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6.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
  </p:notesMasterIdLst>
  <p:sldIdLst>
    <p:sldId id="256" r:id="rId2"/>
    <p:sldId id="268" r:id="rId3"/>
    <p:sldId id="270" r:id="rId4"/>
    <p:sldId id="259" r:id="rId5"/>
    <p:sldId id="265" r:id="rId6"/>
    <p:sldId id="271" r:id="rId7"/>
    <p:sldId id="267" r:id="rId8"/>
    <p:sldId id="260" r:id="rId9"/>
    <p:sldId id="264"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282" autoAdjust="0"/>
    <p:restoredTop sz="75695" autoAdjust="0"/>
  </p:normalViewPr>
  <p:slideViewPr>
    <p:cSldViewPr snapToGrid="0">
      <p:cViewPr varScale="1">
        <p:scale>
          <a:sx n="54" d="100"/>
          <a:sy n="54" d="100"/>
        </p:scale>
        <p:origin x="1446" y="78"/>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snapToGrid="0">
      <p:cViewPr>
        <p:scale>
          <a:sx n="98" d="100"/>
          <a:sy n="98" d="100"/>
        </p:scale>
        <p:origin x="1932" y="-75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oleObject" Target="file:///H:\Trapping%20Data\Capture%20Data%202010%20-%202018%20French%20Island%20(PV%20and%20LC)%20with%20Chi%20Sept%2019.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H:\Trapping%20Data\Capture%20Data%202010%20-%202018%20French%20Island%20(PV%20and%20LC)%20with%20Chi%20Sept%2019.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H:\Trapping%20Data\Capture%20Data%202010%20-%202018%20French%20Island%20(PV%20and%20LC)%20with%20Chi%20Sept%2019.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H:\Trapping%20Data\Capture%20Data%202010%20-%202018%20French%20Island%20(PV%20and%20LC)%20with%20Chi%20Sept%2019.xlsx" TargetMode="Externa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'Combined dataset'!$A$93</c:f>
              <c:strCache>
                <c:ptCount val="1"/>
                <c:pt idx="0">
                  <c:v>Male</c:v>
                </c:pt>
              </c:strCache>
            </c:strRef>
          </c:tx>
          <c:spPr>
            <a:solidFill>
              <a:schemeClr val="tx1"/>
            </a:solidFill>
            <a:ln>
              <a:solidFill>
                <a:schemeClr val="tx1"/>
              </a:solidFill>
            </a:ln>
            <a:effectLst/>
          </c:spPr>
          <c:invertIfNegative val="0"/>
          <c:cat>
            <c:numRef>
              <c:f>'Combined dataset'!$B$92:$N$92</c:f>
              <c:numCache>
                <c:formatCode>General</c:formatCode>
                <c:ptCount val="13"/>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numCache>
            </c:numRef>
          </c:cat>
          <c:val>
            <c:numRef>
              <c:f>'Combined dataset'!$B$93:$N$93</c:f>
              <c:numCache>
                <c:formatCode>General</c:formatCode>
                <c:ptCount val="13"/>
                <c:pt idx="0">
                  <c:v>34</c:v>
                </c:pt>
                <c:pt idx="1">
                  <c:v>66</c:v>
                </c:pt>
                <c:pt idx="2">
                  <c:v>188</c:v>
                </c:pt>
                <c:pt idx="3">
                  <c:v>60</c:v>
                </c:pt>
                <c:pt idx="4">
                  <c:v>32</c:v>
                </c:pt>
                <c:pt idx="5">
                  <c:v>38</c:v>
                </c:pt>
                <c:pt idx="6">
                  <c:v>44</c:v>
                </c:pt>
                <c:pt idx="7">
                  <c:v>42</c:v>
                </c:pt>
                <c:pt idx="8">
                  <c:v>49</c:v>
                </c:pt>
                <c:pt idx="9">
                  <c:v>13</c:v>
                </c:pt>
                <c:pt idx="10">
                  <c:v>19</c:v>
                </c:pt>
                <c:pt idx="11">
                  <c:v>68</c:v>
                </c:pt>
                <c:pt idx="12">
                  <c:v>30</c:v>
                </c:pt>
              </c:numCache>
            </c:numRef>
          </c:val>
          <c:extLst>
            <c:ext xmlns:c16="http://schemas.microsoft.com/office/drawing/2014/chart" uri="{C3380CC4-5D6E-409C-BE32-E72D297353CC}">
              <c16:uniqueId val="{00000000-293B-40A9-89D4-F86D66B3F8C9}"/>
            </c:ext>
          </c:extLst>
        </c:ser>
        <c:ser>
          <c:idx val="1"/>
          <c:order val="1"/>
          <c:tx>
            <c:strRef>
              <c:f>'Combined dataset'!$A$94</c:f>
              <c:strCache>
                <c:ptCount val="1"/>
                <c:pt idx="0">
                  <c:v>Female</c:v>
                </c:pt>
              </c:strCache>
            </c:strRef>
          </c:tx>
          <c:spPr>
            <a:solidFill>
              <a:schemeClr val="bg1"/>
            </a:solidFill>
            <a:ln>
              <a:solidFill>
                <a:schemeClr val="tx1"/>
              </a:solidFill>
            </a:ln>
            <a:effectLst/>
          </c:spPr>
          <c:invertIfNegative val="0"/>
          <c:cat>
            <c:numRef>
              <c:f>'Combined dataset'!$B$92:$N$92</c:f>
              <c:numCache>
                <c:formatCode>General</c:formatCode>
                <c:ptCount val="13"/>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numCache>
            </c:numRef>
          </c:cat>
          <c:val>
            <c:numRef>
              <c:f>'Combined dataset'!$B$94:$N$94</c:f>
              <c:numCache>
                <c:formatCode>General</c:formatCode>
                <c:ptCount val="13"/>
                <c:pt idx="0">
                  <c:v>27</c:v>
                </c:pt>
                <c:pt idx="1">
                  <c:v>55</c:v>
                </c:pt>
                <c:pt idx="2">
                  <c:v>195</c:v>
                </c:pt>
                <c:pt idx="3">
                  <c:v>71</c:v>
                </c:pt>
                <c:pt idx="4">
                  <c:v>27</c:v>
                </c:pt>
                <c:pt idx="5">
                  <c:v>43</c:v>
                </c:pt>
                <c:pt idx="6">
                  <c:v>31</c:v>
                </c:pt>
                <c:pt idx="7">
                  <c:v>37</c:v>
                </c:pt>
                <c:pt idx="8">
                  <c:v>31</c:v>
                </c:pt>
                <c:pt idx="9">
                  <c:v>13</c:v>
                </c:pt>
                <c:pt idx="10">
                  <c:v>20</c:v>
                </c:pt>
                <c:pt idx="11">
                  <c:v>81</c:v>
                </c:pt>
                <c:pt idx="12">
                  <c:v>37</c:v>
                </c:pt>
              </c:numCache>
            </c:numRef>
          </c:val>
          <c:extLst>
            <c:ext xmlns:c16="http://schemas.microsoft.com/office/drawing/2014/chart" uri="{C3380CC4-5D6E-409C-BE32-E72D297353CC}">
              <c16:uniqueId val="{00000001-293B-40A9-89D4-F86D66B3F8C9}"/>
            </c:ext>
          </c:extLst>
        </c:ser>
        <c:ser>
          <c:idx val="2"/>
          <c:order val="2"/>
          <c:tx>
            <c:strRef>
              <c:f>'Combined dataset'!$A$95</c:f>
              <c:strCache>
                <c:ptCount val="1"/>
                <c:pt idx="0">
                  <c:v>Unknown</c:v>
                </c:pt>
              </c:strCache>
            </c:strRef>
          </c:tx>
          <c:spPr>
            <a:solidFill>
              <a:schemeClr val="bg1">
                <a:lumMod val="75000"/>
              </a:schemeClr>
            </a:solidFill>
            <a:ln>
              <a:solidFill>
                <a:schemeClr val="tx1"/>
              </a:solidFill>
            </a:ln>
            <a:effectLst/>
          </c:spPr>
          <c:invertIfNegative val="0"/>
          <c:cat>
            <c:numRef>
              <c:f>'Combined dataset'!$B$92:$N$92</c:f>
              <c:numCache>
                <c:formatCode>General</c:formatCode>
                <c:ptCount val="13"/>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numCache>
            </c:numRef>
          </c:cat>
          <c:val>
            <c:numRef>
              <c:f>'Combined dataset'!$B$95:$N$95</c:f>
              <c:numCache>
                <c:formatCode>General</c:formatCode>
                <c:ptCount val="13"/>
                <c:pt idx="0">
                  <c:v>0</c:v>
                </c:pt>
                <c:pt idx="1">
                  <c:v>0</c:v>
                </c:pt>
                <c:pt idx="2">
                  <c:v>1</c:v>
                </c:pt>
                <c:pt idx="3">
                  <c:v>0</c:v>
                </c:pt>
                <c:pt idx="4">
                  <c:v>0</c:v>
                </c:pt>
                <c:pt idx="5">
                  <c:v>0</c:v>
                </c:pt>
                <c:pt idx="6">
                  <c:v>2</c:v>
                </c:pt>
                <c:pt idx="7">
                  <c:v>1</c:v>
                </c:pt>
                <c:pt idx="8">
                  <c:v>1</c:v>
                </c:pt>
                <c:pt idx="9">
                  <c:v>20</c:v>
                </c:pt>
                <c:pt idx="10">
                  <c:v>0</c:v>
                </c:pt>
                <c:pt idx="11">
                  <c:v>0</c:v>
                </c:pt>
                <c:pt idx="12">
                  <c:v>0</c:v>
                </c:pt>
              </c:numCache>
            </c:numRef>
          </c:val>
          <c:extLst>
            <c:ext xmlns:c16="http://schemas.microsoft.com/office/drawing/2014/chart" uri="{C3380CC4-5D6E-409C-BE32-E72D297353CC}">
              <c16:uniqueId val="{00000002-293B-40A9-89D4-F86D66B3F8C9}"/>
            </c:ext>
          </c:extLst>
        </c:ser>
        <c:dLbls>
          <c:showLegendKey val="0"/>
          <c:showVal val="0"/>
          <c:showCatName val="0"/>
          <c:showSerName val="0"/>
          <c:showPercent val="0"/>
          <c:showBubbleSize val="0"/>
        </c:dLbls>
        <c:gapWidth val="150"/>
        <c:overlap val="100"/>
        <c:axId val="199390416"/>
        <c:axId val="199390808"/>
      </c:barChart>
      <c:catAx>
        <c:axId val="1993904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99390808"/>
        <c:crosses val="autoZero"/>
        <c:auto val="1"/>
        <c:lblAlgn val="ctr"/>
        <c:lblOffset val="100"/>
        <c:noMultiLvlLbl val="0"/>
      </c:catAx>
      <c:valAx>
        <c:axId val="19939080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No. of cats</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9939041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w="9525" cap="flat" cmpd="sng" algn="ctr">
      <a:solidFill>
        <a:schemeClr val="tx1"/>
      </a:solid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'Combined dataset'!$A$73</c:f>
              <c:strCache>
                <c:ptCount val="1"/>
                <c:pt idx="0">
                  <c:v>Adult (&gt;2kg)</c:v>
                </c:pt>
              </c:strCache>
            </c:strRef>
          </c:tx>
          <c:spPr>
            <a:solidFill>
              <a:schemeClr val="tx1"/>
            </a:solidFill>
            <a:ln>
              <a:solidFill>
                <a:schemeClr val="tx1"/>
              </a:solidFill>
            </a:ln>
            <a:effectLst/>
          </c:spPr>
          <c:invertIfNegative val="0"/>
          <c:cat>
            <c:numRef>
              <c:f>'Combined dataset'!$B$72:$N$72</c:f>
              <c:numCache>
                <c:formatCode>General</c:formatCode>
                <c:ptCount val="13"/>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numCache>
            </c:numRef>
          </c:cat>
          <c:val>
            <c:numRef>
              <c:f>'Combined dataset'!$B$73:$N$73</c:f>
              <c:numCache>
                <c:formatCode>General</c:formatCode>
                <c:ptCount val="13"/>
                <c:pt idx="0">
                  <c:v>29</c:v>
                </c:pt>
                <c:pt idx="1">
                  <c:v>77</c:v>
                </c:pt>
                <c:pt idx="2">
                  <c:v>247</c:v>
                </c:pt>
                <c:pt idx="3">
                  <c:v>79</c:v>
                </c:pt>
                <c:pt idx="4">
                  <c:v>49</c:v>
                </c:pt>
                <c:pt idx="5">
                  <c:v>48</c:v>
                </c:pt>
                <c:pt idx="6">
                  <c:v>49</c:v>
                </c:pt>
                <c:pt idx="7">
                  <c:v>62</c:v>
                </c:pt>
                <c:pt idx="8">
                  <c:v>51</c:v>
                </c:pt>
                <c:pt idx="9">
                  <c:v>19</c:v>
                </c:pt>
                <c:pt idx="10">
                  <c:v>25</c:v>
                </c:pt>
                <c:pt idx="11">
                  <c:v>133</c:v>
                </c:pt>
                <c:pt idx="12">
                  <c:v>63</c:v>
                </c:pt>
              </c:numCache>
            </c:numRef>
          </c:val>
          <c:extLst>
            <c:ext xmlns:c16="http://schemas.microsoft.com/office/drawing/2014/chart" uri="{C3380CC4-5D6E-409C-BE32-E72D297353CC}">
              <c16:uniqueId val="{00000000-00EB-4E25-9F81-C5E9B4964B71}"/>
            </c:ext>
          </c:extLst>
        </c:ser>
        <c:ser>
          <c:idx val="1"/>
          <c:order val="1"/>
          <c:tx>
            <c:strRef>
              <c:f>'Combined dataset'!$A$74</c:f>
              <c:strCache>
                <c:ptCount val="1"/>
                <c:pt idx="0">
                  <c:v>Juvenile (1 - 2kg)</c:v>
                </c:pt>
              </c:strCache>
            </c:strRef>
          </c:tx>
          <c:spPr>
            <a:solidFill>
              <a:schemeClr val="bg1">
                <a:lumMod val="65000"/>
              </a:schemeClr>
            </a:solidFill>
            <a:ln>
              <a:solidFill>
                <a:schemeClr val="tx1"/>
              </a:solidFill>
            </a:ln>
            <a:effectLst/>
          </c:spPr>
          <c:invertIfNegative val="0"/>
          <c:cat>
            <c:numRef>
              <c:f>'Combined dataset'!$B$72:$N$72</c:f>
              <c:numCache>
                <c:formatCode>General</c:formatCode>
                <c:ptCount val="13"/>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numCache>
            </c:numRef>
          </c:cat>
          <c:val>
            <c:numRef>
              <c:f>'Combined dataset'!$B$74:$N$74</c:f>
              <c:numCache>
                <c:formatCode>General</c:formatCode>
                <c:ptCount val="13"/>
                <c:pt idx="0">
                  <c:v>17</c:v>
                </c:pt>
                <c:pt idx="1">
                  <c:v>28</c:v>
                </c:pt>
                <c:pt idx="2">
                  <c:v>81</c:v>
                </c:pt>
                <c:pt idx="3">
                  <c:v>30</c:v>
                </c:pt>
                <c:pt idx="4">
                  <c:v>8</c:v>
                </c:pt>
                <c:pt idx="5">
                  <c:v>24</c:v>
                </c:pt>
                <c:pt idx="6">
                  <c:v>16</c:v>
                </c:pt>
                <c:pt idx="7">
                  <c:v>10</c:v>
                </c:pt>
                <c:pt idx="8">
                  <c:v>25</c:v>
                </c:pt>
                <c:pt idx="9">
                  <c:v>2</c:v>
                </c:pt>
                <c:pt idx="10">
                  <c:v>9</c:v>
                </c:pt>
                <c:pt idx="11">
                  <c:v>12</c:v>
                </c:pt>
                <c:pt idx="12">
                  <c:v>4</c:v>
                </c:pt>
              </c:numCache>
            </c:numRef>
          </c:val>
          <c:extLst>
            <c:ext xmlns:c16="http://schemas.microsoft.com/office/drawing/2014/chart" uri="{C3380CC4-5D6E-409C-BE32-E72D297353CC}">
              <c16:uniqueId val="{00000001-00EB-4E25-9F81-C5E9B4964B71}"/>
            </c:ext>
          </c:extLst>
        </c:ser>
        <c:ser>
          <c:idx val="2"/>
          <c:order val="2"/>
          <c:tx>
            <c:strRef>
              <c:f>'Combined dataset'!$A$75</c:f>
              <c:strCache>
                <c:ptCount val="1"/>
                <c:pt idx="0">
                  <c:v>Kitten (&lt;1kg)</c:v>
                </c:pt>
              </c:strCache>
            </c:strRef>
          </c:tx>
          <c:spPr>
            <a:solidFill>
              <a:schemeClr val="bg1">
                <a:lumMod val="85000"/>
              </a:schemeClr>
            </a:solidFill>
            <a:ln>
              <a:solidFill>
                <a:schemeClr val="tx1"/>
              </a:solidFill>
            </a:ln>
            <a:effectLst/>
          </c:spPr>
          <c:invertIfNegative val="0"/>
          <c:cat>
            <c:numRef>
              <c:f>'Combined dataset'!$B$72:$N$72</c:f>
              <c:numCache>
                <c:formatCode>General</c:formatCode>
                <c:ptCount val="13"/>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numCache>
            </c:numRef>
          </c:cat>
          <c:val>
            <c:numRef>
              <c:f>'Combined dataset'!$B$75:$N$75</c:f>
              <c:numCache>
                <c:formatCode>General</c:formatCode>
                <c:ptCount val="13"/>
                <c:pt idx="0">
                  <c:v>15</c:v>
                </c:pt>
                <c:pt idx="1">
                  <c:v>16</c:v>
                </c:pt>
                <c:pt idx="2">
                  <c:v>57</c:v>
                </c:pt>
                <c:pt idx="3">
                  <c:v>22</c:v>
                </c:pt>
                <c:pt idx="4">
                  <c:v>2</c:v>
                </c:pt>
                <c:pt idx="5">
                  <c:v>9</c:v>
                </c:pt>
                <c:pt idx="6">
                  <c:v>11</c:v>
                </c:pt>
                <c:pt idx="7">
                  <c:v>6</c:v>
                </c:pt>
                <c:pt idx="8">
                  <c:v>6</c:v>
                </c:pt>
                <c:pt idx="9">
                  <c:v>5</c:v>
                </c:pt>
                <c:pt idx="10">
                  <c:v>5</c:v>
                </c:pt>
                <c:pt idx="11">
                  <c:v>4</c:v>
                </c:pt>
                <c:pt idx="12">
                  <c:v>0</c:v>
                </c:pt>
              </c:numCache>
            </c:numRef>
          </c:val>
          <c:extLst>
            <c:ext xmlns:c16="http://schemas.microsoft.com/office/drawing/2014/chart" uri="{C3380CC4-5D6E-409C-BE32-E72D297353CC}">
              <c16:uniqueId val="{00000002-00EB-4E25-9F81-C5E9B4964B71}"/>
            </c:ext>
          </c:extLst>
        </c:ser>
        <c:ser>
          <c:idx val="3"/>
          <c:order val="3"/>
          <c:tx>
            <c:strRef>
              <c:f>'Combined dataset'!$A$76</c:f>
              <c:strCache>
                <c:ptCount val="1"/>
                <c:pt idx="0">
                  <c:v>Unknown age</c:v>
                </c:pt>
              </c:strCache>
            </c:strRef>
          </c:tx>
          <c:spPr>
            <a:solidFill>
              <a:schemeClr val="bg1"/>
            </a:solidFill>
            <a:ln>
              <a:solidFill>
                <a:schemeClr val="tx1"/>
              </a:solidFill>
            </a:ln>
            <a:effectLst/>
          </c:spPr>
          <c:invertIfNegative val="0"/>
          <c:cat>
            <c:numRef>
              <c:f>'Combined dataset'!$B$72:$N$72</c:f>
              <c:numCache>
                <c:formatCode>General</c:formatCode>
                <c:ptCount val="13"/>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numCache>
            </c:numRef>
          </c:cat>
          <c:val>
            <c:numRef>
              <c:f>'Combined dataset'!$B$76:$N$76</c:f>
              <c:numCache>
                <c:formatCode>General</c:formatCode>
                <c:ptCount val="13"/>
                <c:pt idx="0">
                  <c:v>0</c:v>
                </c:pt>
                <c:pt idx="1">
                  <c:v>0</c:v>
                </c:pt>
                <c:pt idx="2">
                  <c:v>0</c:v>
                </c:pt>
                <c:pt idx="3">
                  <c:v>0</c:v>
                </c:pt>
                <c:pt idx="4">
                  <c:v>0</c:v>
                </c:pt>
                <c:pt idx="5">
                  <c:v>0</c:v>
                </c:pt>
                <c:pt idx="6">
                  <c:v>1</c:v>
                </c:pt>
                <c:pt idx="7">
                  <c:v>2</c:v>
                </c:pt>
                <c:pt idx="8">
                  <c:v>0</c:v>
                </c:pt>
                <c:pt idx="9">
                  <c:v>20</c:v>
                </c:pt>
                <c:pt idx="10">
                  <c:v>0</c:v>
                </c:pt>
                <c:pt idx="11">
                  <c:v>0</c:v>
                </c:pt>
                <c:pt idx="12">
                  <c:v>0</c:v>
                </c:pt>
              </c:numCache>
            </c:numRef>
          </c:val>
          <c:extLst>
            <c:ext xmlns:c16="http://schemas.microsoft.com/office/drawing/2014/chart" uri="{C3380CC4-5D6E-409C-BE32-E72D297353CC}">
              <c16:uniqueId val="{00000003-00EB-4E25-9F81-C5E9B4964B71}"/>
            </c:ext>
          </c:extLst>
        </c:ser>
        <c:dLbls>
          <c:showLegendKey val="0"/>
          <c:showVal val="0"/>
          <c:showCatName val="0"/>
          <c:showSerName val="0"/>
          <c:showPercent val="0"/>
          <c:showBubbleSize val="0"/>
        </c:dLbls>
        <c:gapWidth val="150"/>
        <c:overlap val="100"/>
        <c:axId val="200489184"/>
        <c:axId val="200489576"/>
      </c:barChart>
      <c:catAx>
        <c:axId val="200489184"/>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0489576"/>
        <c:crosses val="autoZero"/>
        <c:auto val="1"/>
        <c:lblAlgn val="ctr"/>
        <c:lblOffset val="100"/>
        <c:noMultiLvlLbl val="0"/>
      </c:catAx>
      <c:valAx>
        <c:axId val="20048957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No. of cats</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048918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w="9525" cap="flat" cmpd="sng" algn="ctr">
      <a:solidFill>
        <a:schemeClr val="tx1"/>
      </a:solidFill>
      <a:round/>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'Combined dataset'!$A$93</c:f>
              <c:strCache>
                <c:ptCount val="1"/>
                <c:pt idx="0">
                  <c:v>Male</c:v>
                </c:pt>
              </c:strCache>
            </c:strRef>
          </c:tx>
          <c:spPr>
            <a:solidFill>
              <a:schemeClr val="tx1"/>
            </a:solidFill>
            <a:ln>
              <a:solidFill>
                <a:schemeClr val="tx1"/>
              </a:solidFill>
            </a:ln>
            <a:effectLst/>
          </c:spPr>
          <c:invertIfNegative val="0"/>
          <c:cat>
            <c:numRef>
              <c:f>'Combined dataset'!$B$92:$N$92</c:f>
              <c:numCache>
                <c:formatCode>General</c:formatCode>
                <c:ptCount val="13"/>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numCache>
            </c:numRef>
          </c:cat>
          <c:val>
            <c:numRef>
              <c:f>'Combined dataset'!$B$93:$N$93</c:f>
              <c:numCache>
                <c:formatCode>General</c:formatCode>
                <c:ptCount val="13"/>
                <c:pt idx="0">
                  <c:v>34</c:v>
                </c:pt>
                <c:pt idx="1">
                  <c:v>66</c:v>
                </c:pt>
                <c:pt idx="2">
                  <c:v>188</c:v>
                </c:pt>
                <c:pt idx="3">
                  <c:v>60</c:v>
                </c:pt>
                <c:pt idx="4">
                  <c:v>32</c:v>
                </c:pt>
                <c:pt idx="5">
                  <c:v>38</c:v>
                </c:pt>
                <c:pt idx="6">
                  <c:v>44</c:v>
                </c:pt>
                <c:pt idx="7">
                  <c:v>42</c:v>
                </c:pt>
                <c:pt idx="8">
                  <c:v>49</c:v>
                </c:pt>
                <c:pt idx="9">
                  <c:v>13</c:v>
                </c:pt>
                <c:pt idx="10">
                  <c:v>19</c:v>
                </c:pt>
                <c:pt idx="11">
                  <c:v>68</c:v>
                </c:pt>
                <c:pt idx="12">
                  <c:v>30</c:v>
                </c:pt>
              </c:numCache>
            </c:numRef>
          </c:val>
          <c:extLst>
            <c:ext xmlns:c16="http://schemas.microsoft.com/office/drawing/2014/chart" uri="{C3380CC4-5D6E-409C-BE32-E72D297353CC}">
              <c16:uniqueId val="{00000000-293B-40A9-89D4-F86D66B3F8C9}"/>
            </c:ext>
          </c:extLst>
        </c:ser>
        <c:ser>
          <c:idx val="1"/>
          <c:order val="1"/>
          <c:tx>
            <c:strRef>
              <c:f>'Combined dataset'!$A$94</c:f>
              <c:strCache>
                <c:ptCount val="1"/>
                <c:pt idx="0">
                  <c:v>Female</c:v>
                </c:pt>
              </c:strCache>
            </c:strRef>
          </c:tx>
          <c:spPr>
            <a:solidFill>
              <a:schemeClr val="bg1"/>
            </a:solidFill>
            <a:ln>
              <a:solidFill>
                <a:schemeClr val="tx1"/>
              </a:solidFill>
            </a:ln>
            <a:effectLst/>
          </c:spPr>
          <c:invertIfNegative val="0"/>
          <c:cat>
            <c:numRef>
              <c:f>'Combined dataset'!$B$92:$N$92</c:f>
              <c:numCache>
                <c:formatCode>General</c:formatCode>
                <c:ptCount val="13"/>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numCache>
            </c:numRef>
          </c:cat>
          <c:val>
            <c:numRef>
              <c:f>'Combined dataset'!$B$94:$N$94</c:f>
              <c:numCache>
                <c:formatCode>General</c:formatCode>
                <c:ptCount val="13"/>
                <c:pt idx="0">
                  <c:v>27</c:v>
                </c:pt>
                <c:pt idx="1">
                  <c:v>55</c:v>
                </c:pt>
                <c:pt idx="2">
                  <c:v>195</c:v>
                </c:pt>
                <c:pt idx="3">
                  <c:v>71</c:v>
                </c:pt>
                <c:pt idx="4">
                  <c:v>27</c:v>
                </c:pt>
                <c:pt idx="5">
                  <c:v>43</c:v>
                </c:pt>
                <c:pt idx="6">
                  <c:v>31</c:v>
                </c:pt>
                <c:pt idx="7">
                  <c:v>37</c:v>
                </c:pt>
                <c:pt idx="8">
                  <c:v>31</c:v>
                </c:pt>
                <c:pt idx="9">
                  <c:v>13</c:v>
                </c:pt>
                <c:pt idx="10">
                  <c:v>20</c:v>
                </c:pt>
                <c:pt idx="11">
                  <c:v>81</c:v>
                </c:pt>
                <c:pt idx="12">
                  <c:v>37</c:v>
                </c:pt>
              </c:numCache>
            </c:numRef>
          </c:val>
          <c:extLst>
            <c:ext xmlns:c16="http://schemas.microsoft.com/office/drawing/2014/chart" uri="{C3380CC4-5D6E-409C-BE32-E72D297353CC}">
              <c16:uniqueId val="{00000001-293B-40A9-89D4-F86D66B3F8C9}"/>
            </c:ext>
          </c:extLst>
        </c:ser>
        <c:ser>
          <c:idx val="2"/>
          <c:order val="2"/>
          <c:tx>
            <c:strRef>
              <c:f>'Combined dataset'!$A$95</c:f>
              <c:strCache>
                <c:ptCount val="1"/>
                <c:pt idx="0">
                  <c:v>Unknown</c:v>
                </c:pt>
              </c:strCache>
            </c:strRef>
          </c:tx>
          <c:spPr>
            <a:solidFill>
              <a:schemeClr val="bg1">
                <a:lumMod val="75000"/>
              </a:schemeClr>
            </a:solidFill>
            <a:ln>
              <a:solidFill>
                <a:schemeClr val="tx1"/>
              </a:solidFill>
            </a:ln>
            <a:effectLst/>
          </c:spPr>
          <c:invertIfNegative val="0"/>
          <c:cat>
            <c:numRef>
              <c:f>'Combined dataset'!$B$92:$N$92</c:f>
              <c:numCache>
                <c:formatCode>General</c:formatCode>
                <c:ptCount val="13"/>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numCache>
            </c:numRef>
          </c:cat>
          <c:val>
            <c:numRef>
              <c:f>'Combined dataset'!$B$95:$N$95</c:f>
              <c:numCache>
                <c:formatCode>General</c:formatCode>
                <c:ptCount val="13"/>
                <c:pt idx="0">
                  <c:v>0</c:v>
                </c:pt>
                <c:pt idx="1">
                  <c:v>0</c:v>
                </c:pt>
                <c:pt idx="2">
                  <c:v>1</c:v>
                </c:pt>
                <c:pt idx="3">
                  <c:v>0</c:v>
                </c:pt>
                <c:pt idx="4">
                  <c:v>0</c:v>
                </c:pt>
                <c:pt idx="5">
                  <c:v>0</c:v>
                </c:pt>
                <c:pt idx="6">
                  <c:v>2</c:v>
                </c:pt>
                <c:pt idx="7">
                  <c:v>1</c:v>
                </c:pt>
                <c:pt idx="8">
                  <c:v>1</c:v>
                </c:pt>
                <c:pt idx="9">
                  <c:v>20</c:v>
                </c:pt>
                <c:pt idx="10">
                  <c:v>0</c:v>
                </c:pt>
                <c:pt idx="11">
                  <c:v>0</c:v>
                </c:pt>
                <c:pt idx="12">
                  <c:v>0</c:v>
                </c:pt>
              </c:numCache>
            </c:numRef>
          </c:val>
          <c:extLst>
            <c:ext xmlns:c16="http://schemas.microsoft.com/office/drawing/2014/chart" uri="{C3380CC4-5D6E-409C-BE32-E72D297353CC}">
              <c16:uniqueId val="{00000002-293B-40A9-89D4-F86D66B3F8C9}"/>
            </c:ext>
          </c:extLst>
        </c:ser>
        <c:dLbls>
          <c:showLegendKey val="0"/>
          <c:showVal val="0"/>
          <c:showCatName val="0"/>
          <c:showSerName val="0"/>
          <c:showPercent val="0"/>
          <c:showBubbleSize val="0"/>
        </c:dLbls>
        <c:gapWidth val="150"/>
        <c:overlap val="100"/>
        <c:axId val="199390416"/>
        <c:axId val="199390808"/>
      </c:barChart>
      <c:catAx>
        <c:axId val="1993904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99390808"/>
        <c:crosses val="autoZero"/>
        <c:auto val="1"/>
        <c:lblAlgn val="ctr"/>
        <c:lblOffset val="100"/>
        <c:noMultiLvlLbl val="0"/>
      </c:catAx>
      <c:valAx>
        <c:axId val="19939080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No. of cats</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9939041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w="9525" cap="flat" cmpd="sng" algn="ctr">
      <a:solidFill>
        <a:schemeClr val="tx1"/>
      </a:solidFill>
      <a:round/>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'Combined dataset'!$A$73</c:f>
              <c:strCache>
                <c:ptCount val="1"/>
                <c:pt idx="0">
                  <c:v>Adult (&gt;2kg)</c:v>
                </c:pt>
              </c:strCache>
            </c:strRef>
          </c:tx>
          <c:spPr>
            <a:solidFill>
              <a:schemeClr val="tx1"/>
            </a:solidFill>
            <a:ln>
              <a:solidFill>
                <a:schemeClr val="tx1"/>
              </a:solidFill>
            </a:ln>
            <a:effectLst/>
          </c:spPr>
          <c:invertIfNegative val="0"/>
          <c:cat>
            <c:numRef>
              <c:f>'Combined dataset'!$B$72:$N$72</c:f>
              <c:numCache>
                <c:formatCode>General</c:formatCode>
                <c:ptCount val="13"/>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numCache>
            </c:numRef>
          </c:cat>
          <c:val>
            <c:numRef>
              <c:f>'Combined dataset'!$B$73:$N$73</c:f>
              <c:numCache>
                <c:formatCode>General</c:formatCode>
                <c:ptCount val="13"/>
                <c:pt idx="0">
                  <c:v>29</c:v>
                </c:pt>
                <c:pt idx="1">
                  <c:v>77</c:v>
                </c:pt>
                <c:pt idx="2">
                  <c:v>247</c:v>
                </c:pt>
                <c:pt idx="3">
                  <c:v>79</c:v>
                </c:pt>
                <c:pt idx="4">
                  <c:v>49</c:v>
                </c:pt>
                <c:pt idx="5">
                  <c:v>48</c:v>
                </c:pt>
                <c:pt idx="6">
                  <c:v>49</c:v>
                </c:pt>
                <c:pt idx="7">
                  <c:v>62</c:v>
                </c:pt>
                <c:pt idx="8">
                  <c:v>51</c:v>
                </c:pt>
                <c:pt idx="9">
                  <c:v>19</c:v>
                </c:pt>
                <c:pt idx="10">
                  <c:v>25</c:v>
                </c:pt>
                <c:pt idx="11">
                  <c:v>133</c:v>
                </c:pt>
                <c:pt idx="12">
                  <c:v>63</c:v>
                </c:pt>
              </c:numCache>
            </c:numRef>
          </c:val>
          <c:extLst>
            <c:ext xmlns:c16="http://schemas.microsoft.com/office/drawing/2014/chart" uri="{C3380CC4-5D6E-409C-BE32-E72D297353CC}">
              <c16:uniqueId val="{00000000-00EB-4E25-9F81-C5E9B4964B71}"/>
            </c:ext>
          </c:extLst>
        </c:ser>
        <c:ser>
          <c:idx val="1"/>
          <c:order val="1"/>
          <c:tx>
            <c:strRef>
              <c:f>'Combined dataset'!$A$74</c:f>
              <c:strCache>
                <c:ptCount val="1"/>
                <c:pt idx="0">
                  <c:v>Juvenile (1 - 2kg)</c:v>
                </c:pt>
              </c:strCache>
            </c:strRef>
          </c:tx>
          <c:spPr>
            <a:solidFill>
              <a:schemeClr val="bg1">
                <a:lumMod val="65000"/>
              </a:schemeClr>
            </a:solidFill>
            <a:ln>
              <a:solidFill>
                <a:schemeClr val="tx1"/>
              </a:solidFill>
            </a:ln>
            <a:effectLst/>
          </c:spPr>
          <c:invertIfNegative val="0"/>
          <c:cat>
            <c:numRef>
              <c:f>'Combined dataset'!$B$72:$N$72</c:f>
              <c:numCache>
                <c:formatCode>General</c:formatCode>
                <c:ptCount val="13"/>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numCache>
            </c:numRef>
          </c:cat>
          <c:val>
            <c:numRef>
              <c:f>'Combined dataset'!$B$74:$N$74</c:f>
              <c:numCache>
                <c:formatCode>General</c:formatCode>
                <c:ptCount val="13"/>
                <c:pt idx="0">
                  <c:v>17</c:v>
                </c:pt>
                <c:pt idx="1">
                  <c:v>28</c:v>
                </c:pt>
                <c:pt idx="2">
                  <c:v>81</c:v>
                </c:pt>
                <c:pt idx="3">
                  <c:v>30</c:v>
                </c:pt>
                <c:pt idx="4">
                  <c:v>8</c:v>
                </c:pt>
                <c:pt idx="5">
                  <c:v>24</c:v>
                </c:pt>
                <c:pt idx="6">
                  <c:v>16</c:v>
                </c:pt>
                <c:pt idx="7">
                  <c:v>10</c:v>
                </c:pt>
                <c:pt idx="8">
                  <c:v>25</c:v>
                </c:pt>
                <c:pt idx="9">
                  <c:v>2</c:v>
                </c:pt>
                <c:pt idx="10">
                  <c:v>9</c:v>
                </c:pt>
                <c:pt idx="11">
                  <c:v>12</c:v>
                </c:pt>
                <c:pt idx="12">
                  <c:v>4</c:v>
                </c:pt>
              </c:numCache>
            </c:numRef>
          </c:val>
          <c:extLst>
            <c:ext xmlns:c16="http://schemas.microsoft.com/office/drawing/2014/chart" uri="{C3380CC4-5D6E-409C-BE32-E72D297353CC}">
              <c16:uniqueId val="{00000001-00EB-4E25-9F81-C5E9B4964B71}"/>
            </c:ext>
          </c:extLst>
        </c:ser>
        <c:ser>
          <c:idx val="2"/>
          <c:order val="2"/>
          <c:tx>
            <c:strRef>
              <c:f>'Combined dataset'!$A$75</c:f>
              <c:strCache>
                <c:ptCount val="1"/>
                <c:pt idx="0">
                  <c:v>Kitten (&lt;1kg)</c:v>
                </c:pt>
              </c:strCache>
            </c:strRef>
          </c:tx>
          <c:spPr>
            <a:solidFill>
              <a:schemeClr val="bg1">
                <a:lumMod val="85000"/>
              </a:schemeClr>
            </a:solidFill>
            <a:ln>
              <a:solidFill>
                <a:schemeClr val="tx1"/>
              </a:solidFill>
            </a:ln>
            <a:effectLst/>
          </c:spPr>
          <c:invertIfNegative val="0"/>
          <c:cat>
            <c:numRef>
              <c:f>'Combined dataset'!$B$72:$N$72</c:f>
              <c:numCache>
                <c:formatCode>General</c:formatCode>
                <c:ptCount val="13"/>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numCache>
            </c:numRef>
          </c:cat>
          <c:val>
            <c:numRef>
              <c:f>'Combined dataset'!$B$75:$N$75</c:f>
              <c:numCache>
                <c:formatCode>General</c:formatCode>
                <c:ptCount val="13"/>
                <c:pt idx="0">
                  <c:v>15</c:v>
                </c:pt>
                <c:pt idx="1">
                  <c:v>16</c:v>
                </c:pt>
                <c:pt idx="2">
                  <c:v>57</c:v>
                </c:pt>
                <c:pt idx="3">
                  <c:v>22</c:v>
                </c:pt>
                <c:pt idx="4">
                  <c:v>2</c:v>
                </c:pt>
                <c:pt idx="5">
                  <c:v>9</c:v>
                </c:pt>
                <c:pt idx="6">
                  <c:v>11</c:v>
                </c:pt>
                <c:pt idx="7">
                  <c:v>6</c:v>
                </c:pt>
                <c:pt idx="8">
                  <c:v>6</c:v>
                </c:pt>
                <c:pt idx="9">
                  <c:v>5</c:v>
                </c:pt>
                <c:pt idx="10">
                  <c:v>5</c:v>
                </c:pt>
                <c:pt idx="11">
                  <c:v>4</c:v>
                </c:pt>
                <c:pt idx="12">
                  <c:v>0</c:v>
                </c:pt>
              </c:numCache>
            </c:numRef>
          </c:val>
          <c:extLst>
            <c:ext xmlns:c16="http://schemas.microsoft.com/office/drawing/2014/chart" uri="{C3380CC4-5D6E-409C-BE32-E72D297353CC}">
              <c16:uniqueId val="{00000002-00EB-4E25-9F81-C5E9B4964B71}"/>
            </c:ext>
          </c:extLst>
        </c:ser>
        <c:ser>
          <c:idx val="3"/>
          <c:order val="3"/>
          <c:tx>
            <c:strRef>
              <c:f>'Combined dataset'!$A$76</c:f>
              <c:strCache>
                <c:ptCount val="1"/>
                <c:pt idx="0">
                  <c:v>Unknown age</c:v>
                </c:pt>
              </c:strCache>
            </c:strRef>
          </c:tx>
          <c:spPr>
            <a:solidFill>
              <a:schemeClr val="bg1"/>
            </a:solidFill>
            <a:ln>
              <a:solidFill>
                <a:schemeClr val="tx1"/>
              </a:solidFill>
            </a:ln>
            <a:effectLst/>
          </c:spPr>
          <c:invertIfNegative val="0"/>
          <c:cat>
            <c:numRef>
              <c:f>'Combined dataset'!$B$72:$N$72</c:f>
              <c:numCache>
                <c:formatCode>General</c:formatCode>
                <c:ptCount val="13"/>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numCache>
            </c:numRef>
          </c:cat>
          <c:val>
            <c:numRef>
              <c:f>'Combined dataset'!$B$76:$N$76</c:f>
              <c:numCache>
                <c:formatCode>General</c:formatCode>
                <c:ptCount val="13"/>
                <c:pt idx="0">
                  <c:v>0</c:v>
                </c:pt>
                <c:pt idx="1">
                  <c:v>0</c:v>
                </c:pt>
                <c:pt idx="2">
                  <c:v>0</c:v>
                </c:pt>
                <c:pt idx="3">
                  <c:v>0</c:v>
                </c:pt>
                <c:pt idx="4">
                  <c:v>0</c:v>
                </c:pt>
                <c:pt idx="5">
                  <c:v>0</c:v>
                </c:pt>
                <c:pt idx="6">
                  <c:v>1</c:v>
                </c:pt>
                <c:pt idx="7">
                  <c:v>2</c:v>
                </c:pt>
                <c:pt idx="8">
                  <c:v>0</c:v>
                </c:pt>
                <c:pt idx="9">
                  <c:v>20</c:v>
                </c:pt>
                <c:pt idx="10">
                  <c:v>0</c:v>
                </c:pt>
                <c:pt idx="11">
                  <c:v>0</c:v>
                </c:pt>
                <c:pt idx="12">
                  <c:v>0</c:v>
                </c:pt>
              </c:numCache>
            </c:numRef>
          </c:val>
          <c:extLst>
            <c:ext xmlns:c16="http://schemas.microsoft.com/office/drawing/2014/chart" uri="{C3380CC4-5D6E-409C-BE32-E72D297353CC}">
              <c16:uniqueId val="{00000003-00EB-4E25-9F81-C5E9B4964B71}"/>
            </c:ext>
          </c:extLst>
        </c:ser>
        <c:dLbls>
          <c:showLegendKey val="0"/>
          <c:showVal val="0"/>
          <c:showCatName val="0"/>
          <c:showSerName val="0"/>
          <c:showPercent val="0"/>
          <c:showBubbleSize val="0"/>
        </c:dLbls>
        <c:gapWidth val="150"/>
        <c:overlap val="100"/>
        <c:axId val="200489184"/>
        <c:axId val="200489576"/>
      </c:barChart>
      <c:catAx>
        <c:axId val="200489184"/>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0489576"/>
        <c:crosses val="autoZero"/>
        <c:auto val="1"/>
        <c:lblAlgn val="ctr"/>
        <c:lblOffset val="100"/>
        <c:noMultiLvlLbl val="0"/>
      </c:catAx>
      <c:valAx>
        <c:axId val="20048957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No. of cats</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048918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w="9525" cap="flat" cmpd="sng" algn="ctr">
      <a:solidFill>
        <a:schemeClr val="tx1"/>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7CE70D1-91C2-4BA8-AC60-14664C7DA5A9}" type="datetimeFigureOut">
              <a:rPr lang="en-AU" smtClean="0"/>
              <a:t>4/02/2023</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76D1C02-D9F2-48C4-8951-CC6646DFFD4D}" type="slidenum">
              <a:rPr lang="en-AU" smtClean="0"/>
              <a:t>‹#›</a:t>
            </a:fld>
            <a:endParaRPr lang="en-AU"/>
          </a:p>
        </p:txBody>
      </p:sp>
    </p:spTree>
    <p:extLst>
      <p:ext uri="{BB962C8B-B14F-4D97-AF65-F5344CB8AC3E}">
        <p14:creationId xmlns:p14="http://schemas.microsoft.com/office/powerpoint/2010/main" val="34860685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Good Afternoon All.</a:t>
            </a:r>
          </a:p>
          <a:p>
            <a:endParaRPr lang="en-AU" dirty="0"/>
          </a:p>
          <a:p>
            <a:r>
              <a:rPr lang="en-AU" dirty="0"/>
              <a:t>I acknowledge the Traditional Owners of the lands where we are meeting and also the Bunurong / </a:t>
            </a:r>
            <a:r>
              <a:rPr lang="en-AU" dirty="0" err="1"/>
              <a:t>Boonwerong</a:t>
            </a:r>
            <a:r>
              <a:rPr lang="en-AU" dirty="0"/>
              <a:t> people of the Kulin Nation who</a:t>
            </a:r>
            <a:r>
              <a:rPr lang="en-AU" baseline="0" dirty="0"/>
              <a:t> include French Island within their Traditional Territory</a:t>
            </a:r>
            <a:r>
              <a:rPr lang="en-AU" dirty="0"/>
              <a:t>. </a:t>
            </a:r>
            <a:br>
              <a:rPr lang="en-AU" dirty="0"/>
            </a:br>
            <a:br>
              <a:rPr lang="en-AU" dirty="0"/>
            </a:br>
            <a:r>
              <a:rPr lang="en-AU" dirty="0"/>
              <a:t>This presentation is intended to provide a brief overview of the Victorian situation as it</a:t>
            </a:r>
            <a:r>
              <a:rPr lang="en-AU" baseline="0" dirty="0"/>
              <a:t> applies to feral cats</a:t>
            </a:r>
            <a:r>
              <a:rPr lang="en-AU" dirty="0"/>
              <a:t>. </a:t>
            </a:r>
          </a:p>
        </p:txBody>
      </p:sp>
      <p:sp>
        <p:nvSpPr>
          <p:cNvPr id="4" name="Slide Number Placeholder 3"/>
          <p:cNvSpPr>
            <a:spLocks noGrp="1"/>
          </p:cNvSpPr>
          <p:nvPr>
            <p:ph type="sldNum" sz="quarter" idx="5"/>
          </p:nvPr>
        </p:nvSpPr>
        <p:spPr/>
        <p:txBody>
          <a:bodyPr/>
          <a:lstStyle/>
          <a:p>
            <a:fld id="{776D1C02-D9F2-48C4-8951-CC6646DFFD4D}" type="slidenum">
              <a:rPr lang="en-AU" smtClean="0"/>
              <a:t>1</a:t>
            </a:fld>
            <a:endParaRPr lang="en-AU"/>
          </a:p>
        </p:txBody>
      </p:sp>
    </p:spTree>
    <p:extLst>
      <p:ext uri="{BB962C8B-B14F-4D97-AF65-F5344CB8AC3E}">
        <p14:creationId xmlns:p14="http://schemas.microsoft.com/office/powerpoint/2010/main" val="5222265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The Victorian Government declared feral cats to be a pest species that must be controlled in July 2018.</a:t>
            </a:r>
          </a:p>
          <a:p>
            <a:pPr marL="171450" indent="-171450">
              <a:buFontTx/>
              <a:buChar char="-"/>
            </a:pPr>
            <a:r>
              <a:rPr lang="en-US" dirty="0"/>
              <a:t>Prior to this, control was undertaken using “seizure” powers under the Wildlife Act 1975. There was</a:t>
            </a:r>
            <a:r>
              <a:rPr lang="en-US" baseline="0" dirty="0"/>
              <a:t> i</a:t>
            </a:r>
            <a:r>
              <a:rPr lang="en-US" dirty="0"/>
              <a:t>ntensive work at some sites but many conservation sites didn’t bother.</a:t>
            </a:r>
          </a:p>
          <a:p>
            <a:pPr marL="171450" indent="-171450">
              <a:buFontTx/>
              <a:buChar char="-"/>
            </a:pPr>
            <a:r>
              <a:rPr lang="en-US" dirty="0"/>
              <a:t>The recent Declaration and access to the more effective</a:t>
            </a:r>
            <a:r>
              <a:rPr lang="en-US" baseline="0" dirty="0"/>
              <a:t> </a:t>
            </a:r>
            <a:r>
              <a:rPr lang="en-US" dirty="0"/>
              <a:t>tools is tied to specific land tenure,</a:t>
            </a:r>
            <a:r>
              <a:rPr lang="en-US" baseline="0" dirty="0"/>
              <a:t> being only applicable to </a:t>
            </a:r>
            <a:r>
              <a:rPr lang="en-US" dirty="0"/>
              <a:t>National Parks, some Crown land, Alpine resorts and PINP. </a:t>
            </a:r>
          </a:p>
          <a:p>
            <a:pPr marL="171450" indent="-171450">
              <a:buFontTx/>
              <a:buChar char="-"/>
            </a:pPr>
            <a:endParaRPr lang="en-US" dirty="0"/>
          </a:p>
          <a:p>
            <a:pPr marL="171450" indent="-171450">
              <a:buFontTx/>
              <a:buChar char="-"/>
            </a:pPr>
            <a:r>
              <a:rPr lang="en-US" dirty="0"/>
              <a:t>CLICK – </a:t>
            </a:r>
          </a:p>
          <a:p>
            <a:pPr marL="171450" indent="-171450">
              <a:buFontTx/>
              <a:buChar char="-"/>
            </a:pPr>
            <a:r>
              <a:rPr lang="en-US" dirty="0"/>
              <a:t>The Victorian</a:t>
            </a:r>
            <a:r>
              <a:rPr lang="en-US" baseline="0" dirty="0"/>
              <a:t> Government recognizes that f</a:t>
            </a:r>
            <a:r>
              <a:rPr lang="en-US" dirty="0"/>
              <a:t>eral cats have a major impact on Victoria’s biodiversity and are one of the most significant threats to our native wildlife. </a:t>
            </a:r>
          </a:p>
          <a:p>
            <a:pPr marL="171450" indent="-171450">
              <a:buFontTx/>
              <a:buChar char="-"/>
            </a:pPr>
            <a:endParaRPr lang="en-US" dirty="0"/>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776D1C02-D9F2-48C4-8951-CC6646DFFD4D}" type="slidenum">
              <a:rPr lang="en-AU" smtClean="0"/>
              <a:t>2</a:t>
            </a:fld>
            <a:endParaRPr lang="en-AU"/>
          </a:p>
        </p:txBody>
      </p:sp>
    </p:spTree>
    <p:extLst>
      <p:ext uri="{BB962C8B-B14F-4D97-AF65-F5344CB8AC3E}">
        <p14:creationId xmlns:p14="http://schemas.microsoft.com/office/powerpoint/2010/main" val="11620521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983054"/>
          </a:xfrm>
        </p:spPr>
        <p:txBody>
          <a:bodyPr/>
          <a:lstStyle/>
          <a:p>
            <a:r>
              <a:rPr lang="en-US" dirty="0"/>
              <a:t>This decision tree is my attempt to visualize access to tools available to Victorian land managers and was reviewed by key policy staff from relevant agencies before publication.</a:t>
            </a:r>
          </a:p>
          <a:p>
            <a:endParaRPr lang="en-US" dirty="0"/>
          </a:p>
          <a:p>
            <a:r>
              <a:rPr lang="en-US" dirty="0"/>
              <a:t>CLICK</a:t>
            </a:r>
          </a:p>
          <a:p>
            <a:r>
              <a:rPr lang="en-US" dirty="0"/>
              <a:t>Outside of the feral cat declaration</a:t>
            </a:r>
            <a:r>
              <a:rPr lang="en-US" baseline="0" dirty="0"/>
              <a:t> area</a:t>
            </a:r>
            <a:r>
              <a:rPr lang="en-US" dirty="0"/>
              <a:t>s – cage traps, </a:t>
            </a:r>
            <a:r>
              <a:rPr lang="en-US" dirty="0" err="1"/>
              <a:t>authorised</a:t>
            </a:r>
            <a:r>
              <a:rPr lang="en-US" dirty="0"/>
              <a:t> shooting, fencing and installation of signage can be used.</a:t>
            </a:r>
          </a:p>
          <a:p>
            <a:endParaRPr lang="en-US" dirty="0"/>
          </a:p>
          <a:p>
            <a:r>
              <a:rPr lang="en-US" dirty="0"/>
              <a:t>Within declaration areas, conservation land managers can also use ;</a:t>
            </a:r>
          </a:p>
          <a:p>
            <a:r>
              <a:rPr lang="en-US" dirty="0"/>
              <a:t>Detection / Bailing dogs – although there are few legitimate suppliers.  </a:t>
            </a:r>
          </a:p>
          <a:p>
            <a:endParaRPr lang="en-US" dirty="0"/>
          </a:p>
          <a:p>
            <a:r>
              <a:rPr lang="en-US" dirty="0"/>
              <a:t>Curiosity Bait (PAPP) –</a:t>
            </a:r>
            <a:r>
              <a:rPr lang="en-US" baseline="0" dirty="0"/>
              <a:t> is registered for use in Victoria but </a:t>
            </a:r>
            <a:r>
              <a:rPr lang="en-US" dirty="0"/>
              <a:t>subject to time consuming risk assessment before each use. Despite the developmental work being largely undertaken on French Island, and two previous bait applications, it still took us months to get a permit for the 2022 baiting operation. </a:t>
            </a:r>
          </a:p>
          <a:p>
            <a:endParaRPr lang="en-US" dirty="0"/>
          </a:p>
          <a:p>
            <a:r>
              <a:rPr lang="en-US" dirty="0"/>
              <a:t>Hoop traps – are a prototype</a:t>
            </a:r>
            <a:r>
              <a:rPr lang="en-US" baseline="0" dirty="0"/>
              <a:t> device that is obviously l</a:t>
            </a:r>
            <a:r>
              <a:rPr lang="en-US" dirty="0"/>
              <a:t>ess invasive</a:t>
            </a:r>
            <a:r>
              <a:rPr lang="en-US" baseline="0" dirty="0"/>
              <a:t> than other capture tools but policy specifies </a:t>
            </a:r>
            <a:r>
              <a:rPr lang="en-US" dirty="0"/>
              <a:t>4 hour trap inspections</a:t>
            </a:r>
          </a:p>
          <a:p>
            <a:endParaRPr lang="en-US" dirty="0"/>
          </a:p>
          <a:p>
            <a:r>
              <a:rPr lang="en-US" dirty="0"/>
              <a:t>LH traps – Only available</a:t>
            </a:r>
            <a:r>
              <a:rPr lang="en-US" baseline="0" dirty="0"/>
              <a:t> to s</a:t>
            </a:r>
            <a:r>
              <a:rPr lang="en-US" dirty="0"/>
              <a:t>ites working towards eradication outcome – i.e. just French Island. </a:t>
            </a:r>
          </a:p>
          <a:p>
            <a:endParaRPr lang="en-US" dirty="0"/>
          </a:p>
          <a:p>
            <a:r>
              <a:rPr lang="en-US" dirty="0" err="1"/>
              <a:t>Felixer</a:t>
            </a:r>
            <a:r>
              <a:rPr lang="en-US" dirty="0"/>
              <a:t> – can only used in Camera Only Mode</a:t>
            </a:r>
            <a:r>
              <a:rPr lang="en-US" baseline="0" dirty="0"/>
              <a:t> as 1080 is not a supported pesticide for feral cats in Victoria.</a:t>
            </a:r>
            <a:endParaRPr lang="en-US" dirty="0"/>
          </a:p>
          <a:p>
            <a:endParaRPr lang="en-US" dirty="0"/>
          </a:p>
          <a:p>
            <a:r>
              <a:rPr lang="en-US" dirty="0"/>
              <a:t>The limitations on</a:t>
            </a:r>
            <a:r>
              <a:rPr lang="en-US" baseline="0" dirty="0"/>
              <a:t> access </a:t>
            </a:r>
            <a:r>
              <a:rPr lang="en-US" dirty="0"/>
              <a:t>to tools has undoubtedly reduced the efficacy and</a:t>
            </a:r>
            <a:r>
              <a:rPr lang="en-US" baseline="0" dirty="0"/>
              <a:t> ecological outcomes achieved in Victoria’s feral cat management and threatened species recovery &amp; translocation programs – </a:t>
            </a:r>
            <a:r>
              <a:rPr lang="en-US" baseline="0" dirty="0" err="1"/>
              <a:t>Leadbeaters</a:t>
            </a:r>
            <a:r>
              <a:rPr lang="en-US" baseline="0" dirty="0"/>
              <a:t> possum and EBB are primary examples. I’d argue that the care that goes into threatened species is not matched by State’s invasive species policies with a distinct gap between website promotions and operational delivery. </a:t>
            </a:r>
            <a:endParaRPr lang="en-US" dirty="0"/>
          </a:p>
          <a:p>
            <a:endParaRPr lang="en-AU" dirty="0"/>
          </a:p>
        </p:txBody>
      </p:sp>
      <p:sp>
        <p:nvSpPr>
          <p:cNvPr id="4" name="Slide Number Placeholder 3"/>
          <p:cNvSpPr>
            <a:spLocks noGrp="1"/>
          </p:cNvSpPr>
          <p:nvPr>
            <p:ph type="sldNum" sz="quarter" idx="5"/>
          </p:nvPr>
        </p:nvSpPr>
        <p:spPr/>
        <p:txBody>
          <a:bodyPr/>
          <a:lstStyle/>
          <a:p>
            <a:fld id="{776D1C02-D9F2-48C4-8951-CC6646DFFD4D}" type="slidenum">
              <a:rPr lang="en-AU" smtClean="0"/>
              <a:t>3</a:t>
            </a:fld>
            <a:endParaRPr lang="en-AU"/>
          </a:p>
        </p:txBody>
      </p:sp>
    </p:spTree>
    <p:extLst>
      <p:ext uri="{BB962C8B-B14F-4D97-AF65-F5344CB8AC3E}">
        <p14:creationId xmlns:p14="http://schemas.microsoft.com/office/powerpoint/2010/main" val="9692190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AU" dirty="0"/>
              <a:t>Bringing us to </a:t>
            </a:r>
            <a:r>
              <a:rPr lang="en-AU" baseline="0" dirty="0"/>
              <a:t>French Island, </a:t>
            </a:r>
            <a:r>
              <a:rPr lang="en-AU" baseline="0"/>
              <a:t>the island is </a:t>
            </a:r>
            <a:r>
              <a:rPr lang="en-AU" baseline="0" dirty="0"/>
              <a:t>on the TV every night but likely that most people in Melbourne have never heard of it, let alone visited.</a:t>
            </a:r>
          </a:p>
          <a:p>
            <a:pPr marL="171450" indent="-171450">
              <a:buFontTx/>
              <a:buChar char="-"/>
            </a:pPr>
            <a:endParaRPr lang="en-AU" baseline="0" dirty="0"/>
          </a:p>
          <a:p>
            <a:pPr marL="171450" indent="-171450">
              <a:buFontTx/>
              <a:buChar char="-"/>
            </a:pPr>
            <a:r>
              <a:rPr lang="en-AU" dirty="0"/>
              <a:t>It is only 70 km SE </a:t>
            </a:r>
            <a:r>
              <a:rPr lang="en-AU" dirty="0" err="1"/>
              <a:t>Melb</a:t>
            </a:r>
            <a:r>
              <a:rPr lang="en-AU" dirty="0"/>
              <a:t>	</a:t>
            </a:r>
          </a:p>
          <a:p>
            <a:pPr marL="171450" indent="-171450">
              <a:buFontTx/>
              <a:buChar char="-"/>
            </a:pPr>
            <a:r>
              <a:rPr lang="en-AU" dirty="0"/>
              <a:t>170 </a:t>
            </a:r>
            <a:r>
              <a:rPr lang="en-AU" dirty="0" err="1"/>
              <a:t>sq</a:t>
            </a:r>
            <a:r>
              <a:rPr lang="en-AU" dirty="0"/>
              <a:t> km / 2021 census =</a:t>
            </a:r>
            <a:r>
              <a:rPr lang="en-AU" baseline="0" dirty="0"/>
              <a:t> </a:t>
            </a:r>
            <a:r>
              <a:rPr lang="en-AU" dirty="0"/>
              <a:t>139 people </a:t>
            </a:r>
          </a:p>
          <a:p>
            <a:pPr marL="171450" indent="-171450">
              <a:buFontTx/>
              <a:buChar char="-"/>
            </a:pPr>
            <a:r>
              <a:rPr lang="en-AU" dirty="0"/>
              <a:t>No local government -  impacts domestic animal regulation</a:t>
            </a:r>
          </a:p>
          <a:p>
            <a:pPr marL="171450" indent="-171450">
              <a:buFontTx/>
              <a:buChar char="-"/>
            </a:pPr>
            <a:r>
              <a:rPr lang="en-AU" dirty="0"/>
              <a:t>2/3 National Park / Freehold</a:t>
            </a:r>
          </a:p>
          <a:p>
            <a:pPr marL="171450" indent="-171450">
              <a:buFontTx/>
              <a:buChar char="-"/>
            </a:pPr>
            <a:r>
              <a:rPr lang="en-AU" dirty="0"/>
              <a:t>Dense</a:t>
            </a:r>
            <a:r>
              <a:rPr lang="en-AU" baseline="0" dirty="0"/>
              <a:t> heath vegetation and extensive fringing saltmarsh</a:t>
            </a:r>
          </a:p>
          <a:p>
            <a:pPr marL="171450" indent="-171450">
              <a:buFontTx/>
              <a:buChar char="-"/>
            </a:pPr>
            <a:r>
              <a:rPr lang="en-AU" baseline="0" dirty="0"/>
              <a:t>34 threatened fauna species.</a:t>
            </a:r>
          </a:p>
          <a:p>
            <a:pPr marL="171450" indent="-171450">
              <a:buFontTx/>
              <a:buChar char="-"/>
            </a:pPr>
            <a:r>
              <a:rPr lang="en-AU" baseline="0" dirty="0"/>
              <a:t>Landcare installed a camera array 2018 that has operated continuously since</a:t>
            </a:r>
          </a:p>
          <a:p>
            <a:pPr marL="171450" indent="-171450">
              <a:buFontTx/>
              <a:buChar char="-"/>
            </a:pPr>
            <a:endParaRPr lang="en-AU" dirty="0"/>
          </a:p>
        </p:txBody>
      </p:sp>
      <p:sp>
        <p:nvSpPr>
          <p:cNvPr id="4" name="Slide Number Placeholder 3"/>
          <p:cNvSpPr>
            <a:spLocks noGrp="1"/>
          </p:cNvSpPr>
          <p:nvPr>
            <p:ph type="sldNum" sz="quarter" idx="10"/>
          </p:nvPr>
        </p:nvSpPr>
        <p:spPr/>
        <p:txBody>
          <a:bodyPr/>
          <a:lstStyle/>
          <a:p>
            <a:fld id="{7174B18E-894D-474B-9673-0C6C44F30294}" type="slidenum">
              <a:rPr lang="en-AU" smtClean="0"/>
              <a:t>4</a:t>
            </a:fld>
            <a:endParaRPr lang="en-AU"/>
          </a:p>
        </p:txBody>
      </p:sp>
    </p:spTree>
    <p:extLst>
      <p:ext uri="{BB962C8B-B14F-4D97-AF65-F5344CB8AC3E}">
        <p14:creationId xmlns:p14="http://schemas.microsoft.com/office/powerpoint/2010/main" val="40115120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Parks started feral cat trapping 2010. </a:t>
            </a:r>
          </a:p>
          <a:p>
            <a:r>
              <a:rPr lang="en-AU" dirty="0"/>
              <a:t>FILG started 2012.</a:t>
            </a:r>
            <a:br>
              <a:rPr lang="en-AU" dirty="0"/>
            </a:br>
            <a:endParaRPr lang="en-AU" dirty="0"/>
          </a:p>
          <a:p>
            <a:r>
              <a:rPr lang="en-AU" dirty="0"/>
              <a:t>80 -100 traps per night over 16 weeks using KFC as lure. 1200 cats removed.</a:t>
            </a:r>
          </a:p>
          <a:p>
            <a:endParaRPr lang="en-AU" dirty="0"/>
          </a:p>
          <a:p>
            <a:r>
              <a:rPr lang="en-AU" dirty="0"/>
              <a:t>CLICK</a:t>
            </a:r>
            <a:br>
              <a:rPr lang="en-AU" dirty="0"/>
            </a:br>
            <a:r>
              <a:rPr lang="en-AU" dirty="0"/>
              <a:t>Throughout that decade – Responsible Pet Ownership program. Sterilise, microchip and contain. (No ability to stop new cats from arriving)</a:t>
            </a:r>
          </a:p>
        </p:txBody>
      </p:sp>
      <p:sp>
        <p:nvSpPr>
          <p:cNvPr id="4" name="Slide Number Placeholder 3"/>
          <p:cNvSpPr>
            <a:spLocks noGrp="1"/>
          </p:cNvSpPr>
          <p:nvPr>
            <p:ph type="sldNum" sz="quarter" idx="10"/>
          </p:nvPr>
        </p:nvSpPr>
        <p:spPr/>
        <p:txBody>
          <a:bodyPr/>
          <a:lstStyle/>
          <a:p>
            <a:fld id="{7174B18E-894D-474B-9673-0C6C44F30294}" type="slidenum">
              <a:rPr lang="en-AU" smtClean="0"/>
              <a:t>5</a:t>
            </a:fld>
            <a:endParaRPr lang="en-AU"/>
          </a:p>
        </p:txBody>
      </p:sp>
    </p:spTree>
    <p:extLst>
      <p:ext uri="{BB962C8B-B14F-4D97-AF65-F5344CB8AC3E}">
        <p14:creationId xmlns:p14="http://schemas.microsoft.com/office/powerpoint/2010/main" val="32709525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 Eradication effort began in June 2021 after 3</a:t>
            </a:r>
            <a:r>
              <a:rPr lang="en-AU" baseline="0" dirty="0"/>
              <a:t> years of </a:t>
            </a:r>
            <a:r>
              <a:rPr lang="en-AU" dirty="0"/>
              <a:t>regulatory change. </a:t>
            </a:r>
          </a:p>
          <a:p>
            <a:r>
              <a:rPr lang="en-AU" dirty="0"/>
              <a:t>Baiting within the National</a:t>
            </a:r>
            <a:r>
              <a:rPr lang="en-AU" baseline="0" dirty="0"/>
              <a:t> Park provided the initial knockdown and followed up with follow-up </a:t>
            </a:r>
            <a:r>
              <a:rPr lang="en-AU" dirty="0"/>
              <a:t>LH and cage trapping across the island. Some shooting effort over summer. </a:t>
            </a:r>
          </a:p>
          <a:p>
            <a:r>
              <a:rPr lang="en-AU" dirty="0"/>
              <a:t>The improvement in ability to remove feral</a:t>
            </a:r>
            <a:r>
              <a:rPr lang="en-AU" baseline="0" dirty="0"/>
              <a:t> cats is largely due to LH traps – well above the stagnating capture success with earlier cage trap-only effort.</a:t>
            </a:r>
            <a:endParaRPr lang="en-AU" dirty="0"/>
          </a:p>
          <a:p>
            <a:endParaRPr lang="en-AU" dirty="0"/>
          </a:p>
          <a:p>
            <a:r>
              <a:rPr lang="en-AU" dirty="0"/>
              <a:t>On 22 July 2022, the Project Control Board stopped the use of LH traps due to concerns</a:t>
            </a:r>
            <a:r>
              <a:rPr lang="en-AU" baseline="0" dirty="0"/>
              <a:t> about the rate of capture of wildlife species</a:t>
            </a:r>
            <a:r>
              <a:rPr lang="en-AU" dirty="0"/>
              <a:t>. In my opinion, this was the end of eradication level effort – violated the established </a:t>
            </a:r>
            <a:r>
              <a:rPr lang="en-AU"/>
              <a:t>rules for eradication </a:t>
            </a:r>
            <a:r>
              <a:rPr lang="en-AU" dirty="0"/>
              <a:t>operations.</a:t>
            </a:r>
          </a:p>
          <a:p>
            <a:r>
              <a:rPr lang="en-AU" dirty="0"/>
              <a:t>Trapping contractors left. My position was terminated.</a:t>
            </a:r>
          </a:p>
          <a:p>
            <a:endParaRPr lang="en-AU" dirty="0"/>
          </a:p>
          <a:p>
            <a:r>
              <a:rPr lang="en-AU" dirty="0"/>
              <a:t>CLICK</a:t>
            </a:r>
            <a:br>
              <a:rPr lang="en-AU" dirty="0"/>
            </a:br>
            <a:r>
              <a:rPr lang="en-AU" dirty="0"/>
              <a:t>14</a:t>
            </a:r>
            <a:r>
              <a:rPr lang="en-AU" baseline="30000" dirty="0"/>
              <a:t>th</a:t>
            </a:r>
            <a:r>
              <a:rPr lang="en-AU" baseline="0" dirty="0"/>
              <a:t> August – we got this photo.</a:t>
            </a:r>
            <a:br>
              <a:rPr lang="en-AU" dirty="0"/>
            </a:br>
            <a:endParaRPr lang="en-AU" dirty="0"/>
          </a:p>
          <a:p>
            <a:r>
              <a:rPr lang="en-AU" dirty="0"/>
              <a:t>Additional cage trap effort over two months resulted in the capture of 0 cats.  </a:t>
            </a:r>
          </a:p>
          <a:p>
            <a:r>
              <a:rPr lang="en-AU" dirty="0"/>
              <a:t>Thermal drone / shooting effort finally supported. </a:t>
            </a:r>
          </a:p>
          <a:p>
            <a:endParaRPr lang="en-AU" dirty="0"/>
          </a:p>
          <a:p>
            <a:endParaRPr lang="en-AU" dirty="0"/>
          </a:p>
        </p:txBody>
      </p:sp>
      <p:sp>
        <p:nvSpPr>
          <p:cNvPr id="4" name="Slide Number Placeholder 3"/>
          <p:cNvSpPr>
            <a:spLocks noGrp="1"/>
          </p:cNvSpPr>
          <p:nvPr>
            <p:ph type="sldNum" sz="quarter" idx="10"/>
          </p:nvPr>
        </p:nvSpPr>
        <p:spPr/>
        <p:txBody>
          <a:bodyPr/>
          <a:lstStyle/>
          <a:p>
            <a:fld id="{7174B18E-894D-474B-9673-0C6C44F30294}" type="slidenum">
              <a:rPr lang="en-AU" smtClean="0"/>
              <a:t>6</a:t>
            </a:fld>
            <a:endParaRPr lang="en-AU"/>
          </a:p>
        </p:txBody>
      </p:sp>
    </p:spTree>
    <p:extLst>
      <p:ext uri="{BB962C8B-B14F-4D97-AF65-F5344CB8AC3E}">
        <p14:creationId xmlns:p14="http://schemas.microsoft.com/office/powerpoint/2010/main" val="13210568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AU" baseline="0" dirty="0"/>
              <a:t>Key </a:t>
            </a:r>
            <a:r>
              <a:rPr lang="en-AU" dirty="0"/>
              <a:t>w</a:t>
            </a:r>
            <a:r>
              <a:rPr lang="en-AU" baseline="0" dirty="0"/>
              <a:t>in</a:t>
            </a:r>
            <a:r>
              <a:rPr lang="en-AU" dirty="0"/>
              <a:t>s from the project are;</a:t>
            </a:r>
          </a:p>
          <a:p>
            <a:pPr marL="171450" indent="-171450">
              <a:buFontTx/>
              <a:buChar char="-"/>
            </a:pPr>
            <a:r>
              <a:rPr lang="en-AU" dirty="0"/>
              <a:t>the degree of c</a:t>
            </a:r>
            <a:r>
              <a:rPr lang="en-AU" baseline="0" dirty="0"/>
              <a:t>ommunity engagement and support for cat sterilisation, identification. &gt;60% of private land was accessible to the project. </a:t>
            </a:r>
            <a:r>
              <a:rPr lang="en-AU" dirty="0"/>
              <a:t>All carrots, no sticks.</a:t>
            </a:r>
            <a:endParaRPr lang="en-AU" baseline="0" dirty="0"/>
          </a:p>
          <a:p>
            <a:pPr marL="171450" indent="-171450">
              <a:buFontTx/>
              <a:buChar char="-"/>
            </a:pPr>
            <a:r>
              <a:rPr lang="en-AU" baseline="0" dirty="0"/>
              <a:t>Biodiversity response</a:t>
            </a:r>
            <a:r>
              <a:rPr lang="en-AU" dirty="0"/>
              <a:t> – p</a:t>
            </a:r>
            <a:r>
              <a:rPr lang="en-AU" baseline="0" dirty="0"/>
              <a:t>otoroo, Lewin’s Rail, rakali and much more – anecdotal reports of suppression of invasive plants linked to increased potoroo abundance.</a:t>
            </a:r>
          </a:p>
          <a:p>
            <a:pPr marL="171450" indent="-171450">
              <a:buFontTx/>
              <a:buChar char="-"/>
            </a:pPr>
            <a:endParaRPr lang="en-AU" baseline="0" dirty="0"/>
          </a:p>
          <a:p>
            <a:pPr marL="0" indent="0">
              <a:buFontTx/>
              <a:buNone/>
            </a:pPr>
            <a:endParaRPr lang="en-AU" baseline="0" dirty="0"/>
          </a:p>
          <a:p>
            <a:pPr marL="171450" indent="-171450">
              <a:buFontTx/>
              <a:buChar char="-"/>
            </a:pPr>
            <a:endParaRPr lang="en-AU" baseline="0" dirty="0"/>
          </a:p>
          <a:p>
            <a:pPr marL="171450" indent="-171450">
              <a:buFontTx/>
              <a:buChar char="-"/>
            </a:pPr>
            <a:endParaRPr lang="en-AU" baseline="0" dirty="0"/>
          </a:p>
          <a:p>
            <a:pPr marL="171450" indent="-171450">
              <a:buFontTx/>
              <a:buChar char="-"/>
            </a:pPr>
            <a:endParaRPr lang="en-AU" dirty="0"/>
          </a:p>
        </p:txBody>
      </p:sp>
      <p:sp>
        <p:nvSpPr>
          <p:cNvPr id="4" name="Slide Number Placeholder 3"/>
          <p:cNvSpPr>
            <a:spLocks noGrp="1"/>
          </p:cNvSpPr>
          <p:nvPr>
            <p:ph type="sldNum" sz="quarter" idx="10"/>
          </p:nvPr>
        </p:nvSpPr>
        <p:spPr/>
        <p:txBody>
          <a:bodyPr/>
          <a:lstStyle/>
          <a:p>
            <a:fld id="{7174B18E-894D-474B-9673-0C6C44F30294}" type="slidenum">
              <a:rPr lang="en-AU" smtClean="0"/>
              <a:t>7</a:t>
            </a:fld>
            <a:endParaRPr lang="en-AU"/>
          </a:p>
        </p:txBody>
      </p:sp>
    </p:spTree>
    <p:extLst>
      <p:ext uri="{BB962C8B-B14F-4D97-AF65-F5344CB8AC3E}">
        <p14:creationId xmlns:p14="http://schemas.microsoft.com/office/powerpoint/2010/main" val="21342858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AU" dirty="0"/>
              <a:t>Internal policies</a:t>
            </a:r>
            <a:r>
              <a:rPr lang="en-AU" baseline="0" dirty="0"/>
              <a:t> added unnecessary frustration and complication – illogical nuisances such as inability to purchase of cage trap lure and operation of drones in the park.</a:t>
            </a:r>
            <a:endParaRPr lang="en-AU" dirty="0"/>
          </a:p>
          <a:p>
            <a:pPr marL="171450" indent="-171450">
              <a:buFontTx/>
              <a:buChar char="-"/>
            </a:pPr>
            <a:r>
              <a:rPr lang="en-AU" dirty="0"/>
              <a:t>The release</a:t>
            </a:r>
            <a:r>
              <a:rPr lang="en-AU" baseline="0" dirty="0"/>
              <a:t> of </a:t>
            </a:r>
            <a:r>
              <a:rPr lang="en-AU" dirty="0"/>
              <a:t>Bandicoots </a:t>
            </a:r>
            <a:r>
              <a:rPr lang="en-AU" baseline="0" dirty="0"/>
              <a:t>ahead of the cat eradication confounded efficient cat removal in the release site. </a:t>
            </a:r>
          </a:p>
          <a:p>
            <a:pPr marL="171450" indent="-171450">
              <a:buFontTx/>
              <a:buChar char="-"/>
            </a:pPr>
            <a:r>
              <a:rPr lang="en-AU" dirty="0" err="1"/>
              <a:t>Felixer</a:t>
            </a:r>
            <a:r>
              <a:rPr lang="en-AU" dirty="0"/>
              <a:t> –</a:t>
            </a:r>
            <a:r>
              <a:rPr lang="en-AU" baseline="0" dirty="0"/>
              <a:t> was used in 2019. Non-target hazard understood, no potoroos would be targeted. Not a silver bullet.</a:t>
            </a:r>
            <a:endParaRPr lang="en-AU" dirty="0"/>
          </a:p>
          <a:p>
            <a:pPr marL="171450" indent="-171450">
              <a:buFontTx/>
              <a:buChar char="-"/>
            </a:pPr>
            <a:r>
              <a:rPr lang="en-AU" baseline="0" dirty="0"/>
              <a:t>Local issues. Weather. Vandalism. </a:t>
            </a:r>
          </a:p>
          <a:p>
            <a:pPr marL="171450" indent="-171450">
              <a:buFontTx/>
              <a:buChar char="-"/>
            </a:pPr>
            <a:r>
              <a:rPr lang="en-AU" baseline="0" dirty="0"/>
              <a:t>PCG – did they remove policy barriers? Were they excited about a successful outcome?</a:t>
            </a:r>
          </a:p>
          <a:p>
            <a:pPr marL="171450" indent="-171450">
              <a:buFontTx/>
              <a:buChar char="-"/>
            </a:pPr>
            <a:r>
              <a:rPr lang="en-AU" baseline="0" dirty="0"/>
              <a:t>Technical reference group – highly experienced island restoration specialists provided expertise when requested. They were formerly advised about removal of LH traps 54 days after it happened. No contact since.</a:t>
            </a:r>
          </a:p>
          <a:p>
            <a:pPr marL="171450" indent="-171450">
              <a:buFontTx/>
              <a:buChar char="-"/>
            </a:pPr>
            <a:r>
              <a:rPr lang="en-AU" dirty="0"/>
              <a:t>Potoroo</a:t>
            </a:r>
            <a:r>
              <a:rPr lang="en-AU" baseline="0" dirty="0"/>
              <a:t> captures. We tried various set designs to reduce capture. This species responded to favourable environmental conditions and reduction in predation pressure. People will have different attitudes to what is acceptable loss and would the population recover again once cats were eradicated.</a:t>
            </a:r>
          </a:p>
          <a:p>
            <a:pPr marL="171450" indent="-171450">
              <a:buFontTx/>
              <a:buChar char="-"/>
            </a:pPr>
            <a:r>
              <a:rPr lang="en-AU" baseline="0" dirty="0"/>
              <a:t>There was likely &lt;30 feral cats remaining at the end of July 2022. Pressure on the feral cat population was removed when the win was in sight.</a:t>
            </a:r>
            <a:endParaRPr lang="en-AU" dirty="0"/>
          </a:p>
          <a:p>
            <a:pPr marL="171450" indent="-171450">
              <a:buFontTx/>
              <a:buChar char="-"/>
            </a:pPr>
            <a:endParaRPr lang="en-AU" dirty="0"/>
          </a:p>
        </p:txBody>
      </p:sp>
      <p:sp>
        <p:nvSpPr>
          <p:cNvPr id="4" name="Slide Number Placeholder 3"/>
          <p:cNvSpPr>
            <a:spLocks noGrp="1"/>
          </p:cNvSpPr>
          <p:nvPr>
            <p:ph type="sldNum" sz="quarter" idx="10"/>
          </p:nvPr>
        </p:nvSpPr>
        <p:spPr/>
        <p:txBody>
          <a:bodyPr/>
          <a:lstStyle/>
          <a:p>
            <a:fld id="{7174B18E-894D-474B-9673-0C6C44F30294}" type="slidenum">
              <a:rPr lang="en-AU" smtClean="0"/>
              <a:t>8</a:t>
            </a:fld>
            <a:endParaRPr lang="en-AU"/>
          </a:p>
        </p:txBody>
      </p:sp>
    </p:spTree>
    <p:extLst>
      <p:ext uri="{BB962C8B-B14F-4D97-AF65-F5344CB8AC3E}">
        <p14:creationId xmlns:p14="http://schemas.microsoft.com/office/powerpoint/2010/main" val="2705738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7174B18E-894D-474B-9673-0C6C44F30294}" type="slidenum">
              <a:rPr lang="en-AU" smtClean="0"/>
              <a:t>9</a:t>
            </a:fld>
            <a:endParaRPr lang="en-AU"/>
          </a:p>
        </p:txBody>
      </p:sp>
    </p:spTree>
    <p:extLst>
      <p:ext uri="{BB962C8B-B14F-4D97-AF65-F5344CB8AC3E}">
        <p14:creationId xmlns:p14="http://schemas.microsoft.com/office/powerpoint/2010/main" val="1256752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615800-54D0-C217-7FBD-BC496FCFAF9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F6A9E604-135C-8E38-4AE1-1B90153D346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1AF188FA-4E72-B244-31C7-575311C3AC77}"/>
              </a:ext>
            </a:extLst>
          </p:cNvPr>
          <p:cNvSpPr>
            <a:spLocks noGrp="1"/>
          </p:cNvSpPr>
          <p:nvPr>
            <p:ph type="dt" sz="half" idx="10"/>
          </p:nvPr>
        </p:nvSpPr>
        <p:spPr/>
        <p:txBody>
          <a:bodyPr/>
          <a:lstStyle/>
          <a:p>
            <a:fld id="{3636B9EF-0F90-4088-8550-4EC1D4C4973F}" type="datetimeFigureOut">
              <a:rPr lang="en-AU" smtClean="0"/>
              <a:t>4/02/2023</a:t>
            </a:fld>
            <a:endParaRPr lang="en-AU"/>
          </a:p>
        </p:txBody>
      </p:sp>
      <p:sp>
        <p:nvSpPr>
          <p:cNvPr id="5" name="Footer Placeholder 4">
            <a:extLst>
              <a:ext uri="{FF2B5EF4-FFF2-40B4-BE49-F238E27FC236}">
                <a16:creationId xmlns:a16="http://schemas.microsoft.com/office/drawing/2014/main" id="{134BE4E6-0A7C-9EB6-4E50-C4CD6D5434FF}"/>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5B98066A-7AA7-DCA2-535B-CF7E9676E2C7}"/>
              </a:ext>
            </a:extLst>
          </p:cNvPr>
          <p:cNvSpPr>
            <a:spLocks noGrp="1"/>
          </p:cNvSpPr>
          <p:nvPr>
            <p:ph type="sldNum" sz="quarter" idx="12"/>
          </p:nvPr>
        </p:nvSpPr>
        <p:spPr/>
        <p:txBody>
          <a:bodyPr/>
          <a:lstStyle/>
          <a:p>
            <a:fld id="{8DCB07BD-AB76-4403-8D89-16AABF9D67FF}" type="slidenum">
              <a:rPr lang="en-AU" smtClean="0"/>
              <a:t>‹#›</a:t>
            </a:fld>
            <a:endParaRPr lang="en-AU"/>
          </a:p>
        </p:txBody>
      </p:sp>
    </p:spTree>
    <p:extLst>
      <p:ext uri="{BB962C8B-B14F-4D97-AF65-F5344CB8AC3E}">
        <p14:creationId xmlns:p14="http://schemas.microsoft.com/office/powerpoint/2010/main" val="30269860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3578CD-4F97-915F-FF16-1617405A0B30}"/>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CA1A334E-DB1F-EBB6-B861-5D66FD758EF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93CEEFB9-2DF0-741E-2077-74371F1FEB93}"/>
              </a:ext>
            </a:extLst>
          </p:cNvPr>
          <p:cNvSpPr>
            <a:spLocks noGrp="1"/>
          </p:cNvSpPr>
          <p:nvPr>
            <p:ph type="dt" sz="half" idx="10"/>
          </p:nvPr>
        </p:nvSpPr>
        <p:spPr/>
        <p:txBody>
          <a:bodyPr/>
          <a:lstStyle/>
          <a:p>
            <a:fld id="{3636B9EF-0F90-4088-8550-4EC1D4C4973F}" type="datetimeFigureOut">
              <a:rPr lang="en-AU" smtClean="0"/>
              <a:t>4/02/2023</a:t>
            </a:fld>
            <a:endParaRPr lang="en-AU"/>
          </a:p>
        </p:txBody>
      </p:sp>
      <p:sp>
        <p:nvSpPr>
          <p:cNvPr id="5" name="Footer Placeholder 4">
            <a:extLst>
              <a:ext uri="{FF2B5EF4-FFF2-40B4-BE49-F238E27FC236}">
                <a16:creationId xmlns:a16="http://schemas.microsoft.com/office/drawing/2014/main" id="{5DFC1452-C7C1-802E-CD25-31D47CEB6753}"/>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6B5ED2FC-9BCF-977B-8A8C-0F2B402FC373}"/>
              </a:ext>
            </a:extLst>
          </p:cNvPr>
          <p:cNvSpPr>
            <a:spLocks noGrp="1"/>
          </p:cNvSpPr>
          <p:nvPr>
            <p:ph type="sldNum" sz="quarter" idx="12"/>
          </p:nvPr>
        </p:nvSpPr>
        <p:spPr/>
        <p:txBody>
          <a:bodyPr/>
          <a:lstStyle/>
          <a:p>
            <a:fld id="{8DCB07BD-AB76-4403-8D89-16AABF9D67FF}" type="slidenum">
              <a:rPr lang="en-AU" smtClean="0"/>
              <a:t>‹#›</a:t>
            </a:fld>
            <a:endParaRPr lang="en-AU"/>
          </a:p>
        </p:txBody>
      </p:sp>
    </p:spTree>
    <p:extLst>
      <p:ext uri="{BB962C8B-B14F-4D97-AF65-F5344CB8AC3E}">
        <p14:creationId xmlns:p14="http://schemas.microsoft.com/office/powerpoint/2010/main" val="35601803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07D689D-2C6F-3F9F-62B5-5B0745DBFA0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C083E60C-CC73-9B14-2533-D5218187746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B9E0AAB9-3570-221D-83D8-03CD6B952214}"/>
              </a:ext>
            </a:extLst>
          </p:cNvPr>
          <p:cNvSpPr>
            <a:spLocks noGrp="1"/>
          </p:cNvSpPr>
          <p:nvPr>
            <p:ph type="dt" sz="half" idx="10"/>
          </p:nvPr>
        </p:nvSpPr>
        <p:spPr/>
        <p:txBody>
          <a:bodyPr/>
          <a:lstStyle/>
          <a:p>
            <a:fld id="{3636B9EF-0F90-4088-8550-4EC1D4C4973F}" type="datetimeFigureOut">
              <a:rPr lang="en-AU" smtClean="0"/>
              <a:t>4/02/2023</a:t>
            </a:fld>
            <a:endParaRPr lang="en-AU"/>
          </a:p>
        </p:txBody>
      </p:sp>
      <p:sp>
        <p:nvSpPr>
          <p:cNvPr id="5" name="Footer Placeholder 4">
            <a:extLst>
              <a:ext uri="{FF2B5EF4-FFF2-40B4-BE49-F238E27FC236}">
                <a16:creationId xmlns:a16="http://schemas.microsoft.com/office/drawing/2014/main" id="{A22CEE8F-DF1D-0D6C-C92C-3FC8435590D6}"/>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31DD1223-B601-67D9-9837-1C04AD903749}"/>
              </a:ext>
            </a:extLst>
          </p:cNvPr>
          <p:cNvSpPr>
            <a:spLocks noGrp="1"/>
          </p:cNvSpPr>
          <p:nvPr>
            <p:ph type="sldNum" sz="quarter" idx="12"/>
          </p:nvPr>
        </p:nvSpPr>
        <p:spPr/>
        <p:txBody>
          <a:bodyPr/>
          <a:lstStyle/>
          <a:p>
            <a:fld id="{8DCB07BD-AB76-4403-8D89-16AABF9D67FF}" type="slidenum">
              <a:rPr lang="en-AU" smtClean="0"/>
              <a:t>‹#›</a:t>
            </a:fld>
            <a:endParaRPr lang="en-AU"/>
          </a:p>
        </p:txBody>
      </p:sp>
    </p:spTree>
    <p:extLst>
      <p:ext uri="{BB962C8B-B14F-4D97-AF65-F5344CB8AC3E}">
        <p14:creationId xmlns:p14="http://schemas.microsoft.com/office/powerpoint/2010/main" val="23864509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E2957E-497A-86CF-E0C6-5EF7ABB1394A}"/>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4D798984-E943-CB27-F818-F933BBFA108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8B476C6E-C1AA-2E45-F637-2C2C237D0273}"/>
              </a:ext>
            </a:extLst>
          </p:cNvPr>
          <p:cNvSpPr>
            <a:spLocks noGrp="1"/>
          </p:cNvSpPr>
          <p:nvPr>
            <p:ph type="dt" sz="half" idx="10"/>
          </p:nvPr>
        </p:nvSpPr>
        <p:spPr/>
        <p:txBody>
          <a:bodyPr/>
          <a:lstStyle/>
          <a:p>
            <a:fld id="{3636B9EF-0F90-4088-8550-4EC1D4C4973F}" type="datetimeFigureOut">
              <a:rPr lang="en-AU" smtClean="0"/>
              <a:t>4/02/2023</a:t>
            </a:fld>
            <a:endParaRPr lang="en-AU"/>
          </a:p>
        </p:txBody>
      </p:sp>
      <p:sp>
        <p:nvSpPr>
          <p:cNvPr id="5" name="Footer Placeholder 4">
            <a:extLst>
              <a:ext uri="{FF2B5EF4-FFF2-40B4-BE49-F238E27FC236}">
                <a16:creationId xmlns:a16="http://schemas.microsoft.com/office/drawing/2014/main" id="{E9D85B6D-ED11-20A0-C2D6-051F715D4254}"/>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639275EC-BC33-2744-0E7F-CEAA04C42CE0}"/>
              </a:ext>
            </a:extLst>
          </p:cNvPr>
          <p:cNvSpPr>
            <a:spLocks noGrp="1"/>
          </p:cNvSpPr>
          <p:nvPr>
            <p:ph type="sldNum" sz="quarter" idx="12"/>
          </p:nvPr>
        </p:nvSpPr>
        <p:spPr/>
        <p:txBody>
          <a:bodyPr/>
          <a:lstStyle/>
          <a:p>
            <a:fld id="{8DCB07BD-AB76-4403-8D89-16AABF9D67FF}" type="slidenum">
              <a:rPr lang="en-AU" smtClean="0"/>
              <a:t>‹#›</a:t>
            </a:fld>
            <a:endParaRPr lang="en-AU"/>
          </a:p>
        </p:txBody>
      </p:sp>
    </p:spTree>
    <p:extLst>
      <p:ext uri="{BB962C8B-B14F-4D97-AF65-F5344CB8AC3E}">
        <p14:creationId xmlns:p14="http://schemas.microsoft.com/office/powerpoint/2010/main" val="16653656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F8C714-669B-13A3-6652-BFB14D98211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8F3BB6AE-6A3D-4E23-5EB2-8D68A6DE650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4B64CB0-A9EB-5A53-D511-02A70F2E983C}"/>
              </a:ext>
            </a:extLst>
          </p:cNvPr>
          <p:cNvSpPr>
            <a:spLocks noGrp="1"/>
          </p:cNvSpPr>
          <p:nvPr>
            <p:ph type="dt" sz="half" idx="10"/>
          </p:nvPr>
        </p:nvSpPr>
        <p:spPr/>
        <p:txBody>
          <a:bodyPr/>
          <a:lstStyle/>
          <a:p>
            <a:fld id="{3636B9EF-0F90-4088-8550-4EC1D4C4973F}" type="datetimeFigureOut">
              <a:rPr lang="en-AU" smtClean="0"/>
              <a:t>4/02/2023</a:t>
            </a:fld>
            <a:endParaRPr lang="en-AU"/>
          </a:p>
        </p:txBody>
      </p:sp>
      <p:sp>
        <p:nvSpPr>
          <p:cNvPr id="5" name="Footer Placeholder 4">
            <a:extLst>
              <a:ext uri="{FF2B5EF4-FFF2-40B4-BE49-F238E27FC236}">
                <a16:creationId xmlns:a16="http://schemas.microsoft.com/office/drawing/2014/main" id="{8FC9AB63-B893-E55E-9396-E9E34C5EED20}"/>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2D1D5FB2-E094-59E7-1442-35EC9E81AAC1}"/>
              </a:ext>
            </a:extLst>
          </p:cNvPr>
          <p:cNvSpPr>
            <a:spLocks noGrp="1"/>
          </p:cNvSpPr>
          <p:nvPr>
            <p:ph type="sldNum" sz="quarter" idx="12"/>
          </p:nvPr>
        </p:nvSpPr>
        <p:spPr/>
        <p:txBody>
          <a:bodyPr/>
          <a:lstStyle/>
          <a:p>
            <a:fld id="{8DCB07BD-AB76-4403-8D89-16AABF9D67FF}" type="slidenum">
              <a:rPr lang="en-AU" smtClean="0"/>
              <a:t>‹#›</a:t>
            </a:fld>
            <a:endParaRPr lang="en-AU"/>
          </a:p>
        </p:txBody>
      </p:sp>
    </p:spTree>
    <p:extLst>
      <p:ext uri="{BB962C8B-B14F-4D97-AF65-F5344CB8AC3E}">
        <p14:creationId xmlns:p14="http://schemas.microsoft.com/office/powerpoint/2010/main" val="13612542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81F726-DE54-6FF4-75B0-9EFDD7C6AAD3}"/>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C0267EF1-2080-DCF4-5836-F495C5B0ED0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8F9765B8-2A3A-8DCD-2E06-8866D67E276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7143EE89-57EA-AAA8-7C94-005DFDC6211F}"/>
              </a:ext>
            </a:extLst>
          </p:cNvPr>
          <p:cNvSpPr>
            <a:spLocks noGrp="1"/>
          </p:cNvSpPr>
          <p:nvPr>
            <p:ph type="dt" sz="half" idx="10"/>
          </p:nvPr>
        </p:nvSpPr>
        <p:spPr/>
        <p:txBody>
          <a:bodyPr/>
          <a:lstStyle/>
          <a:p>
            <a:fld id="{3636B9EF-0F90-4088-8550-4EC1D4C4973F}" type="datetimeFigureOut">
              <a:rPr lang="en-AU" smtClean="0"/>
              <a:t>4/02/2023</a:t>
            </a:fld>
            <a:endParaRPr lang="en-AU"/>
          </a:p>
        </p:txBody>
      </p:sp>
      <p:sp>
        <p:nvSpPr>
          <p:cNvPr id="6" name="Footer Placeholder 5">
            <a:extLst>
              <a:ext uri="{FF2B5EF4-FFF2-40B4-BE49-F238E27FC236}">
                <a16:creationId xmlns:a16="http://schemas.microsoft.com/office/drawing/2014/main" id="{B7E2FE68-7143-49A8-A92A-64B1E1D70960}"/>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BFC91D0C-EF16-AFB9-A118-D93BCD34F323}"/>
              </a:ext>
            </a:extLst>
          </p:cNvPr>
          <p:cNvSpPr>
            <a:spLocks noGrp="1"/>
          </p:cNvSpPr>
          <p:nvPr>
            <p:ph type="sldNum" sz="quarter" idx="12"/>
          </p:nvPr>
        </p:nvSpPr>
        <p:spPr/>
        <p:txBody>
          <a:bodyPr/>
          <a:lstStyle/>
          <a:p>
            <a:fld id="{8DCB07BD-AB76-4403-8D89-16AABF9D67FF}" type="slidenum">
              <a:rPr lang="en-AU" smtClean="0"/>
              <a:t>‹#›</a:t>
            </a:fld>
            <a:endParaRPr lang="en-AU"/>
          </a:p>
        </p:txBody>
      </p:sp>
    </p:spTree>
    <p:extLst>
      <p:ext uri="{BB962C8B-B14F-4D97-AF65-F5344CB8AC3E}">
        <p14:creationId xmlns:p14="http://schemas.microsoft.com/office/powerpoint/2010/main" val="32656459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F4322F-9E93-B207-5E6D-23E3B3E49322}"/>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FBE531E6-46F8-6E31-46E7-FF515F162A0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0701427-CCF6-6E0E-E214-08D88205DE8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DEBEF2B0-E367-E34C-C9E2-00AAE4F35D1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1C60C35-3FC2-3A01-4258-D91091CF953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EAAC11C9-2629-8FC1-95D1-1CEC6E19CC2D}"/>
              </a:ext>
            </a:extLst>
          </p:cNvPr>
          <p:cNvSpPr>
            <a:spLocks noGrp="1"/>
          </p:cNvSpPr>
          <p:nvPr>
            <p:ph type="dt" sz="half" idx="10"/>
          </p:nvPr>
        </p:nvSpPr>
        <p:spPr/>
        <p:txBody>
          <a:bodyPr/>
          <a:lstStyle/>
          <a:p>
            <a:fld id="{3636B9EF-0F90-4088-8550-4EC1D4C4973F}" type="datetimeFigureOut">
              <a:rPr lang="en-AU" smtClean="0"/>
              <a:t>4/02/2023</a:t>
            </a:fld>
            <a:endParaRPr lang="en-AU"/>
          </a:p>
        </p:txBody>
      </p:sp>
      <p:sp>
        <p:nvSpPr>
          <p:cNvPr id="8" name="Footer Placeholder 7">
            <a:extLst>
              <a:ext uri="{FF2B5EF4-FFF2-40B4-BE49-F238E27FC236}">
                <a16:creationId xmlns:a16="http://schemas.microsoft.com/office/drawing/2014/main" id="{E364B112-2FC7-1E80-92B8-C68BE90C66E4}"/>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C4D23FDB-D84A-ED2A-E8DD-3CAC93BCE6ED}"/>
              </a:ext>
            </a:extLst>
          </p:cNvPr>
          <p:cNvSpPr>
            <a:spLocks noGrp="1"/>
          </p:cNvSpPr>
          <p:nvPr>
            <p:ph type="sldNum" sz="quarter" idx="12"/>
          </p:nvPr>
        </p:nvSpPr>
        <p:spPr/>
        <p:txBody>
          <a:bodyPr/>
          <a:lstStyle/>
          <a:p>
            <a:fld id="{8DCB07BD-AB76-4403-8D89-16AABF9D67FF}" type="slidenum">
              <a:rPr lang="en-AU" smtClean="0"/>
              <a:t>‹#›</a:t>
            </a:fld>
            <a:endParaRPr lang="en-AU"/>
          </a:p>
        </p:txBody>
      </p:sp>
    </p:spTree>
    <p:extLst>
      <p:ext uri="{BB962C8B-B14F-4D97-AF65-F5344CB8AC3E}">
        <p14:creationId xmlns:p14="http://schemas.microsoft.com/office/powerpoint/2010/main" val="31311730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648E1C-FBFE-D7F6-8536-ACE55861FFBD}"/>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559D79DF-F750-E764-C483-0B5391EF8657}"/>
              </a:ext>
            </a:extLst>
          </p:cNvPr>
          <p:cNvSpPr>
            <a:spLocks noGrp="1"/>
          </p:cNvSpPr>
          <p:nvPr>
            <p:ph type="dt" sz="half" idx="10"/>
          </p:nvPr>
        </p:nvSpPr>
        <p:spPr/>
        <p:txBody>
          <a:bodyPr/>
          <a:lstStyle/>
          <a:p>
            <a:fld id="{3636B9EF-0F90-4088-8550-4EC1D4C4973F}" type="datetimeFigureOut">
              <a:rPr lang="en-AU" smtClean="0"/>
              <a:t>4/02/2023</a:t>
            </a:fld>
            <a:endParaRPr lang="en-AU"/>
          </a:p>
        </p:txBody>
      </p:sp>
      <p:sp>
        <p:nvSpPr>
          <p:cNvPr id="4" name="Footer Placeholder 3">
            <a:extLst>
              <a:ext uri="{FF2B5EF4-FFF2-40B4-BE49-F238E27FC236}">
                <a16:creationId xmlns:a16="http://schemas.microsoft.com/office/drawing/2014/main" id="{AAA32CF7-A9E1-8B98-96C8-9CA3DFFCC8F4}"/>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BC69516C-69CC-4F8F-1571-6C85BB8B5650}"/>
              </a:ext>
            </a:extLst>
          </p:cNvPr>
          <p:cNvSpPr>
            <a:spLocks noGrp="1"/>
          </p:cNvSpPr>
          <p:nvPr>
            <p:ph type="sldNum" sz="quarter" idx="12"/>
          </p:nvPr>
        </p:nvSpPr>
        <p:spPr/>
        <p:txBody>
          <a:bodyPr/>
          <a:lstStyle/>
          <a:p>
            <a:fld id="{8DCB07BD-AB76-4403-8D89-16AABF9D67FF}" type="slidenum">
              <a:rPr lang="en-AU" smtClean="0"/>
              <a:t>‹#›</a:t>
            </a:fld>
            <a:endParaRPr lang="en-AU"/>
          </a:p>
        </p:txBody>
      </p:sp>
    </p:spTree>
    <p:extLst>
      <p:ext uri="{BB962C8B-B14F-4D97-AF65-F5344CB8AC3E}">
        <p14:creationId xmlns:p14="http://schemas.microsoft.com/office/powerpoint/2010/main" val="32617246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64B2A93-7888-A0A5-FA2A-800D432BBADF}"/>
              </a:ext>
            </a:extLst>
          </p:cNvPr>
          <p:cNvSpPr>
            <a:spLocks noGrp="1"/>
          </p:cNvSpPr>
          <p:nvPr>
            <p:ph type="dt" sz="half" idx="10"/>
          </p:nvPr>
        </p:nvSpPr>
        <p:spPr/>
        <p:txBody>
          <a:bodyPr/>
          <a:lstStyle/>
          <a:p>
            <a:fld id="{3636B9EF-0F90-4088-8550-4EC1D4C4973F}" type="datetimeFigureOut">
              <a:rPr lang="en-AU" smtClean="0"/>
              <a:t>4/02/2023</a:t>
            </a:fld>
            <a:endParaRPr lang="en-AU"/>
          </a:p>
        </p:txBody>
      </p:sp>
      <p:sp>
        <p:nvSpPr>
          <p:cNvPr id="3" name="Footer Placeholder 2">
            <a:extLst>
              <a:ext uri="{FF2B5EF4-FFF2-40B4-BE49-F238E27FC236}">
                <a16:creationId xmlns:a16="http://schemas.microsoft.com/office/drawing/2014/main" id="{283BD5A7-511B-D280-D0CF-352AE010F56B}"/>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23680C8B-7937-7E1B-7162-EE9BC4A2F136}"/>
              </a:ext>
            </a:extLst>
          </p:cNvPr>
          <p:cNvSpPr>
            <a:spLocks noGrp="1"/>
          </p:cNvSpPr>
          <p:nvPr>
            <p:ph type="sldNum" sz="quarter" idx="12"/>
          </p:nvPr>
        </p:nvSpPr>
        <p:spPr/>
        <p:txBody>
          <a:bodyPr/>
          <a:lstStyle/>
          <a:p>
            <a:fld id="{8DCB07BD-AB76-4403-8D89-16AABF9D67FF}" type="slidenum">
              <a:rPr lang="en-AU" smtClean="0"/>
              <a:t>‹#›</a:t>
            </a:fld>
            <a:endParaRPr lang="en-AU"/>
          </a:p>
        </p:txBody>
      </p:sp>
    </p:spTree>
    <p:extLst>
      <p:ext uri="{BB962C8B-B14F-4D97-AF65-F5344CB8AC3E}">
        <p14:creationId xmlns:p14="http://schemas.microsoft.com/office/powerpoint/2010/main" val="11632900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A5FCB5-B601-D4D6-8256-268326747F9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BD2431E6-8B01-1D22-B320-96DF7A2502E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DDBF2DDB-3692-E80A-BFDA-4B1DE9A8228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FE63F00-A507-F357-F656-AB3A53D6ABAF}"/>
              </a:ext>
            </a:extLst>
          </p:cNvPr>
          <p:cNvSpPr>
            <a:spLocks noGrp="1"/>
          </p:cNvSpPr>
          <p:nvPr>
            <p:ph type="dt" sz="half" idx="10"/>
          </p:nvPr>
        </p:nvSpPr>
        <p:spPr/>
        <p:txBody>
          <a:bodyPr/>
          <a:lstStyle/>
          <a:p>
            <a:fld id="{3636B9EF-0F90-4088-8550-4EC1D4C4973F}" type="datetimeFigureOut">
              <a:rPr lang="en-AU" smtClean="0"/>
              <a:t>4/02/2023</a:t>
            </a:fld>
            <a:endParaRPr lang="en-AU"/>
          </a:p>
        </p:txBody>
      </p:sp>
      <p:sp>
        <p:nvSpPr>
          <p:cNvPr id="6" name="Footer Placeholder 5">
            <a:extLst>
              <a:ext uri="{FF2B5EF4-FFF2-40B4-BE49-F238E27FC236}">
                <a16:creationId xmlns:a16="http://schemas.microsoft.com/office/drawing/2014/main" id="{394617A9-1B56-8293-F744-CB8EDA6763CE}"/>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98181E50-AD96-AC65-8A59-5F370CEF0FB7}"/>
              </a:ext>
            </a:extLst>
          </p:cNvPr>
          <p:cNvSpPr>
            <a:spLocks noGrp="1"/>
          </p:cNvSpPr>
          <p:nvPr>
            <p:ph type="sldNum" sz="quarter" idx="12"/>
          </p:nvPr>
        </p:nvSpPr>
        <p:spPr/>
        <p:txBody>
          <a:bodyPr/>
          <a:lstStyle/>
          <a:p>
            <a:fld id="{8DCB07BD-AB76-4403-8D89-16AABF9D67FF}" type="slidenum">
              <a:rPr lang="en-AU" smtClean="0"/>
              <a:t>‹#›</a:t>
            </a:fld>
            <a:endParaRPr lang="en-AU"/>
          </a:p>
        </p:txBody>
      </p:sp>
    </p:spTree>
    <p:extLst>
      <p:ext uri="{BB962C8B-B14F-4D97-AF65-F5344CB8AC3E}">
        <p14:creationId xmlns:p14="http://schemas.microsoft.com/office/powerpoint/2010/main" val="25829707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4F8342-840E-A346-6384-A6A6424B8D0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8D1026A9-6EE1-969C-5107-F981B59C2DC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0E271C17-8E5B-3299-B2A5-5D8FDA34D0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0B7C43D-BEC4-E27C-33A5-AEF594F54BED}"/>
              </a:ext>
            </a:extLst>
          </p:cNvPr>
          <p:cNvSpPr>
            <a:spLocks noGrp="1"/>
          </p:cNvSpPr>
          <p:nvPr>
            <p:ph type="dt" sz="half" idx="10"/>
          </p:nvPr>
        </p:nvSpPr>
        <p:spPr/>
        <p:txBody>
          <a:bodyPr/>
          <a:lstStyle/>
          <a:p>
            <a:fld id="{3636B9EF-0F90-4088-8550-4EC1D4C4973F}" type="datetimeFigureOut">
              <a:rPr lang="en-AU" smtClean="0"/>
              <a:t>4/02/2023</a:t>
            </a:fld>
            <a:endParaRPr lang="en-AU"/>
          </a:p>
        </p:txBody>
      </p:sp>
      <p:sp>
        <p:nvSpPr>
          <p:cNvPr id="6" name="Footer Placeholder 5">
            <a:extLst>
              <a:ext uri="{FF2B5EF4-FFF2-40B4-BE49-F238E27FC236}">
                <a16:creationId xmlns:a16="http://schemas.microsoft.com/office/drawing/2014/main" id="{C2F2A1C6-465F-D24B-A9CB-676043141D15}"/>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32878053-F086-7505-ABFA-F56337D30751}"/>
              </a:ext>
            </a:extLst>
          </p:cNvPr>
          <p:cNvSpPr>
            <a:spLocks noGrp="1"/>
          </p:cNvSpPr>
          <p:nvPr>
            <p:ph type="sldNum" sz="quarter" idx="12"/>
          </p:nvPr>
        </p:nvSpPr>
        <p:spPr/>
        <p:txBody>
          <a:bodyPr/>
          <a:lstStyle/>
          <a:p>
            <a:fld id="{8DCB07BD-AB76-4403-8D89-16AABF9D67FF}" type="slidenum">
              <a:rPr lang="en-AU" smtClean="0"/>
              <a:t>‹#›</a:t>
            </a:fld>
            <a:endParaRPr lang="en-AU"/>
          </a:p>
        </p:txBody>
      </p:sp>
    </p:spTree>
    <p:extLst>
      <p:ext uri="{BB962C8B-B14F-4D97-AF65-F5344CB8AC3E}">
        <p14:creationId xmlns:p14="http://schemas.microsoft.com/office/powerpoint/2010/main" val="24336082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0CA83B4-1DDC-1E3E-F895-19026B86314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0BFF1EA7-B519-C8BE-5DB5-BFEFCD268DC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AD95BBC9-8EAB-BDC0-26B1-841524F9207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636B9EF-0F90-4088-8550-4EC1D4C4973F}" type="datetimeFigureOut">
              <a:rPr lang="en-AU" smtClean="0"/>
              <a:t>4/02/2023</a:t>
            </a:fld>
            <a:endParaRPr lang="en-AU"/>
          </a:p>
        </p:txBody>
      </p:sp>
      <p:sp>
        <p:nvSpPr>
          <p:cNvPr id="5" name="Footer Placeholder 4">
            <a:extLst>
              <a:ext uri="{FF2B5EF4-FFF2-40B4-BE49-F238E27FC236}">
                <a16:creationId xmlns:a16="http://schemas.microsoft.com/office/drawing/2014/main" id="{33BE62F5-10A6-8F9E-E9BE-B251C0543A4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270E7A4A-C3BB-CDF0-FD26-8DBFBD0D0F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CB07BD-AB76-4403-8D89-16AABF9D67FF}" type="slidenum">
              <a:rPr lang="en-AU" smtClean="0"/>
              <a:t>‹#›</a:t>
            </a:fld>
            <a:endParaRPr lang="en-AU"/>
          </a:p>
        </p:txBody>
      </p:sp>
    </p:spTree>
    <p:extLst>
      <p:ext uri="{BB962C8B-B14F-4D97-AF65-F5344CB8AC3E}">
        <p14:creationId xmlns:p14="http://schemas.microsoft.com/office/powerpoint/2010/main" val="18160879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sv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3.xml.rels><?xml version="1.0" encoding="UTF-8" standalone="yes"?>
<Relationships xmlns="http://schemas.openxmlformats.org/package/2006/relationships"><Relationship Id="rId8" Type="http://schemas.openxmlformats.org/officeDocument/2006/relationships/image" Target="../media/image11.jpg"/><Relationship Id="rId13" Type="http://schemas.openxmlformats.org/officeDocument/2006/relationships/image" Target="../media/image16.jpg"/><Relationship Id="rId3" Type="http://schemas.openxmlformats.org/officeDocument/2006/relationships/image" Target="../media/image6.jpg"/><Relationship Id="rId7" Type="http://schemas.openxmlformats.org/officeDocument/2006/relationships/image" Target="../media/image10.jpeg"/><Relationship Id="rId12" Type="http://schemas.openxmlformats.org/officeDocument/2006/relationships/image" Target="../media/image15.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jpeg"/><Relationship Id="rId11" Type="http://schemas.openxmlformats.org/officeDocument/2006/relationships/image" Target="../media/image14.jpg"/><Relationship Id="rId5" Type="http://schemas.openxmlformats.org/officeDocument/2006/relationships/image" Target="../media/image8.jpeg"/><Relationship Id="rId10" Type="http://schemas.openxmlformats.org/officeDocument/2006/relationships/image" Target="../media/image13.jpeg"/><Relationship Id="rId4" Type="http://schemas.openxmlformats.org/officeDocument/2006/relationships/image" Target="../media/image7.jpg"/><Relationship Id="rId9" Type="http://schemas.openxmlformats.org/officeDocument/2006/relationships/image" Target="../media/image12.jpeg"/></Relationships>
</file>

<file path=ppt/slides/_rels/slide4.xml.rels><?xml version="1.0" encoding="UTF-8" standalone="yes"?>
<Relationships xmlns="http://schemas.openxmlformats.org/package/2006/relationships"><Relationship Id="rId8" Type="http://schemas.openxmlformats.org/officeDocument/2006/relationships/image" Target="../media/image22.jpg"/><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 Id="rId9" Type="http://schemas.openxmlformats.org/officeDocument/2006/relationships/image" Target="../media/image23.jpeg"/></Relationships>
</file>

<file path=ppt/slides/_rels/slide5.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chart" Target="../charts/chart1.xml"/><Relationship Id="rId7" Type="http://schemas.openxmlformats.org/officeDocument/2006/relationships/image" Target="../media/image26.jpg"/><Relationship Id="rId12" Type="http://schemas.openxmlformats.org/officeDocument/2006/relationships/image" Target="../media/image31.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5.jpeg"/><Relationship Id="rId11" Type="http://schemas.openxmlformats.org/officeDocument/2006/relationships/image" Target="../media/image30.png"/><Relationship Id="rId5" Type="http://schemas.openxmlformats.org/officeDocument/2006/relationships/image" Target="../media/image24.jpg"/><Relationship Id="rId10" Type="http://schemas.openxmlformats.org/officeDocument/2006/relationships/image" Target="../media/image29.png"/><Relationship Id="rId4" Type="http://schemas.openxmlformats.org/officeDocument/2006/relationships/chart" Target="../charts/chart2.xml"/><Relationship Id="rId9" Type="http://schemas.openxmlformats.org/officeDocument/2006/relationships/image" Target="../media/image28.jpeg"/></Relationships>
</file>

<file path=ppt/slides/_rels/slide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3.JPG"/><Relationship Id="rId5" Type="http://schemas.openxmlformats.org/officeDocument/2006/relationships/chart" Target="../charts/chart4.xml"/><Relationship Id="rId4" Type="http://schemas.openxmlformats.org/officeDocument/2006/relationships/chart" Target="../charts/chart3.xml"/></Relationships>
</file>

<file path=ppt/slides/_rels/slide7.xml.rels><?xml version="1.0" encoding="UTF-8" standalone="yes"?>
<Relationships xmlns="http://schemas.openxmlformats.org/package/2006/relationships"><Relationship Id="rId8" Type="http://schemas.openxmlformats.org/officeDocument/2006/relationships/image" Target="../media/image39.jpeg"/><Relationship Id="rId13" Type="http://schemas.openxmlformats.org/officeDocument/2006/relationships/image" Target="../media/image44.jpg"/><Relationship Id="rId3" Type="http://schemas.openxmlformats.org/officeDocument/2006/relationships/image" Target="../media/image34.jpeg"/><Relationship Id="rId7" Type="http://schemas.openxmlformats.org/officeDocument/2006/relationships/image" Target="../media/image38.jpeg"/><Relationship Id="rId12" Type="http://schemas.openxmlformats.org/officeDocument/2006/relationships/image" Target="../media/image43.jp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7.jpg"/><Relationship Id="rId11" Type="http://schemas.openxmlformats.org/officeDocument/2006/relationships/image" Target="../media/image42.jpg"/><Relationship Id="rId5" Type="http://schemas.openxmlformats.org/officeDocument/2006/relationships/image" Target="../media/image36.jpeg"/><Relationship Id="rId10" Type="http://schemas.openxmlformats.org/officeDocument/2006/relationships/image" Target="../media/image41.jpeg"/><Relationship Id="rId4" Type="http://schemas.openxmlformats.org/officeDocument/2006/relationships/image" Target="../media/image35.jpeg"/><Relationship Id="rId9" Type="http://schemas.openxmlformats.org/officeDocument/2006/relationships/image" Target="../media/image40.jpg"/></Relationships>
</file>

<file path=ppt/slides/_rels/slide8.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image" Target="../media/image45.jpeg"/><Relationship Id="rId7" Type="http://schemas.openxmlformats.org/officeDocument/2006/relationships/image" Target="../media/image49.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8.jpeg"/><Relationship Id="rId11" Type="http://schemas.openxmlformats.org/officeDocument/2006/relationships/image" Target="../media/image53.jpg"/><Relationship Id="rId5" Type="http://schemas.openxmlformats.org/officeDocument/2006/relationships/image" Target="../media/image47.jpg"/><Relationship Id="rId10" Type="http://schemas.openxmlformats.org/officeDocument/2006/relationships/image" Target="../media/image52.jpg"/><Relationship Id="rId4" Type="http://schemas.openxmlformats.org/officeDocument/2006/relationships/image" Target="../media/image46.jpg"/><Relationship Id="rId9" Type="http://schemas.openxmlformats.org/officeDocument/2006/relationships/image" Target="../media/image51.jpg"/></Relationships>
</file>

<file path=ppt/slides/_rels/slide9.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1CDFE6-DBBC-BC60-BEAA-E2E73F3B1CB8}"/>
              </a:ext>
            </a:extLst>
          </p:cNvPr>
          <p:cNvSpPr>
            <a:spLocks noGrp="1"/>
          </p:cNvSpPr>
          <p:nvPr>
            <p:ph type="ctrTitle"/>
          </p:nvPr>
        </p:nvSpPr>
        <p:spPr/>
        <p:txBody>
          <a:bodyPr/>
          <a:lstStyle/>
          <a:p>
            <a:endParaRPr lang="en-AU" dirty="0"/>
          </a:p>
        </p:txBody>
      </p:sp>
      <p:sp>
        <p:nvSpPr>
          <p:cNvPr id="3" name="Subtitle 2">
            <a:extLst>
              <a:ext uri="{FF2B5EF4-FFF2-40B4-BE49-F238E27FC236}">
                <a16:creationId xmlns:a16="http://schemas.microsoft.com/office/drawing/2014/main" id="{C6F2F370-4DF4-1C1A-D21F-0835C2740A5B}"/>
              </a:ext>
            </a:extLst>
          </p:cNvPr>
          <p:cNvSpPr>
            <a:spLocks noGrp="1"/>
          </p:cNvSpPr>
          <p:nvPr>
            <p:ph type="subTitle" idx="1"/>
          </p:nvPr>
        </p:nvSpPr>
        <p:spPr/>
        <p:txBody>
          <a:bodyPr/>
          <a:lstStyle/>
          <a:p>
            <a:endParaRPr lang="en-AU"/>
          </a:p>
        </p:txBody>
      </p:sp>
      <p:pic>
        <p:nvPicPr>
          <p:cNvPr id="8" name="Picture 7">
            <a:extLst>
              <a:ext uri="{FF2B5EF4-FFF2-40B4-BE49-F238E27FC236}">
                <a16:creationId xmlns:a16="http://schemas.microsoft.com/office/drawing/2014/main" id="{60FF912A-380E-1035-4ED0-6D43ACB72D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6415"/>
            <a:ext cx="12192000" cy="8572500"/>
          </a:xfrm>
          <a:prstGeom prst="rect">
            <a:avLst/>
          </a:prstGeom>
        </p:spPr>
      </p:pic>
      <p:sp>
        <p:nvSpPr>
          <p:cNvPr id="10" name="Rectangle 9">
            <a:extLst>
              <a:ext uri="{FF2B5EF4-FFF2-40B4-BE49-F238E27FC236}">
                <a16:creationId xmlns:a16="http://schemas.microsoft.com/office/drawing/2014/main" id="{14E9E241-1EFB-8416-BAB5-FC72AC2A1D47}"/>
              </a:ext>
            </a:extLst>
          </p:cNvPr>
          <p:cNvSpPr/>
          <p:nvPr/>
        </p:nvSpPr>
        <p:spPr>
          <a:xfrm>
            <a:off x="0" y="-133128"/>
            <a:ext cx="12192000" cy="8046720"/>
          </a:xfrm>
          <a:prstGeom prst="rect">
            <a:avLst/>
          </a:prstGeom>
          <a:solidFill>
            <a:schemeClr val="dk1">
              <a:alpha val="28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dirty="0"/>
          </a:p>
        </p:txBody>
      </p:sp>
      <p:sp>
        <p:nvSpPr>
          <p:cNvPr id="9" name="TextBox 8">
            <a:extLst>
              <a:ext uri="{FF2B5EF4-FFF2-40B4-BE49-F238E27FC236}">
                <a16:creationId xmlns:a16="http://schemas.microsoft.com/office/drawing/2014/main" id="{E75F6CA0-48CA-79C5-2C37-3B437250A66E}"/>
              </a:ext>
            </a:extLst>
          </p:cNvPr>
          <p:cNvSpPr txBox="1"/>
          <p:nvPr/>
        </p:nvSpPr>
        <p:spPr>
          <a:xfrm>
            <a:off x="902208" y="232014"/>
            <a:ext cx="10509504" cy="1846659"/>
          </a:xfrm>
          <a:prstGeom prst="rect">
            <a:avLst/>
          </a:prstGeom>
          <a:noFill/>
        </p:spPr>
        <p:txBody>
          <a:bodyPr wrap="square" rtlCol="0">
            <a:spAutoFit/>
          </a:bodyPr>
          <a:lstStyle/>
          <a:p>
            <a:r>
              <a:rPr lang="en-AU" sz="3200" dirty="0">
                <a:solidFill>
                  <a:srgbClr val="FFC000"/>
                </a:solidFill>
                <a:effectLst/>
                <a:latin typeface="Calibri" panose="020F0502020204030204" pitchFamily="34" charset="0"/>
                <a:ea typeface="Calibri" panose="020F0502020204030204" pitchFamily="34" charset="0"/>
                <a:cs typeface="Times New Roman" panose="02020603050405020304" pitchFamily="18" charset="0"/>
              </a:rPr>
              <a:t>Setting the scene for failure: </a:t>
            </a:r>
          </a:p>
          <a:p>
            <a:r>
              <a:rPr lang="en-AU" sz="3200" dirty="0">
                <a:solidFill>
                  <a:srgbClr val="FFC000"/>
                </a:solidFill>
                <a:effectLst/>
                <a:latin typeface="Calibri" panose="020F0502020204030204" pitchFamily="34" charset="0"/>
                <a:ea typeface="Calibri" panose="020F0502020204030204" pitchFamily="34" charset="0"/>
                <a:cs typeface="Times New Roman" panose="02020603050405020304" pitchFamily="18" charset="0"/>
              </a:rPr>
              <a:t>Victorian feral cat legislation, social license dimensions and the French Island feral cat eradication project. </a:t>
            </a:r>
          </a:p>
          <a:p>
            <a:endParaRPr lang="en-AU" dirty="0"/>
          </a:p>
        </p:txBody>
      </p:sp>
      <p:sp>
        <p:nvSpPr>
          <p:cNvPr id="11" name="TextBox 10">
            <a:extLst>
              <a:ext uri="{FF2B5EF4-FFF2-40B4-BE49-F238E27FC236}">
                <a16:creationId xmlns:a16="http://schemas.microsoft.com/office/drawing/2014/main" id="{0FFACAEF-BCC0-0A86-5C4E-DCE592C9CF74}"/>
              </a:ext>
            </a:extLst>
          </p:cNvPr>
          <p:cNvSpPr txBox="1"/>
          <p:nvPr/>
        </p:nvSpPr>
        <p:spPr>
          <a:xfrm>
            <a:off x="902208" y="2286984"/>
            <a:ext cx="1877568" cy="369332"/>
          </a:xfrm>
          <a:prstGeom prst="rect">
            <a:avLst/>
          </a:prstGeom>
          <a:noFill/>
        </p:spPr>
        <p:txBody>
          <a:bodyPr wrap="square" rtlCol="0">
            <a:spAutoFit/>
          </a:bodyPr>
          <a:lstStyle/>
          <a:p>
            <a:r>
              <a:rPr lang="en-AU" dirty="0">
                <a:solidFill>
                  <a:srgbClr val="FFC000"/>
                </a:solidFill>
              </a:rPr>
              <a:t>Michael Johnston</a:t>
            </a:r>
          </a:p>
        </p:txBody>
      </p:sp>
      <p:pic>
        <p:nvPicPr>
          <p:cNvPr id="13" name="Graphic 12" descr="Camera with solid fill">
            <a:extLst>
              <a:ext uri="{FF2B5EF4-FFF2-40B4-BE49-F238E27FC236}">
                <a16:creationId xmlns:a16="http://schemas.microsoft.com/office/drawing/2014/main" id="{A073D32C-122D-7702-D727-3C841082D90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5322" y="6395478"/>
            <a:ext cx="356164" cy="356164"/>
          </a:xfrm>
          <a:prstGeom prst="rect">
            <a:avLst/>
          </a:prstGeom>
        </p:spPr>
      </p:pic>
      <p:sp>
        <p:nvSpPr>
          <p:cNvPr id="14" name="TextBox 13">
            <a:extLst>
              <a:ext uri="{FF2B5EF4-FFF2-40B4-BE49-F238E27FC236}">
                <a16:creationId xmlns:a16="http://schemas.microsoft.com/office/drawing/2014/main" id="{59D1D967-3BA6-00BD-B45D-7B38E0EC3B98}"/>
              </a:ext>
            </a:extLst>
          </p:cNvPr>
          <p:cNvSpPr txBox="1"/>
          <p:nvPr/>
        </p:nvSpPr>
        <p:spPr>
          <a:xfrm>
            <a:off x="365760" y="6474643"/>
            <a:ext cx="2109216" cy="276999"/>
          </a:xfrm>
          <a:prstGeom prst="rect">
            <a:avLst/>
          </a:prstGeom>
          <a:noFill/>
        </p:spPr>
        <p:txBody>
          <a:bodyPr wrap="square" rtlCol="0">
            <a:spAutoFit/>
          </a:bodyPr>
          <a:lstStyle/>
          <a:p>
            <a:r>
              <a:rPr lang="en-AU" sz="1200" dirty="0">
                <a:solidFill>
                  <a:schemeClr val="bg1">
                    <a:lumMod val="85000"/>
                  </a:schemeClr>
                </a:solidFill>
              </a:rPr>
              <a:t>Zoos Victoria</a:t>
            </a:r>
          </a:p>
        </p:txBody>
      </p:sp>
    </p:spTree>
    <p:extLst>
      <p:ext uri="{BB962C8B-B14F-4D97-AF65-F5344CB8AC3E}">
        <p14:creationId xmlns:p14="http://schemas.microsoft.com/office/powerpoint/2010/main" val="13923930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751D8-E55D-9E8C-EB60-59EA68746933}"/>
              </a:ext>
            </a:extLst>
          </p:cNvPr>
          <p:cNvSpPr>
            <a:spLocks noGrp="1"/>
          </p:cNvSpPr>
          <p:nvPr>
            <p:ph type="title"/>
          </p:nvPr>
        </p:nvSpPr>
        <p:spPr/>
        <p:txBody>
          <a:bodyPr/>
          <a:lstStyle/>
          <a:p>
            <a:endParaRPr lang="en-AU" dirty="0"/>
          </a:p>
        </p:txBody>
      </p:sp>
      <p:pic>
        <p:nvPicPr>
          <p:cNvPr id="9" name="Content Placeholder 8">
            <a:extLst>
              <a:ext uri="{FF2B5EF4-FFF2-40B4-BE49-F238E27FC236}">
                <a16:creationId xmlns:a16="http://schemas.microsoft.com/office/drawing/2014/main" id="{40980C70-EC1F-E624-9335-5A4D96A8CC2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 y="-1"/>
            <a:ext cx="12555685" cy="6777789"/>
          </a:xfrm>
        </p:spPr>
      </p:pic>
      <p:pic>
        <p:nvPicPr>
          <p:cNvPr id="5" name="Picture 4">
            <a:extLst>
              <a:ext uri="{FF2B5EF4-FFF2-40B4-BE49-F238E27FC236}">
                <a16:creationId xmlns:a16="http://schemas.microsoft.com/office/drawing/2014/main" id="{856282BB-792D-1F3D-4FF4-D17FF6CAE2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0941" y="479798"/>
            <a:ext cx="11353800" cy="929231"/>
          </a:xfrm>
          <a:prstGeom prst="rect">
            <a:avLst/>
          </a:prstGeom>
          <a:ln w="60325">
            <a:solidFill>
              <a:srgbClr val="FFFF00"/>
            </a:solidFill>
          </a:ln>
        </p:spPr>
      </p:pic>
    </p:spTree>
    <p:extLst>
      <p:ext uri="{BB962C8B-B14F-4D97-AF65-F5344CB8AC3E}">
        <p14:creationId xmlns:p14="http://schemas.microsoft.com/office/powerpoint/2010/main" val="939156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DA447492-7AFE-E03F-B084-E8290EF737D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36005" y="269366"/>
            <a:ext cx="8482726" cy="5969033"/>
          </a:xfrm>
          <a:ln>
            <a:solidFill>
              <a:schemeClr val="tx1"/>
            </a:solidFill>
          </a:ln>
        </p:spPr>
      </p:pic>
      <p:sp>
        <p:nvSpPr>
          <p:cNvPr id="6" name="TextBox 5">
            <a:extLst>
              <a:ext uri="{FF2B5EF4-FFF2-40B4-BE49-F238E27FC236}">
                <a16:creationId xmlns:a16="http://schemas.microsoft.com/office/drawing/2014/main" id="{D94AA6D7-6C7D-437B-DCF4-37462EE61085}"/>
              </a:ext>
            </a:extLst>
          </p:cNvPr>
          <p:cNvSpPr txBox="1"/>
          <p:nvPr/>
        </p:nvSpPr>
        <p:spPr>
          <a:xfrm>
            <a:off x="0" y="6531571"/>
            <a:ext cx="9392803" cy="230832"/>
          </a:xfrm>
          <a:prstGeom prst="rect">
            <a:avLst/>
          </a:prstGeom>
          <a:noFill/>
        </p:spPr>
        <p:txBody>
          <a:bodyPr wrap="square" rtlCol="0">
            <a:spAutoFit/>
          </a:bodyPr>
          <a:lstStyle/>
          <a:p>
            <a:r>
              <a:rPr lang="en-US" sz="900" b="0" i="0" dirty="0">
                <a:solidFill>
                  <a:srgbClr val="222222"/>
                </a:solidFill>
                <a:effectLst/>
                <a:latin typeface="Arial" panose="020B0604020202020204" pitchFamily="34" charset="0"/>
              </a:rPr>
              <a:t>Johnston</a:t>
            </a:r>
            <a:r>
              <a:rPr lang="en-US" sz="900" b="0" i="1" dirty="0">
                <a:solidFill>
                  <a:srgbClr val="222222"/>
                </a:solidFill>
                <a:effectLst/>
                <a:latin typeface="Arial" panose="020B0604020202020204" pitchFamily="34" charset="0"/>
              </a:rPr>
              <a:t> et al</a:t>
            </a:r>
            <a:r>
              <a:rPr lang="en-US" sz="900" b="0" i="0" dirty="0">
                <a:solidFill>
                  <a:srgbClr val="222222"/>
                </a:solidFill>
                <a:effectLst/>
                <a:latin typeface="Arial" panose="020B0604020202020204" pitchFamily="34" charset="0"/>
              </a:rPr>
              <a:t>. (2020). When Cats turn bushranger: a case study of policy and planning a pest eradication. </a:t>
            </a:r>
            <a:r>
              <a:rPr lang="en-US" sz="900" i="1" dirty="0">
                <a:solidFill>
                  <a:srgbClr val="222222"/>
                </a:solidFill>
                <a:latin typeface="Arial" panose="020B0604020202020204" pitchFamily="34" charset="0"/>
              </a:rPr>
              <a:t>The Victorian </a:t>
            </a:r>
            <a:r>
              <a:rPr lang="en-US" sz="900" b="0" i="1" dirty="0">
                <a:solidFill>
                  <a:srgbClr val="222222"/>
                </a:solidFill>
                <a:effectLst/>
                <a:latin typeface="Arial" panose="020B0604020202020204" pitchFamily="34" charset="0"/>
              </a:rPr>
              <a:t>Naturalist,</a:t>
            </a:r>
            <a:r>
              <a:rPr lang="en-US" sz="900" b="0" i="0" dirty="0">
                <a:solidFill>
                  <a:srgbClr val="222222"/>
                </a:solidFill>
                <a:effectLst/>
                <a:latin typeface="Arial" panose="020B0604020202020204" pitchFamily="34" charset="0"/>
              </a:rPr>
              <a:t> </a:t>
            </a:r>
            <a:r>
              <a:rPr lang="en-US" sz="900" b="0" i="1" dirty="0">
                <a:solidFill>
                  <a:srgbClr val="222222"/>
                </a:solidFill>
                <a:effectLst/>
                <a:latin typeface="Arial" panose="020B0604020202020204" pitchFamily="34" charset="0"/>
              </a:rPr>
              <a:t>137</a:t>
            </a:r>
            <a:r>
              <a:rPr lang="en-US" sz="900" b="0" i="0" dirty="0">
                <a:solidFill>
                  <a:srgbClr val="222222"/>
                </a:solidFill>
                <a:effectLst/>
                <a:latin typeface="Arial" panose="020B0604020202020204" pitchFamily="34" charset="0"/>
              </a:rPr>
              <a:t>(6), 228-239.</a:t>
            </a:r>
            <a:endParaRPr lang="en-AU" sz="900" dirty="0"/>
          </a:p>
        </p:txBody>
      </p:sp>
      <p:pic>
        <p:nvPicPr>
          <p:cNvPr id="10" name="Picture 9">
            <a:extLst>
              <a:ext uri="{FF2B5EF4-FFF2-40B4-BE49-F238E27FC236}">
                <a16:creationId xmlns:a16="http://schemas.microsoft.com/office/drawing/2014/main" id="{1150D45A-20F5-0838-E85F-4611217409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35837" y="2461827"/>
            <a:ext cx="1128127" cy="751902"/>
          </a:xfrm>
          <a:prstGeom prst="rect">
            <a:avLst/>
          </a:prstGeom>
        </p:spPr>
      </p:pic>
      <p:pic>
        <p:nvPicPr>
          <p:cNvPr id="19" name="Picture 18">
            <a:extLst>
              <a:ext uri="{FF2B5EF4-FFF2-40B4-BE49-F238E27FC236}">
                <a16:creationId xmlns:a16="http://schemas.microsoft.com/office/drawing/2014/main" id="{22D07D23-B4E8-A679-B1E6-8A61B0072DE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82795" y="3982680"/>
            <a:ext cx="976941" cy="1302588"/>
          </a:xfrm>
          <a:prstGeom prst="rect">
            <a:avLst/>
          </a:prstGeom>
        </p:spPr>
      </p:pic>
      <p:pic>
        <p:nvPicPr>
          <p:cNvPr id="1026" name="Picture 2">
            <a:extLst>
              <a:ext uri="{FF2B5EF4-FFF2-40B4-BE49-F238E27FC236}">
                <a16:creationId xmlns:a16="http://schemas.microsoft.com/office/drawing/2014/main" id="{DD1C5DA8-A596-F8FD-5E97-A96DCAAA44E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352397" y="1399236"/>
            <a:ext cx="1749414" cy="116415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441C2797-E6AA-8580-4686-8211EF011A0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189643" y="5346447"/>
            <a:ext cx="902930" cy="1203906"/>
          </a:xfrm>
          <a:prstGeom prst="rect">
            <a:avLst/>
          </a:prstGeom>
        </p:spPr>
      </p:pic>
      <p:pic>
        <p:nvPicPr>
          <p:cNvPr id="9" name="Picture 8">
            <a:extLst>
              <a:ext uri="{FF2B5EF4-FFF2-40B4-BE49-F238E27FC236}">
                <a16:creationId xmlns:a16="http://schemas.microsoft.com/office/drawing/2014/main" id="{49D2E0DA-2518-E228-A28B-AD4D558E6512}"/>
              </a:ext>
            </a:extLst>
          </p:cNvPr>
          <p:cNvPicPr>
            <a:picLocks noChangeAspect="1"/>
          </p:cNvPicPr>
          <p:nvPr/>
        </p:nvPicPr>
        <p:blipFill rotWithShape="1">
          <a:blip r:embed="rId8">
            <a:extLst>
              <a:ext uri="{28A0092B-C50C-407E-A947-70E740481C1C}">
                <a14:useLocalDpi xmlns:a14="http://schemas.microsoft.com/office/drawing/2010/main" val="0"/>
              </a:ext>
            </a:extLst>
          </a:blip>
          <a:srcRect l="31036" b="25277"/>
          <a:stretch/>
        </p:blipFill>
        <p:spPr>
          <a:xfrm>
            <a:off x="9131609" y="3253883"/>
            <a:ext cx="1128127" cy="687562"/>
          </a:xfrm>
          <a:prstGeom prst="rect">
            <a:avLst/>
          </a:prstGeom>
        </p:spPr>
      </p:pic>
      <p:pic>
        <p:nvPicPr>
          <p:cNvPr id="11" name="Picture 2">
            <a:extLst>
              <a:ext uri="{FF2B5EF4-FFF2-40B4-BE49-F238E27FC236}">
                <a16:creationId xmlns:a16="http://schemas.microsoft.com/office/drawing/2014/main" id="{D896549E-F512-B8FF-BDF7-28C399334FD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352397" y="2614729"/>
            <a:ext cx="1740177" cy="130422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arbee the border terrier helps to protect Phillip Island native wildlife  by tracking down feral cats - ABC News">
            <a:extLst>
              <a:ext uri="{FF2B5EF4-FFF2-40B4-BE49-F238E27FC236}">
                <a16:creationId xmlns:a16="http://schemas.microsoft.com/office/drawing/2014/main" id="{AA88FF7A-25BD-E00D-9FDF-BC2E475C5278}"/>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r="24404"/>
          <a:stretch/>
        </p:blipFill>
        <p:spPr bwMode="auto">
          <a:xfrm>
            <a:off x="9542511" y="5346448"/>
            <a:ext cx="1619769" cy="120390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8E891FFA-5319-70C0-2598-A0C4D7CDFC9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352396" y="3980134"/>
            <a:ext cx="1740177" cy="1305134"/>
          </a:xfrm>
          <a:prstGeom prst="rect">
            <a:avLst/>
          </a:prstGeom>
        </p:spPr>
      </p:pic>
      <p:pic>
        <p:nvPicPr>
          <p:cNvPr id="4" name="Picture 3">
            <a:extLst>
              <a:ext uri="{FF2B5EF4-FFF2-40B4-BE49-F238E27FC236}">
                <a16:creationId xmlns:a16="http://schemas.microsoft.com/office/drawing/2014/main" id="{0B1CDB9C-0C77-DB17-88C9-06F01A16708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352397" y="50197"/>
            <a:ext cx="1749414" cy="1312824"/>
          </a:xfrm>
          <a:prstGeom prst="rect">
            <a:avLst/>
          </a:prstGeom>
        </p:spPr>
      </p:pic>
      <p:cxnSp>
        <p:nvCxnSpPr>
          <p:cNvPr id="12" name="Straight Connector 11">
            <a:extLst>
              <a:ext uri="{FF2B5EF4-FFF2-40B4-BE49-F238E27FC236}">
                <a16:creationId xmlns:a16="http://schemas.microsoft.com/office/drawing/2014/main" id="{D082B5B6-09FC-47EA-EA8C-459B2A74B8D5}"/>
              </a:ext>
            </a:extLst>
          </p:cNvPr>
          <p:cNvCxnSpPr/>
          <p:nvPr/>
        </p:nvCxnSpPr>
        <p:spPr>
          <a:xfrm>
            <a:off x="9131608" y="2461827"/>
            <a:ext cx="1116000" cy="75190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D590A9A-9357-6197-1AD1-3E028B4A9CB8}"/>
              </a:ext>
            </a:extLst>
          </p:cNvPr>
          <p:cNvCxnSpPr>
            <a:cxnSpLocks/>
          </p:cNvCxnSpPr>
          <p:nvPr/>
        </p:nvCxnSpPr>
        <p:spPr>
          <a:xfrm>
            <a:off x="9282795" y="3980134"/>
            <a:ext cx="964813" cy="1302588"/>
          </a:xfrm>
          <a:prstGeom prst="line">
            <a:avLst/>
          </a:prstGeom>
          <a:ln w="28575">
            <a:solidFill>
              <a:srgbClr val="FF0000"/>
            </a:solidFill>
            <a:prstDash val="sysDot"/>
          </a:ln>
        </p:spPr>
        <p:style>
          <a:lnRef idx="1">
            <a:schemeClr val="accent1"/>
          </a:lnRef>
          <a:fillRef idx="0">
            <a:schemeClr val="accent1"/>
          </a:fillRef>
          <a:effectRef idx="0">
            <a:schemeClr val="accent1"/>
          </a:effectRef>
          <a:fontRef idx="minor">
            <a:schemeClr val="tx1"/>
          </a:fontRef>
        </p:style>
      </p:cxnSp>
      <p:pic>
        <p:nvPicPr>
          <p:cNvPr id="27" name="Picture 26">
            <a:extLst>
              <a:ext uri="{FF2B5EF4-FFF2-40B4-BE49-F238E27FC236}">
                <a16:creationId xmlns:a16="http://schemas.microsoft.com/office/drawing/2014/main" id="{0D04B622-9EC7-1EBC-C69B-702FEE55D4F0}"/>
              </a:ext>
            </a:extLst>
          </p:cNvPr>
          <p:cNvPicPr>
            <a:picLocks noChangeAspect="1"/>
          </p:cNvPicPr>
          <p:nvPr/>
        </p:nvPicPr>
        <p:blipFill rotWithShape="1">
          <a:blip r:embed="rId13">
            <a:extLst>
              <a:ext uri="{28A0092B-C50C-407E-A947-70E740481C1C}">
                <a14:useLocalDpi xmlns:a14="http://schemas.microsoft.com/office/drawing/2010/main" val="0"/>
              </a:ext>
            </a:extLst>
          </a:blip>
          <a:srcRect r="5145"/>
          <a:stretch/>
        </p:blipFill>
        <p:spPr>
          <a:xfrm>
            <a:off x="26471" y="0"/>
            <a:ext cx="12448558" cy="6858000"/>
          </a:xfrm>
          <a:prstGeom prst="rect">
            <a:avLst/>
          </a:prstGeom>
        </p:spPr>
      </p:pic>
    </p:spTree>
    <p:extLst>
      <p:ext uri="{BB962C8B-B14F-4D97-AF65-F5344CB8AC3E}">
        <p14:creationId xmlns:p14="http://schemas.microsoft.com/office/powerpoint/2010/main" val="2059181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2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r="7478"/>
          <a:stretch/>
        </p:blipFill>
        <p:spPr>
          <a:xfrm>
            <a:off x="3026159" y="1395855"/>
            <a:ext cx="6128733" cy="4684274"/>
          </a:xfrm>
          <a:prstGeom prst="rect">
            <a:avLst/>
          </a:prstGeom>
        </p:spPr>
      </p:pic>
      <p:sp>
        <p:nvSpPr>
          <p:cNvPr id="2" name="Title 1"/>
          <p:cNvSpPr>
            <a:spLocks noGrp="1"/>
          </p:cNvSpPr>
          <p:nvPr>
            <p:ph type="title"/>
          </p:nvPr>
        </p:nvSpPr>
        <p:spPr>
          <a:xfrm>
            <a:off x="670775" y="10289"/>
            <a:ext cx="10515600" cy="1325563"/>
          </a:xfrm>
        </p:spPr>
        <p:txBody>
          <a:bodyPr/>
          <a:lstStyle/>
          <a:p>
            <a:r>
              <a:rPr lang="en-AU" dirty="0">
                <a:solidFill>
                  <a:srgbClr val="FFFF00"/>
                </a:solidFill>
              </a:rPr>
              <a:t>French Island</a:t>
            </a:r>
          </a:p>
        </p:txBody>
      </p:sp>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12267" t="14992" r="10695" b="22870"/>
          <a:stretch/>
        </p:blipFill>
        <p:spPr>
          <a:xfrm>
            <a:off x="177017" y="3405438"/>
            <a:ext cx="2260621" cy="1215610"/>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9391" y="4762612"/>
            <a:ext cx="2274162" cy="1514790"/>
          </a:xfrm>
          <a:prstGeom prst="rect">
            <a:avLst/>
          </a:prstGeom>
        </p:spPr>
      </p:pic>
      <p:pic>
        <p:nvPicPr>
          <p:cNvPr id="13" name="Picture 12"/>
          <p:cNvPicPr>
            <a:picLocks noChangeAspect="1"/>
          </p:cNvPicPr>
          <p:nvPr/>
        </p:nvPicPr>
        <p:blipFill rotWithShape="1">
          <a:blip r:embed="rId6" cstate="print">
            <a:extLst>
              <a:ext uri="{28A0092B-C50C-407E-A947-70E740481C1C}">
                <a14:useLocalDpi xmlns:a14="http://schemas.microsoft.com/office/drawing/2010/main" val="0"/>
              </a:ext>
            </a:extLst>
          </a:blip>
          <a:srcRect l="13784" t="14306" r="12971" b="23137"/>
          <a:stretch/>
        </p:blipFill>
        <p:spPr>
          <a:xfrm>
            <a:off x="9743413" y="3320867"/>
            <a:ext cx="1832474" cy="1173797"/>
          </a:xfrm>
          <a:prstGeom prst="rect">
            <a:avLst/>
          </a:prstGeom>
        </p:spPr>
      </p:pic>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178977" y="4580172"/>
            <a:ext cx="2884703" cy="2163527"/>
          </a:xfrm>
          <a:prstGeom prst="rect">
            <a:avLst/>
          </a:prstGeom>
        </p:spPr>
      </p:pic>
      <p:pic>
        <p:nvPicPr>
          <p:cNvPr id="6" name="Picture 5">
            <a:extLst>
              <a:ext uri="{FF2B5EF4-FFF2-40B4-BE49-F238E27FC236}">
                <a16:creationId xmlns:a16="http://schemas.microsoft.com/office/drawing/2014/main" id="{05876FFE-4663-71AA-5B34-1410E91826C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6967" y="1335852"/>
            <a:ext cx="3290734" cy="1961719"/>
          </a:xfrm>
          <a:prstGeom prst="rect">
            <a:avLst/>
          </a:prstGeom>
        </p:spPr>
      </p:pic>
      <p:pic>
        <p:nvPicPr>
          <p:cNvPr id="11" name="Picture 10">
            <a:extLst>
              <a:ext uri="{FF2B5EF4-FFF2-40B4-BE49-F238E27FC236}">
                <a16:creationId xmlns:a16="http://schemas.microsoft.com/office/drawing/2014/main" id="{8D450F2A-AB4A-FDF1-E5A2-80FC68213EA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85171" y="112490"/>
            <a:ext cx="2081912" cy="3122869"/>
          </a:xfrm>
          <a:prstGeom prst="rect">
            <a:avLst/>
          </a:prstGeom>
        </p:spPr>
      </p:pic>
    </p:spTree>
    <p:extLst>
      <p:ext uri="{BB962C8B-B14F-4D97-AF65-F5344CB8AC3E}">
        <p14:creationId xmlns:p14="http://schemas.microsoft.com/office/powerpoint/2010/main" val="1399786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dirty="0"/>
          </a:p>
        </p:txBody>
      </p:sp>
      <p:graphicFrame>
        <p:nvGraphicFramePr>
          <p:cNvPr id="4" name="Chart 3"/>
          <p:cNvGraphicFramePr>
            <a:graphicFrameLocks/>
          </p:cNvGraphicFramePr>
          <p:nvPr>
            <p:extLst>
              <p:ext uri="{D42A27DB-BD31-4B8C-83A1-F6EECF244321}">
                <p14:modId xmlns:p14="http://schemas.microsoft.com/office/powerpoint/2010/main" val="2260740409"/>
              </p:ext>
            </p:extLst>
          </p:nvPr>
        </p:nvGraphicFramePr>
        <p:xfrm>
          <a:off x="337183" y="3445565"/>
          <a:ext cx="5022574" cy="328799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hart 6"/>
          <p:cNvGraphicFramePr>
            <a:graphicFrameLocks/>
          </p:cNvGraphicFramePr>
          <p:nvPr/>
        </p:nvGraphicFramePr>
        <p:xfrm>
          <a:off x="6777738" y="3445565"/>
          <a:ext cx="5077079" cy="3295409"/>
        </p:xfrm>
        <a:graphic>
          <a:graphicData uri="http://schemas.openxmlformats.org/drawingml/2006/chart">
            <c:chart xmlns:c="http://schemas.openxmlformats.org/drawingml/2006/chart" xmlns:r="http://schemas.openxmlformats.org/officeDocument/2006/relationships" r:id="rId4"/>
          </a:graphicData>
        </a:graphic>
      </p:graphicFrame>
      <p:cxnSp>
        <p:nvCxnSpPr>
          <p:cNvPr id="6" name="Straight Connector 5"/>
          <p:cNvCxnSpPr/>
          <p:nvPr/>
        </p:nvCxnSpPr>
        <p:spPr>
          <a:xfrm>
            <a:off x="8306104" y="2841562"/>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05FE4896-284A-238C-12C6-866E365709B0}"/>
              </a:ext>
            </a:extLst>
          </p:cNvPr>
          <p:cNvSpPr/>
          <p:nvPr/>
        </p:nvSpPr>
        <p:spPr>
          <a:xfrm>
            <a:off x="132523" y="0"/>
            <a:ext cx="11811827" cy="341243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5" name="Rectangle 4">
            <a:extLst>
              <a:ext uri="{FF2B5EF4-FFF2-40B4-BE49-F238E27FC236}">
                <a16:creationId xmlns:a16="http://schemas.microsoft.com/office/drawing/2014/main" id="{876F89F7-CEF8-7D73-D6DA-4D11C02375E8}"/>
              </a:ext>
            </a:extLst>
          </p:cNvPr>
          <p:cNvSpPr/>
          <p:nvPr/>
        </p:nvSpPr>
        <p:spPr>
          <a:xfrm>
            <a:off x="4594129" y="5257800"/>
            <a:ext cx="638175" cy="1162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Rectangle 8">
            <a:extLst>
              <a:ext uri="{FF2B5EF4-FFF2-40B4-BE49-F238E27FC236}">
                <a16:creationId xmlns:a16="http://schemas.microsoft.com/office/drawing/2014/main" id="{EEC43FF2-D699-3A40-683B-150CF95C1FD8}"/>
              </a:ext>
            </a:extLst>
          </p:cNvPr>
          <p:cNvSpPr/>
          <p:nvPr/>
        </p:nvSpPr>
        <p:spPr>
          <a:xfrm>
            <a:off x="11034712" y="5257800"/>
            <a:ext cx="638175" cy="1162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TextBox 11">
            <a:extLst>
              <a:ext uri="{FF2B5EF4-FFF2-40B4-BE49-F238E27FC236}">
                <a16:creationId xmlns:a16="http://schemas.microsoft.com/office/drawing/2014/main" id="{F3760F05-EDF6-68BC-8E31-18E0B5D08E1C}"/>
              </a:ext>
            </a:extLst>
          </p:cNvPr>
          <p:cNvSpPr txBox="1"/>
          <p:nvPr/>
        </p:nvSpPr>
        <p:spPr>
          <a:xfrm>
            <a:off x="143673" y="2683230"/>
            <a:ext cx="11711144" cy="646331"/>
          </a:xfrm>
          <a:prstGeom prst="rect">
            <a:avLst/>
          </a:prstGeom>
          <a:noFill/>
        </p:spPr>
        <p:txBody>
          <a:bodyPr wrap="square" rtlCol="0">
            <a:spAutoFit/>
          </a:bodyPr>
          <a:lstStyle/>
          <a:p>
            <a:pPr algn="ctr"/>
            <a:r>
              <a:rPr lang="en-US" sz="3600" dirty="0">
                <a:solidFill>
                  <a:srgbClr val="FFFF00"/>
                </a:solidFill>
              </a:rPr>
              <a:t>Population suppression (2010 – 2020)</a:t>
            </a:r>
            <a:endParaRPr lang="en-AU" sz="3600" dirty="0">
              <a:solidFill>
                <a:srgbClr val="FFFF00"/>
              </a:solidFill>
            </a:endParaRPr>
          </a:p>
        </p:txBody>
      </p:sp>
      <p:pic>
        <p:nvPicPr>
          <p:cNvPr id="14" name="Picture 13">
            <a:extLst>
              <a:ext uri="{FF2B5EF4-FFF2-40B4-BE49-F238E27FC236}">
                <a16:creationId xmlns:a16="http://schemas.microsoft.com/office/drawing/2014/main" id="{BBC679DB-C53C-D952-F255-EB9C08A3FC1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61793" y="128513"/>
            <a:ext cx="3593024" cy="2021077"/>
          </a:xfrm>
          <a:prstGeom prst="rect">
            <a:avLst/>
          </a:prstGeom>
        </p:spPr>
      </p:pic>
      <p:pic>
        <p:nvPicPr>
          <p:cNvPr id="21" name="Picture 20">
            <a:extLst>
              <a:ext uri="{FF2B5EF4-FFF2-40B4-BE49-F238E27FC236}">
                <a16:creationId xmlns:a16="http://schemas.microsoft.com/office/drawing/2014/main" id="{7C2810AF-8941-1CDA-18EB-857D00AD2B0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77491" y="128513"/>
            <a:ext cx="2694769" cy="2021077"/>
          </a:xfrm>
          <a:prstGeom prst="rect">
            <a:avLst/>
          </a:prstGeom>
        </p:spPr>
      </p:pic>
      <p:grpSp>
        <p:nvGrpSpPr>
          <p:cNvPr id="15" name="Group 14">
            <a:extLst>
              <a:ext uri="{FF2B5EF4-FFF2-40B4-BE49-F238E27FC236}">
                <a16:creationId xmlns:a16="http://schemas.microsoft.com/office/drawing/2014/main" id="{BF9733BF-E536-3E65-9D09-B085E1BE01CF}"/>
              </a:ext>
            </a:extLst>
          </p:cNvPr>
          <p:cNvGrpSpPr/>
          <p:nvPr/>
        </p:nvGrpSpPr>
        <p:grpSpPr>
          <a:xfrm>
            <a:off x="143672" y="124445"/>
            <a:ext cx="4599735" cy="2021077"/>
            <a:chOff x="143672" y="124445"/>
            <a:chExt cx="4599735" cy="2021077"/>
          </a:xfrm>
        </p:grpSpPr>
        <p:pic>
          <p:nvPicPr>
            <p:cNvPr id="22" name="Picture 21">
              <a:extLst>
                <a:ext uri="{FF2B5EF4-FFF2-40B4-BE49-F238E27FC236}">
                  <a16:creationId xmlns:a16="http://schemas.microsoft.com/office/drawing/2014/main" id="{2D1A8629-1C52-BDE8-78FB-C17DA0EF318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3672" y="124445"/>
              <a:ext cx="1389056" cy="2021077"/>
            </a:xfrm>
            <a:prstGeom prst="rect">
              <a:avLst/>
            </a:prstGeom>
          </p:spPr>
        </p:pic>
        <p:pic>
          <p:nvPicPr>
            <p:cNvPr id="10" name="Picture 9">
              <a:extLst>
                <a:ext uri="{FF2B5EF4-FFF2-40B4-BE49-F238E27FC236}">
                  <a16:creationId xmlns:a16="http://schemas.microsoft.com/office/drawing/2014/main" id="{AB013EDF-89A4-ACDE-D422-D517D5C77CC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22260" y="124445"/>
              <a:ext cx="1515807" cy="2021077"/>
            </a:xfrm>
            <a:prstGeom prst="rect">
              <a:avLst/>
            </a:prstGeom>
          </p:spPr>
        </p:pic>
        <p:pic>
          <p:nvPicPr>
            <p:cNvPr id="13" name="Picture 12">
              <a:extLst>
                <a:ext uri="{FF2B5EF4-FFF2-40B4-BE49-F238E27FC236}">
                  <a16:creationId xmlns:a16="http://schemas.microsoft.com/office/drawing/2014/main" id="{50EBCCD4-19C5-6101-9A59-8758D766B08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227599" y="124445"/>
              <a:ext cx="1515808" cy="2021077"/>
            </a:xfrm>
            <a:prstGeom prst="rect">
              <a:avLst/>
            </a:prstGeom>
          </p:spPr>
        </p:pic>
      </p:grpSp>
      <p:pic>
        <p:nvPicPr>
          <p:cNvPr id="11" name="Picture 10">
            <a:extLst>
              <a:ext uri="{FF2B5EF4-FFF2-40B4-BE49-F238E27FC236}">
                <a16:creationId xmlns:a16="http://schemas.microsoft.com/office/drawing/2014/main" id="{8D378386-E676-4D1C-DD11-88E3608775B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415738" y="6254577"/>
            <a:ext cx="1181187" cy="474910"/>
          </a:xfrm>
          <a:prstGeom prst="rect">
            <a:avLst/>
          </a:prstGeom>
        </p:spPr>
      </p:pic>
      <p:pic>
        <p:nvPicPr>
          <p:cNvPr id="16" name="Picture 15">
            <a:extLst>
              <a:ext uri="{FF2B5EF4-FFF2-40B4-BE49-F238E27FC236}">
                <a16:creationId xmlns:a16="http://schemas.microsoft.com/office/drawing/2014/main" id="{60C73ABC-A348-DA22-45FC-378BEBCEEA17}"/>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b="42288"/>
          <a:stretch/>
        </p:blipFill>
        <p:spPr>
          <a:xfrm>
            <a:off x="5270202" y="4827615"/>
            <a:ext cx="1651595" cy="476586"/>
          </a:xfrm>
          <a:prstGeom prst="rect">
            <a:avLst/>
          </a:prstGeom>
        </p:spPr>
      </p:pic>
      <p:pic>
        <p:nvPicPr>
          <p:cNvPr id="18" name="Picture 17">
            <a:extLst>
              <a:ext uri="{FF2B5EF4-FFF2-40B4-BE49-F238E27FC236}">
                <a16:creationId xmlns:a16="http://schemas.microsoft.com/office/drawing/2014/main" id="{AED30F35-1C6A-CDD7-55ED-6CB506F6235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408282" y="5387075"/>
            <a:ext cx="1181926" cy="811322"/>
          </a:xfrm>
          <a:prstGeom prst="rect">
            <a:avLst/>
          </a:prstGeom>
        </p:spPr>
      </p:pic>
    </p:spTree>
    <p:extLst>
      <p:ext uri="{BB962C8B-B14F-4D97-AF65-F5344CB8AC3E}">
        <p14:creationId xmlns:p14="http://schemas.microsoft.com/office/powerpoint/2010/main" val="1039846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2176645-7E70-CDCB-EB6C-6D26367FE43F}"/>
              </a:ext>
            </a:extLst>
          </p:cNvPr>
          <p:cNvPicPr>
            <a:picLocks noChangeAspect="1"/>
          </p:cNvPicPr>
          <p:nvPr/>
        </p:nvPicPr>
        <p:blipFill rotWithShape="1">
          <a:blip r:embed="rId3">
            <a:extLst>
              <a:ext uri="{28A0092B-C50C-407E-A947-70E740481C1C}">
                <a14:useLocalDpi xmlns:a14="http://schemas.microsoft.com/office/drawing/2010/main" val="0"/>
              </a:ext>
            </a:extLst>
          </a:blip>
          <a:srcRect t="44808"/>
          <a:stretch/>
        </p:blipFill>
        <p:spPr>
          <a:xfrm>
            <a:off x="4622334" y="1878346"/>
            <a:ext cx="2799502" cy="611263"/>
          </a:xfrm>
          <a:prstGeom prst="rect">
            <a:avLst/>
          </a:prstGeom>
        </p:spPr>
      </p:pic>
      <p:graphicFrame>
        <p:nvGraphicFramePr>
          <p:cNvPr id="4" name="Chart 3"/>
          <p:cNvGraphicFramePr>
            <a:graphicFrameLocks/>
          </p:cNvGraphicFramePr>
          <p:nvPr/>
        </p:nvGraphicFramePr>
        <p:xfrm>
          <a:off x="132523" y="3445565"/>
          <a:ext cx="5022574" cy="328799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Chart 6"/>
          <p:cNvGraphicFramePr>
            <a:graphicFrameLocks/>
          </p:cNvGraphicFramePr>
          <p:nvPr/>
        </p:nvGraphicFramePr>
        <p:xfrm>
          <a:off x="6777738" y="3445565"/>
          <a:ext cx="5077079" cy="3295409"/>
        </p:xfrm>
        <a:graphic>
          <a:graphicData uri="http://schemas.openxmlformats.org/drawingml/2006/chart">
            <c:chart xmlns:c="http://schemas.openxmlformats.org/drawingml/2006/chart" xmlns:r="http://schemas.openxmlformats.org/officeDocument/2006/relationships" r:id="rId5"/>
          </a:graphicData>
        </a:graphic>
      </p:graphicFrame>
      <p:cxnSp>
        <p:nvCxnSpPr>
          <p:cNvPr id="6" name="Straight Connector 5"/>
          <p:cNvCxnSpPr/>
          <p:nvPr/>
        </p:nvCxnSpPr>
        <p:spPr>
          <a:xfrm>
            <a:off x="8306104" y="2841562"/>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B4B33A67-7A81-74CF-003D-8CC604053DCA}"/>
              </a:ext>
            </a:extLst>
          </p:cNvPr>
          <p:cNvSpPr txBox="1"/>
          <p:nvPr/>
        </p:nvSpPr>
        <p:spPr>
          <a:xfrm>
            <a:off x="143673" y="2683230"/>
            <a:ext cx="11711144" cy="646331"/>
          </a:xfrm>
          <a:prstGeom prst="rect">
            <a:avLst/>
          </a:prstGeom>
          <a:noFill/>
        </p:spPr>
        <p:txBody>
          <a:bodyPr wrap="square" rtlCol="0">
            <a:spAutoFit/>
          </a:bodyPr>
          <a:lstStyle/>
          <a:p>
            <a:pPr algn="ctr"/>
            <a:r>
              <a:rPr lang="en-US" sz="3600" dirty="0">
                <a:solidFill>
                  <a:srgbClr val="FFFF00"/>
                </a:solidFill>
              </a:rPr>
              <a:t>Eradication operation 284 days (2021 – 2022)</a:t>
            </a:r>
            <a:endParaRPr lang="en-AU" sz="3600" dirty="0">
              <a:solidFill>
                <a:srgbClr val="FFFF00"/>
              </a:solidFill>
            </a:endParaRPr>
          </a:p>
        </p:txBody>
      </p:sp>
      <p:pic>
        <p:nvPicPr>
          <p:cNvPr id="14" name="Picture 13">
            <a:extLst>
              <a:ext uri="{FF2B5EF4-FFF2-40B4-BE49-F238E27FC236}">
                <a16:creationId xmlns:a16="http://schemas.microsoft.com/office/drawing/2014/main" id="{785978A4-8D77-7045-A8E5-B2C196E5367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85751" y="124445"/>
            <a:ext cx="4672668" cy="2628375"/>
          </a:xfrm>
          <a:prstGeom prst="rect">
            <a:avLst/>
          </a:prstGeom>
        </p:spPr>
      </p:pic>
    </p:spTree>
    <p:extLst>
      <p:ext uri="{BB962C8B-B14F-4D97-AF65-F5344CB8AC3E}">
        <p14:creationId xmlns:p14="http://schemas.microsoft.com/office/powerpoint/2010/main" val="1811912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91312" y="135270"/>
            <a:ext cx="10515600" cy="1325563"/>
          </a:xfrm>
        </p:spPr>
        <p:txBody>
          <a:bodyPr/>
          <a:lstStyle/>
          <a:p>
            <a:r>
              <a:rPr lang="en-AU" dirty="0">
                <a:solidFill>
                  <a:srgbClr val="FFFF00"/>
                </a:solidFill>
              </a:rPr>
              <a:t>Success</a:t>
            </a: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28351" y="4850179"/>
            <a:ext cx="2536417" cy="1902313"/>
          </a:xfr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42290" y="3208795"/>
            <a:ext cx="2074603" cy="1555952"/>
          </a:xfrm>
          <a:prstGeom prst="rect">
            <a:avLst/>
          </a:prstGeom>
        </p:spPr>
      </p:pic>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50477" y="125982"/>
            <a:ext cx="5052095" cy="2935642"/>
          </a:xfrm>
          <a:prstGeom prst="rect">
            <a:avLst/>
          </a:prstGeom>
        </p:spPr>
      </p:pic>
      <p:pic>
        <p:nvPicPr>
          <p:cNvPr id="15" name="Picture 14"/>
          <p:cNvPicPr>
            <a:picLocks noChangeAspect="1"/>
          </p:cNvPicPr>
          <p:nvPr/>
        </p:nvPicPr>
        <p:blipFill rotWithShape="1">
          <a:blip r:embed="rId6">
            <a:extLst>
              <a:ext uri="{28A0092B-C50C-407E-A947-70E740481C1C}">
                <a14:useLocalDpi xmlns:a14="http://schemas.microsoft.com/office/drawing/2010/main" val="0"/>
              </a:ext>
            </a:extLst>
          </a:blip>
          <a:srcRect r="5874" b="1951"/>
          <a:stretch/>
        </p:blipFill>
        <p:spPr>
          <a:xfrm>
            <a:off x="126024" y="1859386"/>
            <a:ext cx="1591840" cy="2905361"/>
          </a:xfrm>
          <a:prstGeom prst="rect">
            <a:avLst/>
          </a:prstGeom>
        </p:spPr>
      </p:pic>
      <p:pic>
        <p:nvPicPr>
          <p:cNvPr id="3" name="Pictur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94887" y="4996087"/>
            <a:ext cx="3086100" cy="1735931"/>
          </a:xfrm>
          <a:prstGeom prst="rect">
            <a:avLst/>
          </a:prstGeom>
        </p:spPr>
      </p:pic>
      <p:pic>
        <p:nvPicPr>
          <p:cNvPr id="9" name="Picture 8"/>
          <p:cNvPicPr>
            <a:picLocks noChangeAspect="1"/>
          </p:cNvPicPr>
          <p:nvPr/>
        </p:nvPicPr>
        <p:blipFill rotWithShape="1">
          <a:blip r:embed="rId8" cstate="print">
            <a:extLst>
              <a:ext uri="{28A0092B-C50C-407E-A947-70E740481C1C}">
                <a14:useLocalDpi xmlns:a14="http://schemas.microsoft.com/office/drawing/2010/main" val="0"/>
              </a:ext>
            </a:extLst>
          </a:blip>
          <a:srcRect l="22730" t="13276" r="30980" b="35931"/>
          <a:stretch/>
        </p:blipFill>
        <p:spPr>
          <a:xfrm>
            <a:off x="9380987" y="3144035"/>
            <a:ext cx="2764296" cy="1706144"/>
          </a:xfrm>
          <a:prstGeom prst="rect">
            <a:avLst/>
          </a:prstGeom>
        </p:spPr>
      </p:pic>
      <p:pic>
        <p:nvPicPr>
          <p:cNvPr id="17" name="Picture 16">
            <a:extLst>
              <a:ext uri="{FF2B5EF4-FFF2-40B4-BE49-F238E27FC236}">
                <a16:creationId xmlns:a16="http://schemas.microsoft.com/office/drawing/2014/main" id="{3A03C57A-3586-31F3-9B1E-0EB67389DF52}"/>
              </a:ext>
            </a:extLst>
          </p:cNvPr>
          <p:cNvPicPr>
            <a:picLocks noChangeAspect="1"/>
          </p:cNvPicPr>
          <p:nvPr/>
        </p:nvPicPr>
        <p:blipFill rotWithShape="1">
          <a:blip r:embed="rId9">
            <a:extLst>
              <a:ext uri="{28A0092B-C50C-407E-A947-70E740481C1C}">
                <a14:useLocalDpi xmlns:a14="http://schemas.microsoft.com/office/drawing/2010/main" val="0"/>
              </a:ext>
            </a:extLst>
          </a:blip>
          <a:srcRect t="15866" b="11600"/>
          <a:stretch/>
        </p:blipFill>
        <p:spPr>
          <a:xfrm>
            <a:off x="1825787" y="1125351"/>
            <a:ext cx="3492389" cy="2035524"/>
          </a:xfrm>
          <a:prstGeom prst="rect">
            <a:avLst/>
          </a:prstGeom>
        </p:spPr>
      </p:pic>
      <p:pic>
        <p:nvPicPr>
          <p:cNvPr id="19" name="Picture 18">
            <a:extLst>
              <a:ext uri="{FF2B5EF4-FFF2-40B4-BE49-F238E27FC236}">
                <a16:creationId xmlns:a16="http://schemas.microsoft.com/office/drawing/2014/main" id="{CA543A51-FEDC-2A90-7982-019056BEB40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743532" y="4854838"/>
            <a:ext cx="1418405" cy="1891207"/>
          </a:xfrm>
          <a:prstGeom prst="rect">
            <a:avLst/>
          </a:prstGeom>
        </p:spPr>
      </p:pic>
      <p:pic>
        <p:nvPicPr>
          <p:cNvPr id="21" name="Picture 20">
            <a:extLst>
              <a:ext uri="{FF2B5EF4-FFF2-40B4-BE49-F238E27FC236}">
                <a16:creationId xmlns:a16="http://schemas.microsoft.com/office/drawing/2014/main" id="{FE7D17E2-6550-D337-8137-602BE6D76928}"/>
              </a:ext>
            </a:extLst>
          </p:cNvPr>
          <p:cNvPicPr>
            <a:picLocks noChangeAspect="1"/>
          </p:cNvPicPr>
          <p:nvPr/>
        </p:nvPicPr>
        <p:blipFill rotWithShape="1">
          <a:blip r:embed="rId11">
            <a:extLst>
              <a:ext uri="{28A0092B-C50C-407E-A947-70E740481C1C}">
                <a14:useLocalDpi xmlns:a14="http://schemas.microsoft.com/office/drawing/2010/main" val="0"/>
              </a:ext>
            </a:extLst>
          </a:blip>
          <a:srcRect l="2002"/>
          <a:stretch/>
        </p:blipFill>
        <p:spPr>
          <a:xfrm>
            <a:off x="6265081" y="3148733"/>
            <a:ext cx="3086100" cy="1780361"/>
          </a:xfrm>
          <a:prstGeom prst="rect">
            <a:avLst/>
          </a:prstGeom>
        </p:spPr>
      </p:pic>
      <p:pic>
        <p:nvPicPr>
          <p:cNvPr id="23" name="Picture 22">
            <a:extLst>
              <a:ext uri="{FF2B5EF4-FFF2-40B4-BE49-F238E27FC236}">
                <a16:creationId xmlns:a16="http://schemas.microsoft.com/office/drawing/2014/main" id="{B84CDADF-C2D7-2B68-0E3C-60DE649050F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203697" y="3208795"/>
            <a:ext cx="1114480" cy="1981298"/>
          </a:xfrm>
          <a:prstGeom prst="rect">
            <a:avLst/>
          </a:prstGeom>
        </p:spPr>
      </p:pic>
      <p:sp>
        <p:nvSpPr>
          <p:cNvPr id="24" name="TextBox 23">
            <a:extLst>
              <a:ext uri="{FF2B5EF4-FFF2-40B4-BE49-F238E27FC236}">
                <a16:creationId xmlns:a16="http://schemas.microsoft.com/office/drawing/2014/main" id="{23E03E5C-58D9-3F2A-FAD5-E81CE81C34B5}"/>
              </a:ext>
            </a:extLst>
          </p:cNvPr>
          <p:cNvSpPr txBox="1"/>
          <p:nvPr/>
        </p:nvSpPr>
        <p:spPr>
          <a:xfrm>
            <a:off x="6234601" y="6420955"/>
            <a:ext cx="1337094" cy="301775"/>
          </a:xfrm>
          <a:prstGeom prst="rect">
            <a:avLst/>
          </a:prstGeom>
          <a:noFill/>
        </p:spPr>
        <p:txBody>
          <a:bodyPr wrap="square" rtlCol="0">
            <a:spAutoFit/>
          </a:bodyPr>
          <a:lstStyle/>
          <a:p>
            <a:r>
              <a:rPr lang="en-AU" dirty="0">
                <a:solidFill>
                  <a:schemeClr val="bg1"/>
                </a:solidFill>
              </a:rPr>
              <a:t>Liz </a:t>
            </a:r>
            <a:r>
              <a:rPr lang="en-AU" dirty="0" err="1">
                <a:solidFill>
                  <a:schemeClr val="bg1"/>
                </a:solidFill>
              </a:rPr>
              <a:t>Znidersic</a:t>
            </a:r>
            <a:endParaRPr lang="en-AU" dirty="0">
              <a:solidFill>
                <a:schemeClr val="bg1"/>
              </a:solidFill>
            </a:endParaRPr>
          </a:p>
        </p:txBody>
      </p:sp>
      <p:pic>
        <p:nvPicPr>
          <p:cNvPr id="7" name="Picture 6">
            <a:extLst>
              <a:ext uri="{FF2B5EF4-FFF2-40B4-BE49-F238E27FC236}">
                <a16:creationId xmlns:a16="http://schemas.microsoft.com/office/drawing/2014/main" id="{CCCA69E9-1566-FF84-70D9-FB0E0EF57B2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357697" y="4960471"/>
            <a:ext cx="955159" cy="1741760"/>
          </a:xfrm>
          <a:prstGeom prst="rect">
            <a:avLst/>
          </a:prstGeom>
        </p:spPr>
      </p:pic>
    </p:spTree>
    <p:extLst>
      <p:ext uri="{BB962C8B-B14F-4D97-AF65-F5344CB8AC3E}">
        <p14:creationId xmlns:p14="http://schemas.microsoft.com/office/powerpoint/2010/main" val="2255171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solidFill>
                  <a:srgbClr val="FFFF00"/>
                </a:solidFill>
              </a:rPr>
              <a:t>Challenges</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50150" y="192221"/>
            <a:ext cx="1281776" cy="1325563"/>
          </a:xfrm>
          <a:prstGeom prst="rect">
            <a:avLst/>
          </a:prstGeom>
          <a:ln>
            <a:solidFill>
              <a:schemeClr val="tx1"/>
            </a:solidFill>
          </a:ln>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22018" y="192222"/>
            <a:ext cx="3331870" cy="2221246"/>
          </a:xfrm>
          <a:prstGeom prst="rect">
            <a:avLst/>
          </a:prstGeom>
        </p:spPr>
      </p:pic>
      <p:pic>
        <p:nvPicPr>
          <p:cNvPr id="13" name="Picture 12"/>
          <p:cNvPicPr/>
          <p:nvPr/>
        </p:nvPicPr>
        <p:blipFill>
          <a:blip r:embed="rId5">
            <a:extLst>
              <a:ext uri="{28A0092B-C50C-407E-A947-70E740481C1C}">
                <a14:useLocalDpi xmlns:a14="http://schemas.microsoft.com/office/drawing/2010/main" val="0"/>
              </a:ext>
            </a:extLst>
          </a:blip>
          <a:stretch>
            <a:fillRect/>
          </a:stretch>
        </p:blipFill>
        <p:spPr>
          <a:xfrm>
            <a:off x="175749" y="2696697"/>
            <a:ext cx="6884272" cy="4064710"/>
          </a:xfrm>
          <a:prstGeom prst="rect">
            <a:avLst/>
          </a:prstGeom>
          <a:ln>
            <a:solidFill>
              <a:schemeClr val="tx1"/>
            </a:solidFill>
          </a:ln>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666545" y="4891854"/>
            <a:ext cx="1402165" cy="1869553"/>
          </a:xfrm>
          <a:prstGeom prst="rect">
            <a:avLst/>
          </a:prstGeom>
        </p:spPr>
      </p:pic>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99756" y="4891854"/>
            <a:ext cx="3327054" cy="1871467"/>
          </a:xfrm>
          <a:prstGeom prst="rect">
            <a:avLst/>
          </a:prstGeom>
        </p:spPr>
      </p:pic>
      <p:pic>
        <p:nvPicPr>
          <p:cNvPr id="19" name="Picture 1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089434" y="192221"/>
            <a:ext cx="3540646" cy="2358955"/>
          </a:xfrm>
          <a:prstGeom prst="rect">
            <a:avLst/>
          </a:prstGeom>
        </p:spPr>
      </p:pic>
      <p:pic>
        <p:nvPicPr>
          <p:cNvPr id="4" name="Picture 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567323" y="2696698"/>
            <a:ext cx="2579122" cy="1941128"/>
          </a:xfrm>
          <a:prstGeom prst="rect">
            <a:avLst/>
          </a:prstGeom>
        </p:spPr>
      </p:pic>
      <p:pic>
        <p:nvPicPr>
          <p:cNvPr id="7" name="Picture 6">
            <a:extLst>
              <a:ext uri="{FF2B5EF4-FFF2-40B4-BE49-F238E27FC236}">
                <a16:creationId xmlns:a16="http://schemas.microsoft.com/office/drawing/2014/main" id="{371F5036-5B78-4709-73F5-D660AB942935}"/>
              </a:ext>
            </a:extLst>
          </p:cNvPr>
          <p:cNvPicPr>
            <a:picLocks noChangeAspect="1"/>
          </p:cNvPicPr>
          <p:nvPr/>
        </p:nvPicPr>
        <p:blipFill rotWithShape="1">
          <a:blip r:embed="rId10">
            <a:extLst>
              <a:ext uri="{28A0092B-C50C-407E-A947-70E740481C1C}">
                <a14:useLocalDpi xmlns:a14="http://schemas.microsoft.com/office/drawing/2010/main" val="0"/>
              </a:ext>
            </a:extLst>
          </a:blip>
          <a:srcRect t="2803" b="6809"/>
          <a:stretch/>
        </p:blipFill>
        <p:spPr>
          <a:xfrm>
            <a:off x="7110668" y="2696697"/>
            <a:ext cx="3817835" cy="1941125"/>
          </a:xfrm>
          <a:prstGeom prst="rect">
            <a:avLst/>
          </a:prstGeom>
        </p:spPr>
      </p:pic>
      <p:pic>
        <p:nvPicPr>
          <p:cNvPr id="6" name="Picture 5">
            <a:extLst>
              <a:ext uri="{FF2B5EF4-FFF2-40B4-BE49-F238E27FC236}">
                <a16:creationId xmlns:a16="http://schemas.microsoft.com/office/drawing/2014/main" id="{C5E28961-A04A-E011-6D28-660701A54394}"/>
              </a:ext>
            </a:extLst>
          </p:cNvPr>
          <p:cNvPicPr>
            <a:picLocks noChangeAspect="1"/>
          </p:cNvPicPr>
          <p:nvPr/>
        </p:nvPicPr>
        <p:blipFill rotWithShape="1">
          <a:blip r:embed="rId11">
            <a:extLst>
              <a:ext uri="{28A0092B-C50C-407E-A947-70E740481C1C}">
                <a14:useLocalDpi xmlns:a14="http://schemas.microsoft.com/office/drawing/2010/main" val="0"/>
              </a:ext>
            </a:extLst>
          </a:blip>
          <a:srcRect t="13794" r="42016" b="20306"/>
          <a:stretch/>
        </p:blipFill>
        <p:spPr>
          <a:xfrm>
            <a:off x="3650150" y="1663305"/>
            <a:ext cx="1267046" cy="904244"/>
          </a:xfrm>
          <a:prstGeom prst="rect">
            <a:avLst/>
          </a:prstGeom>
        </p:spPr>
      </p:pic>
      <p:sp>
        <p:nvSpPr>
          <p:cNvPr id="9" name="TextBox 8">
            <a:extLst>
              <a:ext uri="{FF2B5EF4-FFF2-40B4-BE49-F238E27FC236}">
                <a16:creationId xmlns:a16="http://schemas.microsoft.com/office/drawing/2014/main" id="{7581B5BD-71B1-E3C8-1C81-BF40184AFD8E}"/>
              </a:ext>
            </a:extLst>
          </p:cNvPr>
          <p:cNvSpPr txBox="1"/>
          <p:nvPr/>
        </p:nvSpPr>
        <p:spPr>
          <a:xfrm>
            <a:off x="8668317" y="2230472"/>
            <a:ext cx="899006" cy="246221"/>
          </a:xfrm>
          <a:prstGeom prst="rect">
            <a:avLst/>
          </a:prstGeom>
          <a:noFill/>
        </p:spPr>
        <p:txBody>
          <a:bodyPr wrap="square" rtlCol="0">
            <a:spAutoFit/>
          </a:bodyPr>
          <a:lstStyle/>
          <a:p>
            <a:r>
              <a:rPr lang="en-AU" sz="1000" dirty="0">
                <a:solidFill>
                  <a:schemeClr val="bg1"/>
                </a:solidFill>
              </a:rPr>
              <a:t>Zoos Victoria</a:t>
            </a:r>
          </a:p>
        </p:txBody>
      </p:sp>
    </p:spTree>
    <p:extLst>
      <p:ext uri="{BB962C8B-B14F-4D97-AF65-F5344CB8AC3E}">
        <p14:creationId xmlns:p14="http://schemas.microsoft.com/office/powerpoint/2010/main" val="1202421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p:spPr>
      </p:pic>
      <p:sp>
        <p:nvSpPr>
          <p:cNvPr id="2" name="Title 1"/>
          <p:cNvSpPr>
            <a:spLocks noGrp="1"/>
          </p:cNvSpPr>
          <p:nvPr>
            <p:ph type="title"/>
          </p:nvPr>
        </p:nvSpPr>
        <p:spPr/>
        <p:txBody>
          <a:bodyPr/>
          <a:lstStyle/>
          <a:p>
            <a:r>
              <a:rPr lang="en-AU" dirty="0">
                <a:solidFill>
                  <a:schemeClr val="bg1"/>
                </a:solidFill>
              </a:rPr>
              <a:t>Acknowledgements</a:t>
            </a:r>
          </a:p>
        </p:txBody>
      </p:sp>
      <p:sp>
        <p:nvSpPr>
          <p:cNvPr id="6" name="Rectangle 5"/>
          <p:cNvSpPr/>
          <p:nvPr/>
        </p:nvSpPr>
        <p:spPr>
          <a:xfrm>
            <a:off x="818989" y="4784193"/>
            <a:ext cx="10753859" cy="1747663"/>
          </a:xfrm>
          <a:prstGeom prst="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TextBox 4"/>
          <p:cNvSpPr txBox="1"/>
          <p:nvPr/>
        </p:nvSpPr>
        <p:spPr>
          <a:xfrm>
            <a:off x="882471" y="4795897"/>
            <a:ext cx="10427058" cy="2062103"/>
          </a:xfrm>
          <a:prstGeom prst="rect">
            <a:avLst/>
          </a:prstGeom>
          <a:noFill/>
        </p:spPr>
        <p:txBody>
          <a:bodyPr wrap="square" rtlCol="0">
            <a:spAutoFit/>
          </a:bodyPr>
          <a:lstStyle/>
          <a:p>
            <a:r>
              <a:rPr lang="en-AU" dirty="0">
                <a:solidFill>
                  <a:schemeClr val="bg1"/>
                </a:solidFill>
              </a:rPr>
              <a:t>Cat Team: Simon Pahor, Mark </a:t>
            </a:r>
            <a:r>
              <a:rPr lang="en-AU" dirty="0" err="1">
                <a:solidFill>
                  <a:schemeClr val="bg1"/>
                </a:solidFill>
              </a:rPr>
              <a:t>Geyle</a:t>
            </a:r>
            <a:r>
              <a:rPr lang="en-AU" dirty="0">
                <a:solidFill>
                  <a:schemeClr val="bg1"/>
                </a:solidFill>
              </a:rPr>
              <a:t>, Jack </a:t>
            </a:r>
            <a:r>
              <a:rPr lang="en-AU" dirty="0" err="1">
                <a:solidFill>
                  <a:schemeClr val="bg1"/>
                </a:solidFill>
              </a:rPr>
              <a:t>Trezise</a:t>
            </a:r>
            <a:r>
              <a:rPr lang="en-AU" dirty="0">
                <a:solidFill>
                  <a:schemeClr val="bg1"/>
                </a:solidFill>
              </a:rPr>
              <a:t>, Michelle Bass, Dave Caldwell, Rod Brindley, Ian Saunders, Roddy Sinclair,  Hamish Sinclair, Brad </a:t>
            </a:r>
            <a:r>
              <a:rPr lang="en-AU" dirty="0" err="1">
                <a:solidFill>
                  <a:schemeClr val="bg1"/>
                </a:solidFill>
              </a:rPr>
              <a:t>Orszaczki</a:t>
            </a:r>
            <a:r>
              <a:rPr lang="en-AU" dirty="0">
                <a:solidFill>
                  <a:schemeClr val="bg1"/>
                </a:solidFill>
              </a:rPr>
              <a:t>, Brad Blake, Paddy Roth, Rose Ralston, Vaughn Thompson</a:t>
            </a:r>
          </a:p>
          <a:p>
            <a:endParaRPr lang="en-AU" dirty="0">
              <a:solidFill>
                <a:schemeClr val="bg1"/>
              </a:solidFill>
            </a:endParaRPr>
          </a:p>
          <a:p>
            <a:r>
              <a:rPr lang="en-AU" dirty="0">
                <a:solidFill>
                  <a:schemeClr val="bg1"/>
                </a:solidFill>
              </a:rPr>
              <a:t>Project support: French Island community, Julie </a:t>
            </a:r>
            <a:r>
              <a:rPr lang="en-AU" dirty="0" err="1">
                <a:solidFill>
                  <a:schemeClr val="bg1"/>
                </a:solidFill>
              </a:rPr>
              <a:t>Trezise</a:t>
            </a:r>
            <a:r>
              <a:rPr lang="en-AU" dirty="0">
                <a:solidFill>
                  <a:schemeClr val="bg1"/>
                </a:solidFill>
              </a:rPr>
              <a:t>, Linda Bowden, Corinne Mays, Andrew Morrison,   Naomi Davis, Penny Fisher, Duncan Sutherland, Michael </a:t>
            </a:r>
            <a:r>
              <a:rPr lang="en-AU" dirty="0" err="1">
                <a:solidFill>
                  <a:schemeClr val="bg1"/>
                </a:solidFill>
              </a:rPr>
              <a:t>Towsey</a:t>
            </a:r>
            <a:r>
              <a:rPr lang="en-AU" dirty="0">
                <a:solidFill>
                  <a:schemeClr val="bg1"/>
                </a:solidFill>
              </a:rPr>
              <a:t>, Peter </a:t>
            </a:r>
            <a:r>
              <a:rPr lang="en-AU" dirty="0" err="1">
                <a:solidFill>
                  <a:schemeClr val="bg1"/>
                </a:solidFill>
              </a:rPr>
              <a:t>Voutier</a:t>
            </a:r>
            <a:r>
              <a:rPr lang="en-AU" dirty="0">
                <a:solidFill>
                  <a:schemeClr val="bg1"/>
                </a:solidFill>
              </a:rPr>
              <a:t>, Peter Wilcock, Tim Allen and local Parks Victoria staff. </a:t>
            </a:r>
          </a:p>
          <a:p>
            <a:endParaRPr lang="en-AU" sz="2000" dirty="0">
              <a:solidFill>
                <a:schemeClr val="bg1"/>
              </a:solidFill>
            </a:endParaRPr>
          </a:p>
        </p:txBody>
      </p:sp>
    </p:spTree>
    <p:extLst>
      <p:ext uri="{BB962C8B-B14F-4D97-AF65-F5344CB8AC3E}">
        <p14:creationId xmlns:p14="http://schemas.microsoft.com/office/powerpoint/2010/main" val="387043404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2791</TotalTime>
  <Words>1193</Words>
  <Application>Microsoft Office PowerPoint</Application>
  <PresentationFormat>Widescreen</PresentationFormat>
  <Paragraphs>93</Paragraphs>
  <Slides>9</Slides>
  <Notes>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9</vt:i4>
      </vt:variant>
    </vt:vector>
  </HeadingPairs>
  <TitlesOfParts>
    <vt:vector size="13" baseType="lpstr">
      <vt:lpstr>Arial</vt:lpstr>
      <vt:lpstr>Calibri</vt:lpstr>
      <vt:lpstr>Calibri Light</vt:lpstr>
      <vt:lpstr>Office Theme</vt:lpstr>
      <vt:lpstr>PowerPoint Presentation</vt:lpstr>
      <vt:lpstr>PowerPoint Presentation</vt:lpstr>
      <vt:lpstr>PowerPoint Presentation</vt:lpstr>
      <vt:lpstr>French Island</vt:lpstr>
      <vt:lpstr>PowerPoint Presentation</vt:lpstr>
      <vt:lpstr>PowerPoint Presentation</vt:lpstr>
      <vt:lpstr>Success</vt:lpstr>
      <vt:lpstr>Challenges</vt:lpstr>
      <vt:lpstr>Acknowledgements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 J</dc:creator>
  <cp:lastModifiedBy>M J</cp:lastModifiedBy>
  <cp:revision>59</cp:revision>
  <dcterms:created xsi:type="dcterms:W3CDTF">2023-01-24T05:56:44Z</dcterms:created>
  <dcterms:modified xsi:type="dcterms:W3CDTF">2023-02-04T05:05:30Z</dcterms:modified>
</cp:coreProperties>
</file>