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775" r:id="rId1"/>
  </p:sldMasterIdLst>
  <p:sldIdLst>
    <p:sldId id="256" r:id="rId2"/>
    <p:sldId id="257" r:id="rId3"/>
    <p:sldId id="265" r:id="rId4"/>
    <p:sldId id="271" r:id="rId5"/>
    <p:sldId id="267" r:id="rId6"/>
    <p:sldId id="272" r:id="rId7"/>
    <p:sldId id="268" r:id="rId8"/>
    <p:sldId id="273" r:id="rId9"/>
    <p:sldId id="269" r:id="rId10"/>
    <p:sldId id="270" r:id="rId11"/>
    <p:sldId id="258" r:id="rId12"/>
    <p:sldId id="263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4249"/>
    <a:srgbClr val="3D280F"/>
    <a:srgbClr val="291517"/>
    <a:srgbClr val="221608"/>
    <a:srgbClr val="402A10"/>
    <a:srgbClr val="251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3CD3-52EB-4792-A9D9-987CD0351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41324"/>
            <a:ext cx="11306175" cy="2485349"/>
          </a:xfrm>
        </p:spPr>
        <p:txBody>
          <a:bodyPr wrap="square" lIns="0" tIns="0" rIns="0" bIns="0" anchor="b" anchorCtr="0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7AA7E-2193-4D1B-A896-BA7E30649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3070799"/>
            <a:ext cx="11306175" cy="244575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4000"/>
              </a:lnSpc>
              <a:buNone/>
              <a:defRPr sz="4600">
                <a:solidFill>
                  <a:schemeClr val="tx2">
                    <a:alpha val="56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A14B1-115B-40A3-9D71-3DE33E9D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fld id="{8994394A-E95D-49DE-8614-F37E1FCF0AC3}" type="datetime2">
              <a:rPr lang="en-US" smtClean="0"/>
              <a:pPr/>
              <a:t>Monday, February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C9B78-0E13-48BD-A3A2-B7E3C609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84B9-0F7E-4817-BA9A-C4368475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6D940-CD1A-46A6-8495-AD6F6CF8B13C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02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8E95E-B3FC-4D66-AAC3-CE9FD633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0FFAF-EB02-4979-83B6-66AD14845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AB40A8D-7F5B-455D-B9AC-EAFE05F87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D51179E-60E8-4F2A-A3F9-6F3CE2ABCAF9}" type="datetime2">
              <a:rPr lang="en-US" smtClean="0"/>
              <a:pPr/>
              <a:t>Monday, February 6, 2023</a:t>
            </a:fld>
            <a:endParaRPr lang="en-US" dirty="0">
              <a:latin typeface="+mn-lt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5360FA1-A0D1-4CA7-BAC8-9C20FBB59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2494D40-34C6-48DD-A14E-8065BE4F3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9D7C2D-6B7C-4FBF-9665-A9282DF48F83}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11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1495EC-612C-4307-A7A6-017829B8C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12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33132-1A8F-43A9-9321-6FCF01B0F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121270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F2CA1B-9192-487B-96D3-6D389608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32B061-4DDF-403A-A7DB-3B6FD0BE9165}" type="datetime2">
              <a:rPr lang="en-US" smtClean="0"/>
              <a:t>Monday, February 6, 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1C9EA4-CA0A-4396-B4AF-4523CD1B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DDF132-C1DB-4EE0-85DA-1FFAC283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ECED4D-938A-4085-B475-DD4ED90A181B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46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696C-4B86-4CA0-A733-55338D7B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328839"/>
            <a:ext cx="10406063" cy="1263423"/>
          </a:xfrm>
        </p:spPr>
        <p:txBody>
          <a:bodyPr wrap="square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B26C1-D742-4B12-B5E3-153A24D0A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5" y="2060575"/>
            <a:ext cx="10406063" cy="4356100"/>
          </a:xfrm>
        </p:spPr>
        <p:txBody>
          <a:bodyPr lIns="0" tIns="0" rIns="0" bIns="0">
            <a:noAutofit/>
          </a:bodyPr>
          <a:lstStyle>
            <a:lvl1pPr marL="360000" indent="-360000">
              <a:lnSpc>
                <a:spcPct val="120000"/>
              </a:lnSpc>
              <a:buSzPct val="70000"/>
              <a:buFont typeface="Wingdings 2" panose="05020102010507070707" pitchFamily="18" charset="2"/>
              <a:buChar char="à"/>
              <a:defRPr sz="2000">
                <a:solidFill>
                  <a:schemeClr val="tx2">
                    <a:alpha val="77000"/>
                  </a:schemeClr>
                </a:solidFill>
              </a:defRPr>
            </a:lvl1pPr>
            <a:lvl2pPr marL="720000" indent="-360000">
              <a:lnSpc>
                <a:spcPct val="120000"/>
              </a:lnSpc>
              <a:buSzPct val="70000"/>
              <a:buFont typeface="Wingdings 2" panose="05020102010507070707" pitchFamily="18" charset="2"/>
              <a:buChar char="à"/>
              <a:defRPr sz="2000">
                <a:solidFill>
                  <a:schemeClr val="tx2">
                    <a:alpha val="77000"/>
                  </a:schemeClr>
                </a:solidFill>
              </a:defRPr>
            </a:lvl2pPr>
            <a:lvl3pPr marL="1080000" indent="-288000">
              <a:lnSpc>
                <a:spcPct val="120000"/>
              </a:lnSpc>
              <a:buSzPct val="70000"/>
              <a:buFont typeface="Wingdings 2" panose="05020102010507070707" pitchFamily="18" charset="2"/>
              <a:buChar char="à"/>
              <a:defRPr sz="1600">
                <a:solidFill>
                  <a:schemeClr val="tx2">
                    <a:alpha val="77000"/>
                  </a:schemeClr>
                </a:solidFill>
              </a:defRPr>
            </a:lvl3pPr>
            <a:lvl4pPr marL="1440000" indent="-288000">
              <a:lnSpc>
                <a:spcPct val="120000"/>
              </a:lnSpc>
              <a:buSzPct val="70000"/>
              <a:buFont typeface="Wingdings 2" panose="05020102010507070707" pitchFamily="18" charset="2"/>
              <a:buChar char="à"/>
              <a:defRPr sz="1600">
                <a:solidFill>
                  <a:schemeClr val="tx2">
                    <a:alpha val="77000"/>
                  </a:schemeClr>
                </a:solidFill>
              </a:defRPr>
            </a:lvl4pPr>
            <a:lvl5pPr marL="1800000" indent="-288000">
              <a:lnSpc>
                <a:spcPct val="120000"/>
              </a:lnSpc>
              <a:buSzPct val="70000"/>
              <a:buFont typeface="Wingdings 2" panose="05020102010507070707" pitchFamily="18" charset="2"/>
              <a:buChar char="à"/>
              <a:defRPr sz="1600">
                <a:solidFill>
                  <a:schemeClr val="tx2">
                    <a:alpha val="77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6243987-D9E3-40C9-94D4-B3CCFE71A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58D82CC3-100B-41FC-9DB0-99A6D4849F72}" type="datetime2">
              <a:rPr lang="en-US" smtClean="0"/>
              <a:pPr/>
              <a:t>Monday, February 6, 2023</a:t>
            </a:fld>
            <a:endParaRPr lang="en-US" dirty="0">
              <a:latin typeface="+mn-lt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BF37532-63DB-40A9-90C9-9B3BB694D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007CCEE-A736-4DEE-982A-45CDF794F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386491-6F13-4235-A32F-9F6D67F13D05}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888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4A12-D27E-4943-9C01-3BAB8E6F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35429"/>
            <a:ext cx="11269661" cy="33173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C9FB4-A15D-4A4C-9518-2A54AAF12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3832563"/>
            <a:ext cx="11269661" cy="1527175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2">
                    <a:alpha val="56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F31430D-78C1-413D-9D0E-77949132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58FDCC-AC46-4D9F-98DC-C163BFA43704}" type="datetime2">
              <a:rPr lang="en-US" smtClean="0"/>
              <a:t>Monday, February 6, 2023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437B06F-6E01-48C4-A79E-B8559775E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3C4C198-D899-4BDA-877C-D8A3CAD3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955689-FF51-4F45-9ABB-35CEF1E96A0C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15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6EFA-DCD1-439C-848B-9465217A6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327600"/>
            <a:ext cx="11269660" cy="11412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E0590-915B-4BD8-8660-C5BE9D175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4" y="1825625"/>
            <a:ext cx="5400675" cy="369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B82F1-F0AC-48D5-9F1C-5141E4C17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99" y="1825625"/>
            <a:ext cx="5400675" cy="369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1D4ED8D-AAB0-42B0-91B5-93260AC1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832F11-C374-493A-BB7E-11B09A67FAD0}" type="datetime2">
              <a:rPr lang="en-US" smtClean="0"/>
              <a:t>Monday, February 6, 2023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C7CAD99-5F8F-43D0-83F2-E1F53021D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A52DE47-9FB8-4EF9-B8CE-36891260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C5E49A-E440-42D6-8B0F-D4B5BAD8CAB8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52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82FF-2A32-49DE-8CD8-110B8656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9" y="327598"/>
            <a:ext cx="11269775" cy="13630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8169D-3731-4C94-88AE-B0A6F9E0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797" y="1790700"/>
            <a:ext cx="5437187" cy="615950"/>
          </a:xfrm>
        </p:spPr>
        <p:txBody>
          <a:bodyPr anchor="b">
            <a:normAutofit/>
          </a:bodyPr>
          <a:lstStyle>
            <a:lvl1pPr marL="0" indent="0">
              <a:buNone/>
              <a:defRPr sz="12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F9D0F-6C05-441B-9D94-466C79598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97" y="2505075"/>
            <a:ext cx="5437187" cy="30114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90129-65EC-4BFC-B51F-3F2174644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1786" y="1790700"/>
            <a:ext cx="5437187" cy="615950"/>
          </a:xfrm>
        </p:spPr>
        <p:txBody>
          <a:bodyPr anchor="b">
            <a:normAutofit/>
          </a:bodyPr>
          <a:lstStyle>
            <a:lvl1pPr marL="0" indent="0">
              <a:buNone/>
              <a:defRPr sz="12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AAB39-390C-4C6E-90BC-E2A254865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1786" y="2505075"/>
            <a:ext cx="5437187" cy="30114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E94383-11E6-486C-8325-BE8B447AA7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36546C-EE55-422E-9D57-50E6C4234F80}" type="datetime2">
              <a:rPr lang="en-US" smtClean="0"/>
              <a:t>Monday, February 6, 2023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F62069A-7C14-42BA-A1F2-AE00A6BC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92246C7-481F-434A-A687-C6734C2F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0E56EE-505D-4420-971C-982EA4EF0564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38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FFBA-B7FA-43C2-A543-187E29A6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B4886C6-7F2A-4A13-85F1-EFDA370C5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83685C8A-A1A1-423D-82D7-1ACC187CCA77}" type="datetime2">
              <a:rPr lang="en-US" smtClean="0"/>
              <a:pPr/>
              <a:t>Monday, February 6, 2023</a:t>
            </a:fld>
            <a:endParaRPr lang="en-US" dirty="0">
              <a:latin typeface="+mn-lt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9FAAFC2-F91B-4189-A9FA-0696BF84D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B673D0-3765-46AD-B094-DDF79E463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A31187-FB8B-4DDF-A5A9-69AB1359F0E9}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45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09A0147-2421-4881-958A-681569CD7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325DF798-D264-4BC9-8824-70A25106E4C6}" type="datetime2">
              <a:rPr lang="en-US" smtClean="0"/>
              <a:pPr/>
              <a:t>Monday, February 6, 2023</a:t>
            </a:fld>
            <a:endParaRPr lang="en-US" dirty="0">
              <a:latin typeface="+mn-lt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14BF4BE-E699-4D5B-AD90-3918DA32E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849F009-8335-40E3-B8F6-E0C944D9F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AA0935-460F-4638-9E37-D59F2DEC0AC4}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66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A843-22A2-45CD-8189-8D0947C0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5" y="383270"/>
            <a:ext cx="3457573" cy="1373076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AAB4C-B3C9-4E63-8A1B-082C0F49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349369"/>
            <a:ext cx="7345362" cy="5167187"/>
          </a:xfrm>
        </p:spPr>
        <p:txBody>
          <a:bodyPr/>
          <a:lstStyle>
            <a:lvl1pPr>
              <a:lnSpc>
                <a:spcPct val="112000"/>
              </a:lnSpc>
              <a:defRPr sz="3200">
                <a:solidFill>
                  <a:schemeClr val="tx2">
                    <a:alpha val="77000"/>
                  </a:schemeClr>
                </a:solidFill>
              </a:defRPr>
            </a:lvl1pPr>
            <a:lvl2pPr>
              <a:lnSpc>
                <a:spcPct val="112000"/>
              </a:lnSpc>
              <a:defRPr sz="3200">
                <a:solidFill>
                  <a:schemeClr val="tx2">
                    <a:alpha val="77000"/>
                  </a:schemeClr>
                </a:solidFill>
              </a:defRPr>
            </a:lvl2pPr>
            <a:lvl3pPr>
              <a:lnSpc>
                <a:spcPct val="120000"/>
              </a:lnSpc>
              <a:defRPr sz="2000">
                <a:solidFill>
                  <a:schemeClr val="tx2">
                    <a:alpha val="77000"/>
                  </a:schemeClr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2">
                    <a:alpha val="77000"/>
                  </a:schemeClr>
                </a:solidFill>
              </a:defRPr>
            </a:lvl4pPr>
            <a:lvl5pPr>
              <a:lnSpc>
                <a:spcPct val="120000"/>
              </a:lnSpc>
              <a:defRPr sz="1600">
                <a:solidFill>
                  <a:schemeClr val="tx2">
                    <a:alpha val="77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DF08E-8814-4AB5-9EEC-0052256A7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915" y="2264229"/>
            <a:ext cx="3457573" cy="31713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>
                    <a:alpha val="77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5940B35-2B52-4835-9F7F-6AB86A12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14" y="5957999"/>
            <a:ext cx="3457574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ACAD25-C1CF-4F11-8692-066E6505443C}" type="datetime2">
              <a:rPr lang="en-US" smtClean="0"/>
              <a:t>Monday, February 6, 2023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BAE5D7E-7CFE-48B9-836B-640E4E88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213" y="5957999"/>
            <a:ext cx="54006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07FA91D-E0EF-4D4B-9E56-5E003304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6200" y="5957999"/>
            <a:ext cx="1476375" cy="900000"/>
          </a:xfrm>
          <a:prstGeom prst="rect">
            <a:avLst/>
          </a:prstGeom>
        </p:spPr>
        <p:txBody>
          <a:bodyPr tIns="72000" bIns="72000"/>
          <a:lstStyle>
            <a:lvl1pPr algn="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03507D-4779-4D32-85CB-0A8040B6E552}"/>
              </a:ext>
            </a:extLst>
          </p:cNvPr>
          <p:cNvCxnSpPr>
            <a:cxnSpLocks/>
          </p:cNvCxnSpPr>
          <p:nvPr/>
        </p:nvCxnSpPr>
        <p:spPr>
          <a:xfrm>
            <a:off x="0" y="5958000"/>
            <a:ext cx="121932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39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69B5-6EAD-4108-B9E2-9CABAB9DE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88" y="441324"/>
            <a:ext cx="3932237" cy="95204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5599E-B10D-4308-A5CB-CC7D487B4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8488" y="441324"/>
            <a:ext cx="6078083" cy="55086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alpha val="77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34C18-5042-469D-BCF7-26AD9FDC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5088" y="1778000"/>
            <a:ext cx="3932237" cy="417195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>
                    <a:alpha val="77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FB01925-1670-4C63-8B44-2B14B7BE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935887" y="1377212"/>
            <a:ext cx="2771775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688A1C-01B8-42B6-BBF1-2BCF5E311248}" type="datetime2">
              <a:rPr lang="en-US" smtClean="0"/>
              <a:t>Monday, February 6, 2023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CE1A673-960F-4A50-AE54-70AE0DA3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810475" y="4239475"/>
            <a:ext cx="2520950" cy="9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DEF9E6C-740A-4B36-BA9F-32AF986E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949950"/>
            <a:ext cx="900000" cy="900000"/>
          </a:xfrm>
          <a:prstGeom prst="rect">
            <a:avLst/>
          </a:prstGeom>
        </p:spPr>
        <p:txBody>
          <a:bodyPr lIns="72000" rIns="72000">
            <a:normAutofit/>
          </a:bodyPr>
          <a:lstStyle>
            <a:lvl1pPr algn="ctr">
              <a:defRPr sz="3600" b="0">
                <a:ln w="6350">
                  <a:solidFill>
                    <a:schemeClr val="tx2"/>
                  </a:solidFill>
                </a:ln>
                <a:noFill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31C920-29CA-4744-9814-A4FCF4554907}"/>
              </a:ext>
            </a:extLst>
          </p:cNvPr>
          <p:cNvCxnSpPr>
            <a:cxnSpLocks/>
          </p:cNvCxnSpPr>
          <p:nvPr/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34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86052-6759-46BD-9531-D65FD9551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800" y="327600"/>
            <a:ext cx="10407600" cy="1141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C3A5-7533-48B0-9C15-F01656766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2800" y="2059199"/>
            <a:ext cx="10407600" cy="435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35256E-21FA-473A-8EAF-34CE9AD3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936000" y="1378800"/>
            <a:ext cx="2772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C03BBDD-218C-4B2A-98A0-F5F369754705}" type="datetime2">
              <a:rPr lang="en-US" smtClean="0"/>
              <a:pPr/>
              <a:t>Monday, February 6, 2023</a:t>
            </a:fld>
            <a:endParaRPr lang="en-US" dirty="0">
              <a:latin typeface="+mn-lt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8A99857-D06D-4AFF-8777-07EF0A15F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810000" y="4240800"/>
            <a:ext cx="2520000" cy="900000"/>
          </a:xfrm>
          <a:prstGeom prst="rect">
            <a:avLst/>
          </a:prstGeom>
        </p:spPr>
        <p:txBody>
          <a:bodyPr lIns="0" tIns="72000" rIns="0" bIns="72000" anchor="ctr" anchorCtr="0"/>
          <a:lstStyle>
            <a:lvl1pPr algn="l">
              <a:defRPr sz="1000" cap="all" spc="200" baseline="0">
                <a:solidFill>
                  <a:schemeClr val="tx2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72703B-0DDF-46CE-AC34-623357994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958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3600" b="0">
                <a:ln w="6350">
                  <a:solidFill>
                    <a:schemeClr val="tx2">
                      <a:alpha val="80000"/>
                    </a:schemeClr>
                  </a:solidFill>
                </a:ln>
                <a:noFill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698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2"/>
          </a:solidFill>
          <a:latin typeface="+mj-lt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20000"/>
        </a:lnSpc>
        <a:spcBef>
          <a:spcPts val="800"/>
        </a:spcBef>
        <a:buSzPct val="70000"/>
        <a:buFont typeface="Wingdings 2" panose="05020102010507070707" pitchFamily="18" charset="2"/>
        <a:buChar char="à"/>
        <a:defRPr sz="2000" kern="1200">
          <a:solidFill>
            <a:schemeClr val="tx2">
              <a:alpha val="77000"/>
            </a:schemeClr>
          </a:solidFill>
          <a:latin typeface="+mn-lt"/>
          <a:ea typeface="Microsoft Sans Serif" panose="020B0604020202020204" pitchFamily="34" charset="0"/>
          <a:cs typeface="Microsoft Sans Serif" panose="020B0604020202020204" pitchFamily="34" charset="0"/>
        </a:defRPr>
      </a:lvl1pPr>
      <a:lvl2pPr marL="720000" indent="-360000" algn="l" defTabSz="914400" rtl="0" eaLnBrk="1" latinLnBrk="0" hangingPunct="1">
        <a:lnSpc>
          <a:spcPct val="120000"/>
        </a:lnSpc>
        <a:spcBef>
          <a:spcPts val="800"/>
        </a:spcBef>
        <a:buSzPct val="70000"/>
        <a:buFont typeface="Wingdings 2" panose="05020102010507070707" pitchFamily="18" charset="2"/>
        <a:buChar char="à"/>
        <a:defRPr sz="2000" kern="1200">
          <a:solidFill>
            <a:schemeClr val="tx2">
              <a:alpha val="77000"/>
            </a:schemeClr>
          </a:solidFill>
          <a:latin typeface="+mn-lt"/>
          <a:ea typeface="Microsoft Sans Serif" panose="020B0604020202020204" pitchFamily="34" charset="0"/>
          <a:cs typeface="Microsoft Sans Serif" panose="020B0604020202020204" pitchFamily="34" charset="0"/>
        </a:defRPr>
      </a:lvl2pPr>
      <a:lvl3pPr marL="1143000" indent="-288000" algn="l" defTabSz="914400" rtl="0" eaLnBrk="1" latinLnBrk="0" hangingPunct="1">
        <a:lnSpc>
          <a:spcPct val="120000"/>
        </a:lnSpc>
        <a:spcBef>
          <a:spcPts val="800"/>
        </a:spcBef>
        <a:buSzPct val="70000"/>
        <a:buFont typeface="Wingdings 2" panose="05020102010507070707" pitchFamily="18" charset="2"/>
        <a:buChar char="à"/>
        <a:defRPr sz="1600" kern="1200">
          <a:solidFill>
            <a:schemeClr val="tx2">
              <a:alpha val="77000"/>
            </a:schemeClr>
          </a:solidFill>
          <a:latin typeface="+mn-lt"/>
          <a:ea typeface="Microsoft Sans Serif" panose="020B0604020202020204" pitchFamily="34" charset="0"/>
          <a:cs typeface="Microsoft Sans Serif" panose="020B0604020202020204" pitchFamily="34" charset="0"/>
        </a:defRPr>
      </a:lvl3pPr>
      <a:lvl4pPr marL="1600200" indent="-288000" algn="l" defTabSz="914400" rtl="0" eaLnBrk="1" latinLnBrk="0" hangingPunct="1">
        <a:lnSpc>
          <a:spcPct val="120000"/>
        </a:lnSpc>
        <a:spcBef>
          <a:spcPts val="800"/>
        </a:spcBef>
        <a:buSzPct val="70000"/>
        <a:buFont typeface="Wingdings 2" panose="05020102010507070707" pitchFamily="18" charset="2"/>
        <a:buChar char="à"/>
        <a:defRPr sz="1600" kern="1200">
          <a:solidFill>
            <a:schemeClr val="tx2">
              <a:alpha val="77000"/>
            </a:schemeClr>
          </a:solidFill>
          <a:latin typeface="+mn-lt"/>
          <a:ea typeface="Microsoft Sans Serif" panose="020B0604020202020204" pitchFamily="34" charset="0"/>
          <a:cs typeface="Microsoft Sans Serif" panose="020B0604020202020204" pitchFamily="34" charset="0"/>
        </a:defRPr>
      </a:lvl4pPr>
      <a:lvl5pPr marL="2057400" indent="-288000" algn="l" defTabSz="914400" rtl="0" eaLnBrk="1" latinLnBrk="0" hangingPunct="1">
        <a:lnSpc>
          <a:spcPct val="120000"/>
        </a:lnSpc>
        <a:spcBef>
          <a:spcPts val="800"/>
        </a:spcBef>
        <a:buSzPct val="70000"/>
        <a:buFont typeface="Wingdings 2" panose="05020102010507070707" pitchFamily="18" charset="2"/>
        <a:buChar char="à"/>
        <a:defRPr sz="1600" kern="1200">
          <a:solidFill>
            <a:schemeClr val="tx2">
              <a:alpha val="77000"/>
            </a:schemeClr>
          </a:solidFill>
          <a:latin typeface="+mn-lt"/>
          <a:ea typeface="Microsoft Sans Serif" panose="020B0604020202020204" pitchFamily="34" charset="0"/>
          <a:cs typeface="Microsoft Sans Serif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384DFCF-812D-4D4D-AF17-87CF24095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cat, mammal, standing, gray&#10;&#10;Description automatically generated">
            <a:extLst>
              <a:ext uri="{FF2B5EF4-FFF2-40B4-BE49-F238E27FC236}">
                <a16:creationId xmlns:a16="http://schemas.microsoft.com/office/drawing/2014/main" id="{DEA2C76B-625B-4E0C-B6DC-8BC51D7F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0" y="-1"/>
            <a:ext cx="12191980" cy="6858001"/>
          </a:xfrm>
          <a:custGeom>
            <a:avLst/>
            <a:gdLst/>
            <a:ahLst/>
            <a:cxnLst/>
            <a:rect l="l" t="t" r="r" b="b"/>
            <a:pathLst>
              <a:path w="5880100" h="6857999">
                <a:moveTo>
                  <a:pt x="0" y="0"/>
                </a:moveTo>
                <a:lnTo>
                  <a:pt x="5880100" y="0"/>
                </a:lnTo>
                <a:lnTo>
                  <a:pt x="58801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5510F6-578F-4795-916E-B4F8271F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167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34EB76-B7C5-4C9B-B318-E7DD1819E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801" y="378000"/>
            <a:ext cx="2725960" cy="2618967"/>
          </a:xfrm>
        </p:spPr>
        <p:txBody>
          <a:bodyPr anchor="t">
            <a:norm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Using the data to better manage foxes in urban and peri-urban areas</a:t>
            </a:r>
            <a:endParaRPr lang="en-AU" sz="2400" dirty="0">
              <a:solidFill>
                <a:schemeClr val="bg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1FE4-C3C2-4969-8280-156DE04FB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027" y="3875105"/>
            <a:ext cx="2735482" cy="2550851"/>
          </a:xfrm>
        </p:spPr>
        <p:txBody>
          <a:bodyPr>
            <a:normAutofit/>
          </a:bodyPr>
          <a:lstStyle/>
          <a:p>
            <a:pPr algn="ctr"/>
            <a:r>
              <a:rPr lang="en-AU" sz="2000" dirty="0">
                <a:solidFill>
                  <a:schemeClr val="bg1">
                    <a:alpha val="56000"/>
                  </a:schemeClr>
                </a:solidFill>
              </a:rPr>
              <a:t>Dr Graham Thompson</a:t>
            </a:r>
          </a:p>
          <a:p>
            <a:pPr algn="ctr"/>
            <a:r>
              <a:rPr lang="en-AU" sz="2000" dirty="0">
                <a:solidFill>
                  <a:schemeClr val="bg1">
                    <a:alpha val="56000"/>
                  </a:schemeClr>
                </a:solidFill>
              </a:rPr>
              <a:t>Dr Scott Thompson</a:t>
            </a:r>
          </a:p>
          <a:p>
            <a:endParaRPr lang="en-AU" sz="2000" dirty="0">
              <a:solidFill>
                <a:schemeClr val="bg2">
                  <a:alpha val="56000"/>
                </a:schemeClr>
              </a:solidFill>
            </a:endParaRPr>
          </a:p>
          <a:p>
            <a:endParaRPr lang="en-AU" sz="2000" dirty="0">
              <a:solidFill>
                <a:schemeClr val="bg2">
                  <a:alpha val="56000"/>
                </a:schemeClr>
              </a:solidFill>
            </a:endParaRPr>
          </a:p>
          <a:p>
            <a:pPr algn="ctr"/>
            <a:r>
              <a:rPr lang="en-AU" sz="1800" dirty="0">
                <a:solidFill>
                  <a:schemeClr val="bg2">
                    <a:alpha val="56000"/>
                  </a:schemeClr>
                </a:solidFill>
              </a:rPr>
              <a:t>Terrestrial Ecosystems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E17F91-3488-4CC0-9982-10628CE7C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0000" y="0"/>
            <a:ext cx="0" cy="68580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5C7151-702A-4C5C-B963-102594D0C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11673" y="0"/>
            <a:ext cx="0" cy="68580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9369567-64AB-4639-93E2-40B163BD4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9999" y="3429000"/>
            <a:ext cx="3611676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61A87D7-C1A8-4EAB-B6AF-F879539B22E7}"/>
              </a:ext>
            </a:extLst>
          </p:cNvPr>
          <p:cNvSpPr txBox="1"/>
          <p:nvPr/>
        </p:nvSpPr>
        <p:spPr>
          <a:xfrm>
            <a:off x="899999" y="377999"/>
            <a:ext cx="3464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Feral cat management and environmental approvals</a:t>
            </a:r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4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98C1-5ADF-5975-5956-038270BD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2EA84-27FA-0261-E0D7-7FC7D3E1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5" y="1172082"/>
            <a:ext cx="7083556" cy="3567869"/>
          </a:xfrm>
        </p:spPr>
        <p:txBody>
          <a:bodyPr/>
          <a:lstStyle/>
          <a:p>
            <a:pPr lvl="1"/>
            <a:r>
              <a:rPr lang="en-AU" dirty="0"/>
              <a:t>Focus on feral predators and their threatening processes in </a:t>
            </a:r>
            <a:r>
              <a:rPr lang="en-AU" b="1" dirty="0"/>
              <a:t>EIA </a:t>
            </a:r>
          </a:p>
          <a:p>
            <a:pPr lvl="2"/>
            <a:r>
              <a:rPr lang="en-AU" sz="1400" dirty="0"/>
              <a:t>Fauna surveys and reports, regulators assessment, approval conditions, management plans</a:t>
            </a:r>
          </a:p>
          <a:p>
            <a:pPr lvl="1"/>
            <a:r>
              <a:rPr lang="en-AU" b="1" dirty="0"/>
              <a:t>Operational management </a:t>
            </a:r>
            <a:r>
              <a:rPr lang="en-AU" dirty="0"/>
              <a:t>should include a feral predator control</a:t>
            </a:r>
          </a:p>
          <a:p>
            <a:pPr lvl="1"/>
            <a:endParaRPr lang="en-AU" b="1" dirty="0"/>
          </a:p>
          <a:p>
            <a:pPr lvl="1"/>
            <a:r>
              <a:rPr lang="en-AU" b="1" dirty="0"/>
              <a:t>Mine closure </a:t>
            </a:r>
            <a:r>
              <a:rPr lang="en-AU" dirty="0"/>
              <a:t>plans need to include feral predator management and mitigation of threatening processes</a:t>
            </a:r>
          </a:p>
          <a:p>
            <a:pPr lvl="1"/>
            <a:endParaRPr lang="en-AU" dirty="0"/>
          </a:p>
          <a:p>
            <a:pPr lvl="1"/>
            <a:r>
              <a:rPr lang="en-AU" b="1" dirty="0"/>
              <a:t>Compliance</a:t>
            </a:r>
            <a:r>
              <a:rPr lang="en-AU" dirty="0"/>
              <a:t> reporting and checks to include an assessment of feral predator management (e.g. putrescible waste management, active management programs)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 descr="A picture containing text, mammal, night, domestic cat&#10;&#10;Description automatically generated">
            <a:extLst>
              <a:ext uri="{FF2B5EF4-FFF2-40B4-BE49-F238E27FC236}">
                <a16:creationId xmlns:a16="http://schemas.microsoft.com/office/drawing/2014/main" id="{0B9D9540-FAF5-24B3-21C9-A950E51C5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80" y="4739950"/>
            <a:ext cx="3765420" cy="21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9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C27CE-AEE3-649B-48C3-CAC86D5BE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b="1" dirty="0">
                <a:solidFill>
                  <a:srgbClr val="FF0000">
                    <a:alpha val="77000"/>
                  </a:srgbClr>
                </a:solidFill>
              </a:rPr>
              <a:t>Cat management in mining needs to be addressed in a broader context</a:t>
            </a:r>
            <a:br>
              <a:rPr lang="en-AU" b="1" dirty="0">
                <a:solidFill>
                  <a:srgbClr val="FF0000">
                    <a:alpha val="77000"/>
                  </a:srgbClr>
                </a:solidFill>
              </a:rPr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5A67A-C751-D4BF-77EB-DD1E7C7E2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023" y="1592262"/>
            <a:ext cx="7783882" cy="4356100"/>
          </a:xfrm>
        </p:spPr>
        <p:txBody>
          <a:bodyPr/>
          <a:lstStyle/>
          <a:p>
            <a:r>
              <a:rPr lang="en-AU" b="1" dirty="0">
                <a:solidFill>
                  <a:srgbClr val="FF0000">
                    <a:alpha val="77000"/>
                  </a:srgbClr>
                </a:solidFill>
              </a:rPr>
              <a:t>So, what might that look like?</a:t>
            </a:r>
          </a:p>
          <a:p>
            <a:endParaRPr lang="en-AU" dirty="0"/>
          </a:p>
          <a:p>
            <a:r>
              <a:rPr lang="en-AU" dirty="0"/>
              <a:t>Appointment of a senior government manager to facilitate operational feral cat management across mining, government and community agencies</a:t>
            </a:r>
          </a:p>
          <a:p>
            <a:endParaRPr lang="en-AU" dirty="0"/>
          </a:p>
          <a:p>
            <a:pPr lvl="1"/>
            <a:r>
              <a:rPr lang="en-AU" sz="1600" dirty="0"/>
              <a:t>Senior, because the person will be required to work across multiple government agencies and could experience significant push back</a:t>
            </a:r>
          </a:p>
          <a:p>
            <a:pPr lvl="1"/>
            <a:r>
              <a:rPr lang="en-AU" sz="1600" dirty="0"/>
              <a:t>Person’s attributes – bold, courageous, focused, committed, collaborative</a:t>
            </a:r>
          </a:p>
        </p:txBody>
      </p:sp>
      <p:pic>
        <p:nvPicPr>
          <p:cNvPr id="4" name="Picture 3" descr="A cat in a cage&#10;&#10;Description automatically generated with medium confidence">
            <a:extLst>
              <a:ext uri="{FF2B5EF4-FFF2-40B4-BE49-F238E27FC236}">
                <a16:creationId xmlns:a16="http://schemas.microsoft.com/office/drawing/2014/main" id="{0FD97502-76B7-8467-CD48-55E5A807A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8161" y="2724358"/>
            <a:ext cx="4531170" cy="339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02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801BE7-AF34-3F19-9185-9F0BEAF3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Manager’s coordination role and focus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C1661-D09D-EC52-EEBC-5D2334DA8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357367"/>
            <a:ext cx="5616460" cy="413443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AU" sz="2300" dirty="0"/>
              <a:t>Community agencies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2300" dirty="0"/>
              <a:t>Land developers, managers and mining companies</a:t>
            </a:r>
          </a:p>
          <a:p>
            <a:pPr lvl="2"/>
            <a:r>
              <a:rPr lang="en-AU" sz="1900" dirty="0"/>
              <a:t>Proponents</a:t>
            </a:r>
          </a:p>
          <a:p>
            <a:pPr lvl="2"/>
            <a:r>
              <a:rPr lang="en-AU" sz="1900" dirty="0"/>
              <a:t>Consultants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en-AU" sz="2300" dirty="0"/>
              <a:t>RBGs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en-AU" sz="2300" dirty="0"/>
              <a:t>NRMs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en-AU" sz="2300" dirty="0"/>
              <a:t>Rural industry groups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en-AU" sz="2300" dirty="0"/>
              <a:t>University research programs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en-AU" sz="2300" dirty="0"/>
              <a:t>Development of community based program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en-AU" sz="2300" dirty="0"/>
              <a:t>Commercial agencies focussed on innovation and R&amp;D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en-AU" sz="2300" dirty="0"/>
              <a:t>LPMTs</a:t>
            </a:r>
          </a:p>
          <a:p>
            <a:endParaRPr lang="en-AU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BCBE33-C2DE-C356-52E7-A9511CFCB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00" y="1357367"/>
            <a:ext cx="5400675" cy="3698875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AU" sz="2300" dirty="0"/>
              <a:t>Government agencies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300" dirty="0"/>
              <a:t>EPA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300" dirty="0"/>
              <a:t>DBCA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300" dirty="0"/>
              <a:t>DPIRD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300" dirty="0"/>
              <a:t>DWER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300" dirty="0"/>
              <a:t>DMIRS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300" dirty="0" err="1"/>
              <a:t>WaterCorp</a:t>
            </a:r>
            <a:endParaRPr lang="en-AU" sz="23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300" dirty="0"/>
              <a:t>Local government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300" dirty="0" err="1"/>
              <a:t>DevelopmentWA</a:t>
            </a:r>
            <a:endParaRPr lang="en-AU" sz="23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AU" sz="2300" dirty="0"/>
              <a:t>PTA</a:t>
            </a:r>
            <a:endParaRPr lang="en-AU" dirty="0"/>
          </a:p>
        </p:txBody>
      </p:sp>
      <p:pic>
        <p:nvPicPr>
          <p:cNvPr id="9" name="Picture 8" descr="A cat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9AF6474D-F0DB-03AC-0DEF-A07BB77D0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4634"/>
            <a:ext cx="3614871" cy="20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0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2F468-8407-DB84-A327-375BE897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Manager’s focal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7FED1-8F40-46AD-0AA6-8CAB0AA12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6" y="1192767"/>
            <a:ext cx="8763582" cy="5234666"/>
          </a:xfrm>
        </p:spPr>
        <p:txBody>
          <a:bodyPr/>
          <a:lstStyle/>
          <a:p>
            <a:r>
              <a:rPr lang="en-AU" dirty="0"/>
              <a:t>Community engagement (- lots can be done – see predator free NZ by 2050)</a:t>
            </a:r>
          </a:p>
          <a:p>
            <a:r>
              <a:rPr lang="en-AU" dirty="0"/>
              <a:t>Amendment of the </a:t>
            </a:r>
            <a:r>
              <a:rPr lang="en-AU" i="1" dirty="0"/>
              <a:t>Cat Act</a:t>
            </a:r>
          </a:p>
          <a:p>
            <a:r>
              <a:rPr lang="en-AU" dirty="0"/>
              <a:t>Establish a monitoring program to measure the success of broad scale cat eradication programs</a:t>
            </a:r>
          </a:p>
          <a:p>
            <a:r>
              <a:rPr lang="en-AU" dirty="0"/>
              <a:t>Effective and humane euthanasia strategies – mine sites, local government, community groups</a:t>
            </a:r>
          </a:p>
          <a:p>
            <a:r>
              <a:rPr lang="en-AU" dirty="0"/>
              <a:t>Wildlife Animal Ethics Committee (WAEC) to assess LPMT’s applications to enable the use of foot-hold traps, as per DBCA’s use of these traps</a:t>
            </a:r>
          </a:p>
          <a:p>
            <a:endParaRPr lang="en-AU" dirty="0"/>
          </a:p>
          <a:p>
            <a:r>
              <a:rPr lang="en-AU" dirty="0"/>
              <a:t>Pilbara Environmental Offsets Fund (</a:t>
            </a:r>
            <a:r>
              <a:rPr lang="en-AU" dirty="0">
                <a:effectLst/>
                <a:ea typeface="Calibri" panose="020F0502020204030204" pitchFamily="34" charset="0"/>
              </a:rPr>
              <a:t>~ $90m)</a:t>
            </a:r>
          </a:p>
          <a:p>
            <a:endParaRPr lang="en-AU" sz="1800" dirty="0">
              <a:effectLst/>
              <a:ea typeface="Calibri" panose="020F0502020204030204" pitchFamily="34" charset="0"/>
            </a:endParaRPr>
          </a:p>
          <a:p>
            <a:endParaRPr lang="en-AU" dirty="0"/>
          </a:p>
        </p:txBody>
      </p:sp>
      <p:pic>
        <p:nvPicPr>
          <p:cNvPr id="5" name="Picture 4" descr="A cat in a cage&#10;&#10;Description automatically generated with medium confidence">
            <a:extLst>
              <a:ext uri="{FF2B5EF4-FFF2-40B4-BE49-F238E27FC236}">
                <a16:creationId xmlns:a16="http://schemas.microsoft.com/office/drawing/2014/main" id="{5992E49C-919D-FB62-DB43-765B432B0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59043" y="4425043"/>
            <a:ext cx="2780522" cy="208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7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3110C-9C04-40AB-83D6-F5E15076E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E8CD8-FB67-4BA3-8547-D04DD1DED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Feral cat management at all stages of mining:</a:t>
            </a:r>
          </a:p>
          <a:p>
            <a:pPr lvl="1"/>
            <a:r>
              <a:rPr lang="en-AU" dirty="0"/>
              <a:t>EIA</a:t>
            </a:r>
          </a:p>
          <a:p>
            <a:pPr lvl="1"/>
            <a:r>
              <a:rPr lang="en-AU" dirty="0"/>
              <a:t>Operations; and</a:t>
            </a:r>
          </a:p>
          <a:p>
            <a:pPr lvl="1"/>
            <a:r>
              <a:rPr lang="en-AU" dirty="0"/>
              <a:t>Mine closure</a:t>
            </a:r>
          </a:p>
          <a:p>
            <a:r>
              <a:rPr lang="en-AU" dirty="0"/>
              <a:t>Suggestions for going forward</a:t>
            </a:r>
          </a:p>
        </p:txBody>
      </p:sp>
      <p:pic>
        <p:nvPicPr>
          <p:cNvPr id="6" name="Picture 5" descr="A cat looking through a hole in a wall&#10;&#10;Description automatically generated with low confidence">
            <a:extLst>
              <a:ext uri="{FF2B5EF4-FFF2-40B4-BE49-F238E27FC236}">
                <a16:creationId xmlns:a16="http://schemas.microsoft.com/office/drawing/2014/main" id="{07AAE916-89FB-2E14-7683-2C6221957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2084" y="3008084"/>
            <a:ext cx="4399903" cy="329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9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3378-5635-239D-5101-7C0826EF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Pre-approvals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39AE-9267-3B94-F523-6B51B7A96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379" y="1487892"/>
            <a:ext cx="10227981" cy="5370108"/>
          </a:xfrm>
        </p:spPr>
        <p:txBody>
          <a:bodyPr/>
          <a:lstStyle/>
          <a:p>
            <a:pPr lvl="1"/>
            <a:r>
              <a:rPr lang="en-AU" sz="2400" dirty="0"/>
              <a:t>Based on 0.27 cats/km</a:t>
            </a:r>
            <a:r>
              <a:rPr lang="en-AU" sz="2400" baseline="30000" dirty="0"/>
              <a:t>2</a:t>
            </a:r>
            <a:r>
              <a:rPr lang="en-AU" sz="2400" dirty="0"/>
              <a:t> and a mean mining tenement size of 5.1km</a:t>
            </a:r>
            <a:r>
              <a:rPr lang="en-AU" sz="2400" baseline="30000" dirty="0"/>
              <a:t>2</a:t>
            </a:r>
            <a:r>
              <a:rPr lang="en-AU" sz="2400" dirty="0"/>
              <a:t> (but many mines are on multiple tenements), there is approximately 1 cat/mining tenement</a:t>
            </a:r>
          </a:p>
          <a:p>
            <a:pPr lvl="1"/>
            <a:r>
              <a:rPr lang="en-AU" sz="2400" dirty="0"/>
              <a:t>Cat diets include frogs (44/</a:t>
            </a:r>
            <a:r>
              <a:rPr lang="en-AU" sz="2400" dirty="0" err="1"/>
              <a:t>yr</a:t>
            </a:r>
            <a:r>
              <a:rPr lang="en-AU" sz="2400" dirty="0"/>
              <a:t>), mammals (393/</a:t>
            </a:r>
            <a:r>
              <a:rPr lang="en-AU" sz="2400" dirty="0" err="1"/>
              <a:t>yr</a:t>
            </a:r>
            <a:r>
              <a:rPr lang="en-AU" sz="2400" dirty="0"/>
              <a:t>), reptiles (225/</a:t>
            </a:r>
            <a:r>
              <a:rPr lang="en-AU" sz="2400" dirty="0" err="1"/>
              <a:t>yr</a:t>
            </a:r>
            <a:r>
              <a:rPr lang="en-AU" sz="2400" dirty="0"/>
              <a:t>) and birds (129/</a:t>
            </a:r>
            <a:r>
              <a:rPr lang="en-AU" sz="2400" dirty="0" err="1"/>
              <a:t>yr</a:t>
            </a:r>
            <a:r>
              <a:rPr lang="en-AU" sz="2400" dirty="0"/>
              <a:t>)</a:t>
            </a:r>
          </a:p>
          <a:p>
            <a:pPr lvl="1"/>
            <a:r>
              <a:rPr lang="en-AU" sz="2400" dirty="0"/>
              <a:t>So, cats are impacting the native fauna before exploration and mining occurs</a:t>
            </a:r>
          </a:p>
          <a:p>
            <a:pPr lvl="1"/>
            <a:endParaRPr lang="en-AU" sz="2400" dirty="0"/>
          </a:p>
          <a:p>
            <a:pPr>
              <a:spcBef>
                <a:spcPts val="0"/>
              </a:spcBef>
            </a:pPr>
            <a:r>
              <a:rPr lang="en-AU" sz="1000" dirty="0"/>
              <a:t>Mean 44 frogs consumed by each cat each year Woinarski et al. (2020) </a:t>
            </a:r>
            <a:r>
              <a:rPr lang="en-US" sz="1000" dirty="0">
                <a:latin typeface="Segoe UI" panose="020B0502040204020203" pitchFamily="34" charset="0"/>
              </a:rPr>
              <a:t>Predation by introduced cats </a:t>
            </a:r>
            <a:r>
              <a:rPr lang="en-US" sz="1000" i="1" dirty="0">
                <a:latin typeface="Segoe UI" panose="020B0502040204020203" pitchFamily="34" charset="0"/>
              </a:rPr>
              <a:t>Felis catus</a:t>
            </a:r>
            <a:r>
              <a:rPr lang="en-US" sz="1000" i="0" dirty="0">
                <a:latin typeface="Segoe UI" panose="020B0502040204020203" pitchFamily="34" charset="0"/>
              </a:rPr>
              <a:t> on Australian frogs: compilation of species records and estimation of numbers killed, </a:t>
            </a:r>
            <a:r>
              <a:rPr lang="en-US" sz="1000" i="1" dirty="0">
                <a:latin typeface="Segoe UI" panose="020B0502040204020203" pitchFamily="34" charset="0"/>
              </a:rPr>
              <a:t>Wildlife Research</a:t>
            </a:r>
          </a:p>
          <a:p>
            <a:pPr>
              <a:spcBef>
                <a:spcPts val="0"/>
              </a:spcBef>
            </a:pPr>
            <a:r>
              <a:rPr lang="en-US" sz="1000" dirty="0">
                <a:latin typeface="Segoe UI" panose="020B0502040204020203" pitchFamily="34" charset="0"/>
              </a:rPr>
              <a:t>Mean of 393 mammals consumed by each cat each year Murphy et al. (2019) Introduced cats (</a:t>
            </a:r>
            <a:r>
              <a:rPr lang="en-US" sz="1000" i="1" dirty="0">
                <a:latin typeface="Segoe UI" panose="020B0502040204020203" pitchFamily="34" charset="0"/>
              </a:rPr>
              <a:t>Felis catus</a:t>
            </a:r>
            <a:r>
              <a:rPr lang="en-US" sz="1000" i="0" dirty="0">
                <a:latin typeface="Segoe UI" panose="020B0502040204020203" pitchFamily="34" charset="0"/>
              </a:rPr>
              <a:t>) eating a continental fauna: The number of mammals killed in Australia, </a:t>
            </a:r>
            <a:r>
              <a:rPr lang="en-US" sz="1000" i="1" dirty="0">
                <a:latin typeface="Segoe UI" panose="020B0502040204020203" pitchFamily="34" charset="0"/>
              </a:rPr>
              <a:t>Biological Conservation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Mean of 225 reptiles consumed by each cat each year Woinarski et al. (2018) </a:t>
            </a:r>
            <a:r>
              <a:rPr lang="en-US" sz="1000" dirty="0">
                <a:latin typeface="Segoe UI" panose="020B0502040204020203" pitchFamily="34" charset="0"/>
              </a:rPr>
              <a:t>How many reptiles are killed by cats in Australia? </a:t>
            </a:r>
            <a:r>
              <a:rPr lang="en-US" sz="1000" i="1" dirty="0">
                <a:latin typeface="Segoe UI" panose="020B0502040204020203" pitchFamily="34" charset="0"/>
              </a:rPr>
              <a:t>Wildlife Research</a:t>
            </a:r>
          </a:p>
          <a:p>
            <a:pPr>
              <a:spcBef>
                <a:spcPts val="0"/>
              </a:spcBef>
            </a:pPr>
            <a:r>
              <a:rPr lang="en-US" sz="1000" dirty="0"/>
              <a:t>Mean of 129 birds consumed by each cat each year Woinarski et al. (2017) How many birds are killed by cats in Australia?, </a:t>
            </a:r>
            <a:r>
              <a:rPr lang="en-US" sz="1000" i="1" dirty="0"/>
              <a:t>Biological Conservation</a:t>
            </a:r>
            <a:endParaRPr lang="en-AU" sz="1000" i="1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2400" dirty="0"/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/>
          </a:p>
        </p:txBody>
      </p:sp>
    </p:spTree>
    <p:extLst>
      <p:ext uri="{BB962C8B-B14F-4D97-AF65-F5344CB8AC3E}">
        <p14:creationId xmlns:p14="http://schemas.microsoft.com/office/powerpoint/2010/main" val="70344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E690-7813-B933-7921-6A35B0DD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Pre-approvals surveys and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8E83B-FAB9-1EAD-5106-B3668CDEA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Feral cats are rarely addressed:</a:t>
            </a:r>
          </a:p>
          <a:p>
            <a:pPr lvl="1"/>
            <a:r>
              <a:rPr lang="en-AU" dirty="0"/>
              <a:t>In pre-approval surveys (i.e. sometimes recorded, but seldom a focus)</a:t>
            </a:r>
          </a:p>
          <a:p>
            <a:pPr lvl="1"/>
            <a:r>
              <a:rPr lang="en-AU" dirty="0"/>
              <a:t>As a significant threatening process to vertebrate fauna</a:t>
            </a:r>
          </a:p>
          <a:p>
            <a:pPr lvl="1"/>
            <a:r>
              <a:rPr lang="en-AU" dirty="0"/>
              <a:t>As requiring operational management as an approval condition</a:t>
            </a:r>
          </a:p>
          <a:p>
            <a:pPr lvl="1"/>
            <a:r>
              <a:rPr lang="en-AU" dirty="0"/>
              <a:t>In fauna management plans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 descr="A black cat walking in the woods&#10;&#10;Description automatically generated with medium confidence">
            <a:extLst>
              <a:ext uri="{FF2B5EF4-FFF2-40B4-BE49-F238E27FC236}">
                <a16:creationId xmlns:a16="http://schemas.microsoft.com/office/drawing/2014/main" id="{0A712F11-FF50-7B1B-9EF8-8EB4A736D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72" y="4366728"/>
            <a:ext cx="4428928" cy="24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9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3378-5635-239D-5101-7C0826EF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328839"/>
            <a:ext cx="4995108" cy="1263423"/>
          </a:xfrm>
        </p:spPr>
        <p:txBody>
          <a:bodyPr>
            <a:normAutofit fontScale="90000"/>
          </a:bodyPr>
          <a:lstStyle/>
          <a:p>
            <a:r>
              <a:rPr lang="en-AU" dirty="0"/>
              <a:t>Mining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39AE-9267-3B94-F523-6B51B7A96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504" y="1196411"/>
            <a:ext cx="4912496" cy="3014862"/>
          </a:xfrm>
        </p:spPr>
        <p:txBody>
          <a:bodyPr/>
          <a:lstStyle/>
          <a:p>
            <a:pPr lvl="1"/>
            <a:r>
              <a:rPr lang="en-AU" sz="2400" dirty="0"/>
              <a:t>Cat abundance increases around infrastructure and waste management facilities</a:t>
            </a:r>
          </a:p>
          <a:p>
            <a:pPr lvl="1"/>
            <a:r>
              <a:rPr lang="en-AU" sz="2400" dirty="0"/>
              <a:t>Mine site cats include putrescible material in their diet</a:t>
            </a:r>
          </a:p>
          <a:p>
            <a:endParaRPr lang="en-AU" sz="2400" dirty="0"/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B04FB0C-5FEC-6123-D18E-CFB2F1A02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862994"/>
              </p:ext>
            </p:extLst>
          </p:nvPr>
        </p:nvGraphicFramePr>
        <p:xfrm>
          <a:off x="6426437" y="0"/>
          <a:ext cx="5765563" cy="6871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531">
                  <a:extLst>
                    <a:ext uri="{9D8B030D-6E8A-4147-A177-3AD203B41FA5}">
                      <a16:colId xmlns:a16="http://schemas.microsoft.com/office/drawing/2014/main" val="847649705"/>
                    </a:ext>
                  </a:extLst>
                </a:gridCol>
                <a:gridCol w="1074683">
                  <a:extLst>
                    <a:ext uri="{9D8B030D-6E8A-4147-A177-3AD203B41FA5}">
                      <a16:colId xmlns:a16="http://schemas.microsoft.com/office/drawing/2014/main" val="1408678150"/>
                    </a:ext>
                  </a:extLst>
                </a:gridCol>
                <a:gridCol w="1677553">
                  <a:extLst>
                    <a:ext uri="{9D8B030D-6E8A-4147-A177-3AD203B41FA5}">
                      <a16:colId xmlns:a16="http://schemas.microsoft.com/office/drawing/2014/main" val="3626052453"/>
                    </a:ext>
                  </a:extLst>
                </a:gridCol>
                <a:gridCol w="1035796">
                  <a:extLst>
                    <a:ext uri="{9D8B030D-6E8A-4147-A177-3AD203B41FA5}">
                      <a16:colId xmlns:a16="http://schemas.microsoft.com/office/drawing/2014/main" val="3106321075"/>
                    </a:ext>
                  </a:extLst>
                </a:gridCol>
              </a:tblGrid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Mining locations</a:t>
                      </a:r>
                      <a:endParaRPr lang="en-A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 #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Comment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470795"/>
                  </a:ext>
                </a:extLst>
              </a:tr>
              <a:tr h="2647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Plutonic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Cages and foot-hold traps, diet native mammals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Hamilton &amp; </a:t>
                      </a:r>
                      <a:r>
                        <a:rPr lang="en-A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Algar</a:t>
                      </a: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(2003)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036179"/>
                  </a:ext>
                </a:extLst>
              </a:tr>
              <a:tr h="2647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Plutonic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Cages and foot-hold traps, diet native mammals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Hamilton &amp; </a:t>
                      </a:r>
                      <a:r>
                        <a:rPr lang="en-A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Algar</a:t>
                      </a: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(2004)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1776383"/>
                  </a:ext>
                </a:extLst>
              </a:tr>
              <a:tr h="2647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Granny Smith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A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Cages and foot-hold traps, diet native mammals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Onus, et al. (2011)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7674396"/>
                  </a:ext>
                </a:extLst>
              </a:tr>
              <a:tr h="420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FQM Ravensthorpe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Foot-hold traps, native mammals, invertebrates and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APMS (2019)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399459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Ravensthorpe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mammals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2017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6390267"/>
                  </a:ext>
                </a:extLst>
              </a:tr>
              <a:tr h="3521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Higginsville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2021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638347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Coolgardie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2021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5640009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Coolgardie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2021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0577521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Kalgoorlie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2021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663768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Pilbara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trap, mammals and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3011805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Pilbara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trap, mammals and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6281881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Pilbara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trap, mammals and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2363499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Pilbara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trap, mammals and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1428513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Pilbara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trap, mammals and food scraps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5996646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Laverton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trap, mammals and food scraps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2268244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Laverton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trap, mammals and food scraps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3976498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Laverton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trap, mammals and food scraps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97945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Coolgardie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9891549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Coolgardie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6513393"/>
                  </a:ext>
                </a:extLst>
              </a:tr>
              <a:tr h="3521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Coolgardie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80308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Coolgardie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2529890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Coolgardie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 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1424845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Coolgardie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TE2022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5232562"/>
                  </a:ext>
                </a:extLst>
              </a:tr>
              <a:tr h="26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Kalgoorlie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A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traps, food scraps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A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TE2022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2043807"/>
                  </a:ext>
                </a:extLst>
              </a:tr>
            </a:tbl>
          </a:graphicData>
        </a:graphic>
      </p:graphicFrame>
      <p:pic>
        <p:nvPicPr>
          <p:cNvPr id="8" name="Picture 7" descr="A dog lying on its back in a cage&#10;&#10;Description automatically generated with medium confidence">
            <a:extLst>
              <a:ext uri="{FF2B5EF4-FFF2-40B4-BE49-F238E27FC236}">
                <a16:creationId xmlns:a16="http://schemas.microsoft.com/office/drawing/2014/main" id="{470716C8-054D-DF78-87D0-219437CA4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281" y="4304503"/>
            <a:ext cx="2918284" cy="21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35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BC96-F78A-49B5-72C4-5AE026CC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Mining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900A5-CE33-DEE9-F40A-02C3ADB67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6" y="2060575"/>
            <a:ext cx="6643294" cy="1638970"/>
          </a:xfrm>
        </p:spPr>
        <p:txBody>
          <a:bodyPr/>
          <a:lstStyle/>
          <a:p>
            <a:r>
              <a:rPr lang="en-AU" dirty="0"/>
              <a:t>Few mine sites actively manage feral cats</a:t>
            </a:r>
          </a:p>
          <a:p>
            <a:r>
              <a:rPr lang="en-AU" dirty="0"/>
              <a:t>Some sites don’t control cats because they ‘keep rat and mice numbers under control’</a:t>
            </a:r>
          </a:p>
        </p:txBody>
      </p:sp>
      <p:pic>
        <p:nvPicPr>
          <p:cNvPr id="5" name="Picture 4" descr="A cat ly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8EB6E033-4C78-7ABD-575A-C0FDB83D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51" y="3620278"/>
            <a:ext cx="5755948" cy="32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2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3378-5635-239D-5101-7C0826EF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Mine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39AE-9267-3B94-F523-6B51B7A96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566" y="1483793"/>
            <a:ext cx="10227981" cy="4660633"/>
          </a:xfrm>
        </p:spPr>
        <p:txBody>
          <a:bodyPr/>
          <a:lstStyle/>
          <a:p>
            <a:r>
              <a:rPr lang="en-AU" sz="2400" dirty="0"/>
              <a:t>After mine closure, feral cats remain, possibly in higher densities</a:t>
            </a:r>
          </a:p>
          <a:p>
            <a:r>
              <a:rPr lang="en-AU" sz="2400" dirty="0"/>
              <a:t>When a mine closes, food scraps and putrescible waste are no longer available, so ‘mine cats’ revert to predating on native animals</a:t>
            </a: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>
              <a:highlight>
                <a:srgbClr val="FFFF00"/>
              </a:highlight>
            </a:endParaRPr>
          </a:p>
          <a:p>
            <a:endParaRPr lang="en-AU" sz="1050" dirty="0"/>
          </a:p>
        </p:txBody>
      </p:sp>
      <p:pic>
        <p:nvPicPr>
          <p:cNvPr id="6" name="Picture 5" descr="A cat in a cage&#10;&#10;Description automatically generated">
            <a:extLst>
              <a:ext uri="{FF2B5EF4-FFF2-40B4-BE49-F238E27FC236}">
                <a16:creationId xmlns:a16="http://schemas.microsoft.com/office/drawing/2014/main" id="{8529F857-C2DB-D9B2-17F8-32A52F7D6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369" y="3097763"/>
            <a:ext cx="2820631" cy="37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27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8CC7-A429-A5FA-D091-992153250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Mine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292EA-EF3A-A837-CE90-1B95A8F5E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022" y="1658923"/>
            <a:ext cx="5618309" cy="4356100"/>
          </a:xfrm>
        </p:spPr>
        <p:txBody>
          <a:bodyPr/>
          <a:lstStyle/>
          <a:p>
            <a:r>
              <a:rPr lang="en-AU" sz="2400" dirty="0"/>
              <a:t>The issue of (and increased number of) feral cats is seldom addressed in mine closure plans</a:t>
            </a:r>
          </a:p>
          <a:p>
            <a:r>
              <a:rPr lang="en-AU" sz="2400" dirty="0"/>
              <a:t>Simple ideas such as artificial shelters provide protection from predation in early stages of mine closure – see Tenaya Duncan’s presentation tomorrow</a:t>
            </a:r>
          </a:p>
        </p:txBody>
      </p:sp>
      <p:pic>
        <p:nvPicPr>
          <p:cNvPr id="6" name="Picture 5" descr="A picture containing text, outdoor, water, river&#10;&#10;Description automatically generated">
            <a:extLst>
              <a:ext uri="{FF2B5EF4-FFF2-40B4-BE49-F238E27FC236}">
                <a16:creationId xmlns:a16="http://schemas.microsoft.com/office/drawing/2014/main" id="{E4912C81-9349-7288-E50B-48EF93C9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73" y="3006303"/>
            <a:ext cx="5128727" cy="3606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C8B19-4DD8-7E8C-4209-9610B57A0FF0}"/>
              </a:ext>
            </a:extLst>
          </p:cNvPr>
          <p:cNvSpPr txBox="1"/>
          <p:nvPr/>
        </p:nvSpPr>
        <p:spPr>
          <a:xfrm>
            <a:off x="8511612" y="6652271"/>
            <a:ext cx="3409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Photo from Tenaya Duncan</a:t>
            </a:r>
          </a:p>
        </p:txBody>
      </p:sp>
    </p:spTree>
    <p:extLst>
      <p:ext uri="{BB962C8B-B14F-4D97-AF65-F5344CB8AC3E}">
        <p14:creationId xmlns:p14="http://schemas.microsoft.com/office/powerpoint/2010/main" val="413363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8C790-D830-26B9-2CF2-202437618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Mining cats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4286-161D-50B5-BBD3-499F8040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743" y="1592262"/>
            <a:ext cx="7465073" cy="2354587"/>
          </a:xfrm>
        </p:spPr>
        <p:txBody>
          <a:bodyPr/>
          <a:lstStyle/>
          <a:p>
            <a:r>
              <a:rPr lang="en-AU" dirty="0"/>
              <a:t>When considered over the life of the mine, it is possible that feral cats are having a greater impact, than the vegetation clearing and mining operations </a:t>
            </a:r>
            <a:r>
              <a:rPr lang="en-AU" i="1" dirty="0"/>
              <a:t>per se</a:t>
            </a:r>
          </a:p>
          <a:p>
            <a:r>
              <a:rPr lang="en-AU" dirty="0"/>
              <a:t>There is a greater need to focus on feral cats in the EIA process, mining operations and post-mining closure</a:t>
            </a:r>
          </a:p>
        </p:txBody>
      </p:sp>
      <p:pic>
        <p:nvPicPr>
          <p:cNvPr id="5" name="Picture 4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D059C7E2-E594-C380-02CF-69071309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261" y="152400"/>
            <a:ext cx="2990850" cy="6553200"/>
          </a:xfrm>
          <a:prstGeom prst="rect">
            <a:avLst/>
          </a:prstGeom>
        </p:spPr>
      </p:pic>
      <p:pic>
        <p:nvPicPr>
          <p:cNvPr id="8" name="Picture 7" descr="A cat in a cage&#10;&#10;Description automatically generated with medium confidence">
            <a:extLst>
              <a:ext uri="{FF2B5EF4-FFF2-40B4-BE49-F238E27FC236}">
                <a16:creationId xmlns:a16="http://schemas.microsoft.com/office/drawing/2014/main" id="{1C65F1F9-7C5B-32BE-34BD-9C01B2901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282" y="4580164"/>
            <a:ext cx="2603241" cy="19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93925"/>
      </p:ext>
    </p:extLst>
  </p:cSld>
  <p:clrMapOvr>
    <a:masterClrMapping/>
  </p:clrMapOvr>
</p:sld>
</file>

<file path=ppt/theme/theme1.xml><?xml version="1.0" encoding="utf-8"?>
<a:theme xmlns:a="http://schemas.openxmlformats.org/drawingml/2006/main" name="LinesVTI">
  <a:themeElements>
    <a:clrScheme name="Lines">
      <a:dk1>
        <a:sysClr val="windowText" lastClr="000000"/>
      </a:dk1>
      <a:lt1>
        <a:sysClr val="window" lastClr="FFFFFF"/>
      </a:lt1>
      <a:dk2>
        <a:srgbClr val="592F34"/>
      </a:dk2>
      <a:lt2>
        <a:srgbClr val="F8EFE3"/>
      </a:lt2>
      <a:accent1>
        <a:srgbClr val="5B8E96"/>
      </a:accent1>
      <a:accent2>
        <a:srgbClr val="B09BA2"/>
      </a:accent2>
      <a:accent3>
        <a:srgbClr val="E3835D"/>
      </a:accent3>
      <a:accent4>
        <a:srgbClr val="7B99DB"/>
      </a:accent4>
      <a:accent5>
        <a:srgbClr val="D09245"/>
      </a:accent5>
      <a:accent6>
        <a:srgbClr val="96A82C"/>
      </a:accent6>
      <a:hlink>
        <a:srgbClr val="5B8E96"/>
      </a:hlink>
      <a:folHlink>
        <a:srgbClr val="B5826E"/>
      </a:folHlink>
    </a:clrScheme>
    <a:fontScheme name="NH Grotesk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esVTI" id="{6E3869FE-86F4-49DA-A8B9-3320C89167F7}" vid="{3A76BC48-4881-4AE8-821D-8B9CC9A08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10215</TotalTime>
  <Words>1032</Words>
  <Application>Microsoft Office PowerPoint</Application>
  <PresentationFormat>Widescreen</PresentationFormat>
  <Paragraphs>211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Neue Haas Grotesk Text Pro</vt:lpstr>
      <vt:lpstr>Segoe UI</vt:lpstr>
      <vt:lpstr>Times New Roman</vt:lpstr>
      <vt:lpstr>Wingdings</vt:lpstr>
      <vt:lpstr>Wingdings 2</vt:lpstr>
      <vt:lpstr>LinesVTI</vt:lpstr>
      <vt:lpstr>Using the data to better manage foxes in urban and peri-urban areas</vt:lpstr>
      <vt:lpstr>Outline</vt:lpstr>
      <vt:lpstr>Pre-approvals</vt:lpstr>
      <vt:lpstr>Pre-approvals surveys and assessments</vt:lpstr>
      <vt:lpstr>Mining operations</vt:lpstr>
      <vt:lpstr>Mining operations</vt:lpstr>
      <vt:lpstr>Mine closure</vt:lpstr>
      <vt:lpstr>Mine closure</vt:lpstr>
      <vt:lpstr>Mining cats</vt:lpstr>
      <vt:lpstr>Going forward</vt:lpstr>
      <vt:lpstr>Cat management in mining needs to be addressed in a broader context </vt:lpstr>
      <vt:lpstr>Manager’s coordination role and focus</vt:lpstr>
      <vt:lpstr>Manager’s focal tasks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the data to better manage foxes in urban and peri-urban areas</dc:title>
  <dc:creator>Terrestrial Ecosystems</dc:creator>
  <cp:lastModifiedBy>Terrestrial Ecosystems</cp:lastModifiedBy>
  <cp:revision>251</cp:revision>
  <dcterms:created xsi:type="dcterms:W3CDTF">2020-11-05T01:10:08Z</dcterms:created>
  <dcterms:modified xsi:type="dcterms:W3CDTF">2023-02-06T02:21:29Z</dcterms:modified>
</cp:coreProperties>
</file>