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  <p:sldMasterId id="2147483721" r:id="rId3"/>
  </p:sldMasterIdLst>
  <p:notesMasterIdLst>
    <p:notesMasterId r:id="rId30"/>
  </p:notesMasterIdLst>
  <p:sldIdLst>
    <p:sldId id="432" r:id="rId4"/>
    <p:sldId id="435" r:id="rId5"/>
    <p:sldId id="434" r:id="rId6"/>
    <p:sldId id="294" r:id="rId7"/>
    <p:sldId id="429" r:id="rId8"/>
    <p:sldId id="430" r:id="rId9"/>
    <p:sldId id="431" r:id="rId10"/>
    <p:sldId id="423" r:id="rId11"/>
    <p:sldId id="421" r:id="rId12"/>
    <p:sldId id="372" r:id="rId13"/>
    <p:sldId id="373" r:id="rId14"/>
    <p:sldId id="374" r:id="rId15"/>
    <p:sldId id="436" r:id="rId16"/>
    <p:sldId id="427" r:id="rId17"/>
    <p:sldId id="334" r:id="rId18"/>
    <p:sldId id="425" r:id="rId19"/>
    <p:sldId id="335" r:id="rId20"/>
    <p:sldId id="443" r:id="rId21"/>
    <p:sldId id="336" r:id="rId22"/>
    <p:sldId id="348" r:id="rId23"/>
    <p:sldId id="257" r:id="rId24"/>
    <p:sldId id="259" r:id="rId25"/>
    <p:sldId id="437" r:id="rId26"/>
    <p:sldId id="441" r:id="rId27"/>
    <p:sldId id="420" r:id="rId28"/>
    <p:sldId id="412" r:id="rId29"/>
  </p:sldIdLst>
  <p:sldSz cx="13439775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52F"/>
    <a:srgbClr val="4472C4"/>
    <a:srgbClr val="E7E6E6"/>
    <a:srgbClr val="FFFFFF"/>
    <a:srgbClr val="014856"/>
    <a:srgbClr val="004755"/>
    <a:srgbClr val="FFFF00"/>
    <a:srgbClr val="09F738"/>
    <a:srgbClr val="0A2C56"/>
    <a:srgbClr val="912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80180" autoAdjust="0"/>
  </p:normalViewPr>
  <p:slideViewPr>
    <p:cSldViewPr snapToGrid="0">
      <p:cViewPr varScale="1">
        <p:scale>
          <a:sx n="81" d="100"/>
          <a:sy n="81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B4018-135C-4E5A-AB05-34F656C15E5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E6D51-E2F0-4B68-8C00-2A29ECD5B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517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 foxes or wild dogs – many more cats to fill that niche, our feral cats are our</a:t>
            </a:r>
            <a:r>
              <a:rPr lang="en-AU" baseline="0" dirty="0"/>
              <a:t> foxes and dogs</a:t>
            </a:r>
            <a:endParaRPr lang="en-AU" dirty="0"/>
          </a:p>
          <a:p>
            <a:r>
              <a:rPr lang="en-AU" dirty="0"/>
              <a:t>Reduce cat densities</a:t>
            </a:r>
            <a:r>
              <a:rPr lang="en-AU" baseline="0" dirty="0"/>
              <a:t> not an option – just equal mainland densities</a:t>
            </a:r>
          </a:p>
          <a:p>
            <a:r>
              <a:rPr lang="en-AU" baseline="0" dirty="0"/>
              <a:t>Cool, humid conditions</a:t>
            </a:r>
          </a:p>
          <a:p>
            <a:r>
              <a:rPr lang="en-AU" baseline="0" dirty="0"/>
              <a:t>KI = double whammy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E6D51-E2F0-4B68-8C00-2A29ECD5BD0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0929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Farmers can’t legally destroy cats captured within 1 km of their house, so they appreciate our efforts</a:t>
            </a:r>
          </a:p>
          <a:p>
            <a:r>
              <a:rPr lang="en-AU" dirty="0"/>
              <a:t>Environmental and farmers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E6D51-E2F0-4B68-8C00-2A29ECD5BD00}" type="slidenum">
              <a:rPr lang="en-AU" smtClean="0">
                <a:solidFill>
                  <a:prstClr val="black"/>
                </a:solidFill>
              </a:rPr>
              <a:pPr/>
              <a:t>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78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KILB eradication staff working on the PIRSA feral pig eradication to help them</a:t>
            </a:r>
          </a:p>
          <a:p>
            <a:r>
              <a:rPr lang="en-AU" dirty="0"/>
              <a:t>Feral cats are the last remaining invasive</a:t>
            </a:r>
            <a:r>
              <a:rPr lang="en-AU" baseline="0" dirty="0"/>
              <a:t> mammal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E6D51-E2F0-4B68-8C00-2A29ECD5BD00}" type="slidenum">
              <a:rPr lang="en-AU" smtClean="0">
                <a:solidFill>
                  <a:prstClr val="black"/>
                </a:solidFill>
              </a:rPr>
              <a:pPr/>
              <a:t>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5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E6D51-E2F0-4B68-8C00-2A29ECD5BD0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8275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Toxo</a:t>
            </a:r>
            <a:r>
              <a:rPr lang="en-AU" dirty="0"/>
              <a:t> vaccine – ongoing cost + doesn’t fix sarco</a:t>
            </a:r>
          </a:p>
          <a:p>
            <a:r>
              <a:rPr lang="en-AU" dirty="0"/>
              <a:t>Eradicate – a PERMANENT solution</a:t>
            </a:r>
          </a:p>
          <a:p>
            <a:r>
              <a:rPr lang="en-AU" dirty="0"/>
              <a:t>Big</a:t>
            </a:r>
            <a:r>
              <a:rPr lang="en-AU" baseline="0" dirty="0"/>
              <a:t> island</a:t>
            </a:r>
          </a:p>
          <a:p>
            <a:r>
              <a:rPr lang="en-AU" baseline="0" dirty="0"/>
              <a:t>Starting with DP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E6D51-E2F0-4B68-8C00-2A29ECD5BD0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203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Connected to </a:t>
            </a:r>
            <a:r>
              <a:rPr lang="en-AU" dirty="0" err="1"/>
              <a:t>evorta</a:t>
            </a:r>
            <a:r>
              <a:rPr lang="en-AU" dirty="0"/>
              <a:t> AI algorithm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E6D51-E2F0-4B68-8C00-2A29ECD5BD00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49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Also trained to identify lots of native</a:t>
            </a:r>
            <a:r>
              <a:rPr lang="en-AU" baseline="0" dirty="0"/>
              <a:t> animals</a:t>
            </a:r>
          </a:p>
          <a:p>
            <a:r>
              <a:rPr lang="en-AU" baseline="0" dirty="0"/>
              <a:t>Allows us to monitor response of threatened species to feral cat removal</a:t>
            </a:r>
          </a:p>
          <a:p>
            <a:r>
              <a:rPr lang="en-AU" baseline="0" dirty="0"/>
              <a:t>Feral pig eradication program have now followed our lead and using it (where 4G)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E6D51-E2F0-4B68-8C00-2A29ECD5BD00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617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E6D51-E2F0-4B68-8C00-2A29ECD5BD00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8697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E6D51-E2F0-4B68-8C00-2A29ECD5BD00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013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83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519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9168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9E87C-4099-4976-BA35-4CAADB0836E0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94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271F4-5639-4B34-B3C0-3F7DD6E5C5FB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88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54EF2-8D07-4993-B4F3-89413A5C16A7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58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DA5A51-DC25-47E2-9845-173D20914014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42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2A324-112E-433C-96B9-707720A304E5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66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492849-BBC1-46BA-8F6D-6B9EE77E6574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24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B1A82-90F6-4071-89F4-990C30A61FF3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41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711C5-9064-4E38-9610-434C5ECDDC72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76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6119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91EE66-2563-47FD-9AA4-EBAC51CC8DA4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12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36340-2ECD-4AE8-8165-E988B0579487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31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C5C3F9-105F-48E2-92B6-47627FAAE87F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87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9E87C-4099-4976-BA35-4CAADB0836E0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10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271F4-5639-4B34-B3C0-3F7DD6E5C5FB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27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54EF2-8D07-4993-B4F3-89413A5C16A7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19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DA5A51-DC25-47E2-9845-173D20914014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66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2A324-112E-433C-96B9-707720A304E5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44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492849-BBC1-46BA-8F6D-6B9EE77E6574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3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B1A82-90F6-4071-89F4-990C30A61FF3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2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5741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711C5-9064-4E38-9610-434C5ECDDC72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26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91EE66-2563-47FD-9AA4-EBAC51CC8DA4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19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36340-2ECD-4AE8-8165-E988B0579487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319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C5C3F9-105F-48E2-92B6-47627FAAE87F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7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339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103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77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5259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220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765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F4DC0-6931-4E28-9FB2-1B9BA1AB19B2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DF271-C5E5-440B-87B1-15CE37A7EA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538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8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8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81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3B62F4-9505-4550-A194-6548AEAE0B90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 defTabSz="449281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8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8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81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3B62F4-9505-4550-A194-6548AEAE0B90}" type="slidenum">
              <a:rPr lang="en-AU" altLang="en-US" smtClean="0">
                <a:solidFill>
                  <a:prstClr val="black">
                    <a:tint val="75000"/>
                  </a:prstClr>
                </a:solidFill>
              </a:rPr>
              <a:pPr defTabSz="449281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5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0.png"/><Relationship Id="rId3" Type="http://schemas.openxmlformats.org/officeDocument/2006/relationships/image" Target="../media/image58.jpeg"/><Relationship Id="rId21" Type="http://schemas.openxmlformats.org/officeDocument/2006/relationships/image" Target="../media/image73.png"/><Relationship Id="rId7" Type="http://schemas.openxmlformats.org/officeDocument/2006/relationships/image" Target="../media/image62.png"/><Relationship Id="rId12" Type="http://schemas.openxmlformats.org/officeDocument/2006/relationships/image" Target="../media/image5.png"/><Relationship Id="rId17" Type="http://schemas.openxmlformats.org/officeDocument/2006/relationships/image" Target="../media/image9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9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11" Type="http://schemas.openxmlformats.org/officeDocument/2006/relationships/image" Target="../media/image66.png"/><Relationship Id="rId24" Type="http://schemas.openxmlformats.org/officeDocument/2006/relationships/image" Target="../media/image75.png"/><Relationship Id="rId5" Type="http://schemas.openxmlformats.org/officeDocument/2006/relationships/image" Target="../media/image60.png"/><Relationship Id="rId15" Type="http://schemas.openxmlformats.org/officeDocument/2006/relationships/image" Target="../media/image88.svg"/><Relationship Id="rId23" Type="http://schemas.openxmlformats.org/officeDocument/2006/relationships/image" Target="../media/image74.png"/><Relationship Id="rId10" Type="http://schemas.openxmlformats.org/officeDocument/2006/relationships/image" Target="../media/image65.png"/><Relationship Id="rId19" Type="http://schemas.openxmlformats.org/officeDocument/2006/relationships/image" Target="../media/image71.png"/><Relationship Id="rId4" Type="http://schemas.openxmlformats.org/officeDocument/2006/relationships/image" Target="../media/image59.png"/><Relationship Id="rId9" Type="http://schemas.openxmlformats.org/officeDocument/2006/relationships/image" Target="../media/image64.jpg"/><Relationship Id="rId14" Type="http://schemas.openxmlformats.org/officeDocument/2006/relationships/image" Target="../media/image68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841" y="525298"/>
            <a:ext cx="10012605" cy="676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816" y="407552"/>
            <a:ext cx="6709367" cy="1704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41531" y="407552"/>
            <a:ext cx="5272706" cy="1041824"/>
          </a:xfrm>
          <a:prstGeom prst="rect">
            <a:avLst/>
          </a:prstGeom>
          <a:solidFill>
            <a:srgbClr val="014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085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Kangaroo Island Feral Cat Eradication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44206" y="2298421"/>
            <a:ext cx="2594650" cy="2128275"/>
          </a:xfrm>
          <a:prstGeom prst="rect">
            <a:avLst/>
          </a:prstGeom>
          <a:solidFill>
            <a:srgbClr val="E7E6E6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205" dirty="0" smtClean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Josh Mulvaney Nathan Lennane Cheryl-Ann Monks Emily Reynolds Bronwyn Fancourt Denny Murphy</a:t>
            </a:r>
            <a:endParaRPr lang="en-AU" sz="2205" dirty="0">
              <a:solidFill>
                <a:prstClr val="black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61D68554-D56A-A9ED-9B2D-4F32A7844AF5}"/>
              </a:ext>
            </a:extLst>
          </p:cNvPr>
          <p:cNvGrpSpPr/>
          <p:nvPr/>
        </p:nvGrpSpPr>
        <p:grpSpPr>
          <a:xfrm>
            <a:off x="9180927" y="6406644"/>
            <a:ext cx="2192750" cy="699030"/>
            <a:chOff x="5791201" y="3328114"/>
            <a:chExt cx="2067568" cy="61523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54AE5081-75C4-2B26-FE6D-199541730E41}"/>
                </a:ext>
              </a:extLst>
            </p:cNvPr>
            <p:cNvSpPr/>
            <p:nvPr/>
          </p:nvSpPr>
          <p:spPr>
            <a:xfrm>
              <a:off x="5791201" y="3328114"/>
              <a:ext cx="2067568" cy="615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85FFD17-1BD5-ED3B-CBD4-FE00B2BC2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497" y="3422797"/>
              <a:ext cx="1790278" cy="399941"/>
            </a:xfrm>
            <a:prstGeom prst="rect">
              <a:avLst/>
            </a:prstGeom>
          </p:spPr>
        </p:pic>
      </p:grpSp>
      <p:pic>
        <p:nvPicPr>
          <p:cNvPr id="30" name="Picture 29" descr="Logo&#10;&#10;Description automatically generated">
            <a:extLst>
              <a:ext uri="{FF2B5EF4-FFF2-40B4-BE49-F238E27FC236}">
                <a16:creationId xmlns="" xmlns:a16="http://schemas.microsoft.com/office/drawing/2014/main" id="{DCF54AF3-B8C9-0ABA-7311-5B4761A6BF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34" y="6305294"/>
            <a:ext cx="1984886" cy="823574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40" name="Group 39"/>
          <p:cNvGrpSpPr/>
          <p:nvPr/>
        </p:nvGrpSpPr>
        <p:grpSpPr>
          <a:xfrm>
            <a:off x="5070765" y="6406644"/>
            <a:ext cx="2599322" cy="597439"/>
            <a:chOff x="6488330" y="6571750"/>
            <a:chExt cx="2908416" cy="774350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EDA1ED94-2B30-6359-C1F8-EE9ED50410C9}"/>
                </a:ext>
              </a:extLst>
            </p:cNvPr>
            <p:cNvSpPr/>
            <p:nvPr/>
          </p:nvSpPr>
          <p:spPr>
            <a:xfrm>
              <a:off x="6488330" y="6571750"/>
              <a:ext cx="2908416" cy="7228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  <p:pic>
          <p:nvPicPr>
            <p:cNvPr id="16" name="Picture 15" descr="Text&#10;&#10;Description automatically generated">
              <a:extLst>
                <a:ext uri="{FF2B5EF4-FFF2-40B4-BE49-F238E27FC236}">
                  <a16:creationId xmlns="" xmlns:a16="http://schemas.microsoft.com/office/drawing/2014/main" id="{84553F54-A831-65DB-C4E7-879395A19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926" y="6571750"/>
              <a:ext cx="2815820" cy="77435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959400" y="1500884"/>
            <a:ext cx="3849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James Smith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22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="" xmlns:a16="http://schemas.microsoft.com/office/drawing/2014/main" id="{8649A4C6-50E0-1F78-CECE-6EC7D08CFF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770" y="0"/>
            <a:ext cx="10690234" cy="75596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="" xmlns:a16="http://schemas.microsoft.com/office/drawing/2014/main" id="{A67ACA96-1226-E818-5239-A1FF45AEB381}"/>
              </a:ext>
            </a:extLst>
          </p:cNvPr>
          <p:cNvSpPr/>
          <p:nvPr/>
        </p:nvSpPr>
        <p:spPr>
          <a:xfrm>
            <a:off x="6430697" y="1969565"/>
            <a:ext cx="2638425" cy="1276350"/>
          </a:xfrm>
          <a:prstGeom prst="wedgeRoundRectCallout">
            <a:avLst>
              <a:gd name="adj1" fmla="val 80702"/>
              <a:gd name="adj2" fmla="val 1416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May 2020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Initial eradication begins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9147" y="473725"/>
            <a:ext cx="3657600" cy="182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solidFill>
                  <a:schemeClr val="tx1"/>
                </a:solidFill>
              </a:rPr>
              <a:t>Rolling eradication front</a:t>
            </a:r>
            <a:endParaRPr lang="en-AU" sz="3200" baseline="300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38358" y="490250"/>
            <a:ext cx="4901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chemeClr val="bg1"/>
                </a:solidFill>
              </a:rPr>
              <a:t>No large scale knockdown tool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AU" sz="2800" dirty="0" smtClean="0">
                <a:solidFill>
                  <a:schemeClr val="bg1"/>
                </a:solidFill>
              </a:rPr>
              <a:t>Area too large</a:t>
            </a:r>
          </a:p>
          <a:p>
            <a:pPr algn="ctr"/>
            <a:r>
              <a:rPr lang="en-AU" sz="2800" dirty="0" smtClean="0">
                <a:solidFill>
                  <a:schemeClr val="bg1"/>
                </a:solidFill>
              </a:rPr>
              <a:t>Too many sheepdogs </a:t>
            </a:r>
          </a:p>
          <a:p>
            <a:pPr algn="ctr"/>
            <a:r>
              <a:rPr lang="en-AU" sz="2800" dirty="0" smtClean="0">
                <a:solidFill>
                  <a:schemeClr val="bg1"/>
                </a:solidFill>
              </a:rPr>
              <a:t>(can’t bait)</a:t>
            </a:r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16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="" xmlns:a16="http://schemas.microsoft.com/office/drawing/2014/main" id="{C807276B-6F56-3010-F8CF-A083B64A03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770" y="0"/>
            <a:ext cx="1069023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79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="" xmlns:a16="http://schemas.microsoft.com/office/drawing/2014/main" id="{7A6B30A3-A734-AF0D-6A0E-5AAF9BF707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770" y="0"/>
            <a:ext cx="10690234" cy="7559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98C80C-B5C6-0481-69F5-F69EC47395C8}"/>
              </a:ext>
            </a:extLst>
          </p:cNvPr>
          <p:cNvSpPr txBox="1"/>
          <p:nvPr/>
        </p:nvSpPr>
        <p:spPr>
          <a:xfrm>
            <a:off x="8253350" y="1109037"/>
            <a:ext cx="5528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Large </a:t>
            </a:r>
            <a:r>
              <a:rPr lang="en-US" sz="3200" dirty="0">
                <a:solidFill>
                  <a:schemeClr val="bg1"/>
                </a:solidFill>
              </a:rPr>
              <a:t>area for monitoring “behind us”</a:t>
            </a:r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97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1184169-A01C-19B9-A66C-F80A811E71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750" y="751965"/>
            <a:ext cx="9626871" cy="68077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2700" y="-55603"/>
            <a:ext cx="13462000" cy="1236703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141" y="178027"/>
            <a:ext cx="1109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smtClean="0">
                <a:solidFill>
                  <a:prstClr val="white"/>
                </a:solidFill>
              </a:rPr>
              <a:t>4G camera network- coupled with AI</a:t>
            </a:r>
            <a:endParaRPr lang="en-AU" sz="4400" b="1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C472256-875A-096B-5374-20B41E4EB4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24739" y="2399916"/>
            <a:ext cx="5159037" cy="386927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8038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DE96D4D-2BB2-90D1-1F3C-0F81540A3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360" y="-9402"/>
            <a:ext cx="5031983" cy="362729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711" y="-28162"/>
            <a:ext cx="5221057" cy="3976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164" y="3643745"/>
            <a:ext cx="5160953" cy="3932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789" y="3630819"/>
            <a:ext cx="5620963" cy="3958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43" y="-1"/>
            <a:ext cx="5153432" cy="3948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43" y="3646096"/>
            <a:ext cx="5153432" cy="39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7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ld, dark, night, outdoor object&#10;&#10;Description automatically generated">
            <a:extLst>
              <a:ext uri="{FF2B5EF4-FFF2-40B4-BE49-F238E27FC236}">
                <a16:creationId xmlns="" xmlns:a16="http://schemas.microsoft.com/office/drawing/2014/main" id="{0F9F463F-69AF-CC71-80BC-9EBA3E2C8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05" y="2"/>
            <a:ext cx="1007956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8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89" y="0"/>
            <a:ext cx="10058400" cy="752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47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ss, outdoor, field, outdoor object&#10;&#10;Description automatically generated">
            <a:extLst>
              <a:ext uri="{FF2B5EF4-FFF2-40B4-BE49-F238E27FC236}">
                <a16:creationId xmlns="" xmlns:a16="http://schemas.microsoft.com/office/drawing/2014/main" id="{864E89F4-8A01-2997-6222-70F6EE4A9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72" y="1"/>
            <a:ext cx="10101129" cy="7559675"/>
          </a:xfrm>
        </p:spPr>
      </p:pic>
    </p:spTree>
    <p:extLst>
      <p:ext uri="{BB962C8B-B14F-4D97-AF65-F5344CB8AC3E}">
        <p14:creationId xmlns:p14="http://schemas.microsoft.com/office/powerpoint/2010/main" val="2313485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iraffe in a zoo exhibit&#10;&#10;Description automatically generated with medium confidence">
            <a:extLst>
              <a:ext uri="{FF2B5EF4-FFF2-40B4-BE49-F238E27FC236}">
                <a16:creationId xmlns="" xmlns:a16="http://schemas.microsoft.com/office/drawing/2014/main" id="{94E593F7-0EF3-A190-0E88-1C7E38EB5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188" y="20773"/>
            <a:ext cx="10446916" cy="7453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B0BA40-2CEB-B2FE-F9EF-F215D2411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54" y="6960922"/>
            <a:ext cx="11591502" cy="4876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2646" i="1" dirty="0">
                <a:solidFill>
                  <a:schemeClr val="bg1"/>
                </a:solidFill>
              </a:rPr>
              <a:t>(</a:t>
            </a:r>
            <a:r>
              <a:rPr lang="en-AU" sz="2646" i="1" dirty="0" err="1">
                <a:solidFill>
                  <a:schemeClr val="bg1"/>
                </a:solidFill>
              </a:rPr>
              <a:t>ms</a:t>
            </a:r>
            <a:r>
              <a:rPr lang="en-AU" sz="2646" i="1" dirty="0">
                <a:solidFill>
                  <a:schemeClr val="bg1"/>
                </a:solidFill>
              </a:rPr>
              <a:t> in preparation)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B5A9075-E682-18BC-DCBB-BEF463061615}"/>
              </a:ext>
            </a:extLst>
          </p:cNvPr>
          <p:cNvSpPr txBox="1"/>
          <p:nvPr/>
        </p:nvSpPr>
        <p:spPr>
          <a:xfrm>
            <a:off x="3315867" y="784758"/>
            <a:ext cx="6664325" cy="461665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Faster and better than humans at classifying animals</a:t>
            </a:r>
            <a:endParaRPr lang="en-AU" sz="2400" dirty="0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CEC9681-AC7F-B74A-63C5-88CB01EF05C8}"/>
              </a:ext>
            </a:extLst>
          </p:cNvPr>
          <p:cNvSpPr txBox="1"/>
          <p:nvPr/>
        </p:nvSpPr>
        <p:spPr>
          <a:xfrm>
            <a:off x="5024569" y="2790217"/>
            <a:ext cx="3306762" cy="461665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Saves </a:t>
            </a:r>
            <a:r>
              <a:rPr lang="en-US" sz="2400" dirty="0" smtClean="0">
                <a:solidFill>
                  <a:prstClr val="white"/>
                </a:solidFill>
              </a:rPr>
              <a:t>88.8% </a:t>
            </a:r>
            <a:r>
              <a:rPr lang="en-US" sz="2400" dirty="0">
                <a:solidFill>
                  <a:prstClr val="white"/>
                </a:solidFill>
              </a:rPr>
              <a:t>of staff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7BE4C0A-FE97-38E7-3BAC-C7A7223216D2}"/>
              </a:ext>
            </a:extLst>
          </p:cNvPr>
          <p:cNvSpPr txBox="1"/>
          <p:nvPr/>
        </p:nvSpPr>
        <p:spPr>
          <a:xfrm>
            <a:off x="3773066" y="3550572"/>
            <a:ext cx="5749925" cy="461665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Saves ~14 </a:t>
            </a:r>
            <a:r>
              <a:rPr lang="en-US" sz="2400" dirty="0" err="1">
                <a:solidFill>
                  <a:prstClr val="white"/>
                </a:solidFill>
              </a:rPr>
              <a:t>tonnes</a:t>
            </a:r>
            <a:r>
              <a:rPr lang="en-US" sz="2400" dirty="0">
                <a:solidFill>
                  <a:prstClr val="white"/>
                </a:solidFill>
              </a:rPr>
              <a:t> of CO</a:t>
            </a:r>
            <a:r>
              <a:rPr lang="en-US" sz="2400" baseline="-25000" dirty="0">
                <a:solidFill>
                  <a:prstClr val="white"/>
                </a:solidFill>
              </a:rPr>
              <a:t>2</a:t>
            </a:r>
            <a:r>
              <a:rPr lang="en-US" sz="2400" dirty="0">
                <a:solidFill>
                  <a:prstClr val="white"/>
                </a:solidFill>
              </a:rPr>
              <a:t> per vehicle annually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9E2910E-92E7-90FC-1512-3B2D4C50661C}"/>
              </a:ext>
            </a:extLst>
          </p:cNvPr>
          <p:cNvSpPr txBox="1"/>
          <p:nvPr/>
        </p:nvSpPr>
        <p:spPr>
          <a:xfrm>
            <a:off x="7485636" y="5071282"/>
            <a:ext cx="2946333" cy="954107"/>
          </a:xfrm>
          <a:prstGeom prst="rect">
            <a:avLst/>
          </a:prstGeom>
          <a:solidFill>
            <a:srgbClr val="07252F"/>
          </a:solidFill>
          <a:ln w="31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All at no extra cost now deployed</a:t>
            </a:r>
            <a:endParaRPr lang="en-AU" sz="2800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25325"/>
            <a:ext cx="819397" cy="7559675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373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purple&#10;&#10;Description automatically generated">
            <a:extLst>
              <a:ext uri="{FF2B5EF4-FFF2-40B4-BE49-F238E27FC236}">
                <a16:creationId xmlns="" xmlns:a16="http://schemas.microsoft.com/office/drawing/2014/main" id="{0539F1A5-9591-88C3-CAF0-14CD814FE5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137" y="277578"/>
            <a:ext cx="4345734" cy="32468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20AB2C1-4A80-32B8-15CA-5FFECB88B5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6764" y="277578"/>
            <a:ext cx="4358872" cy="32799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4869750-52A5-B900-C8F6-DDC96BF712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51"/>
          <a:stretch/>
        </p:blipFill>
        <p:spPr>
          <a:xfrm>
            <a:off x="4533138" y="3992220"/>
            <a:ext cx="4345734" cy="31897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F06DEF-0182-51D1-5665-50212BC648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5108"/>
            <a:ext cx="4328354" cy="29569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D6CA4F-2E1C-E2FF-604A-F0DE6DB1171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63" y="277578"/>
            <a:ext cx="4264881" cy="32468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33CDB4A-40B4-3823-9D1D-337BC301FCE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6764" y="3992219"/>
            <a:ext cx="4358872" cy="319055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41268" y="3557522"/>
            <a:ext cx="349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Little penguin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3137" y="3557522"/>
            <a:ext cx="349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Bush stone-curlew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6764" y="3555066"/>
            <a:ext cx="349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>
                <a:solidFill>
                  <a:schemeClr val="bg1"/>
                </a:solidFill>
              </a:rPr>
              <a:t>Rosenbergs</a:t>
            </a:r>
            <a:r>
              <a:rPr lang="en-AU" dirty="0" smtClean="0">
                <a:solidFill>
                  <a:schemeClr val="bg1"/>
                </a:solidFill>
              </a:rPr>
              <a:t> goanna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130" y="7055612"/>
            <a:ext cx="349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Tamar Wallaby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2050" y="7179535"/>
            <a:ext cx="349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KI echidna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6764" y="7177079"/>
            <a:ext cx="349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Southern brown bandicoot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30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602565" y="332100"/>
            <a:ext cx="10074624" cy="8139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AU" sz="32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How much do feral cats kill?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B4B0C4-D065-6EB7-FF53-17F1A7D3DC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92" y="1998810"/>
            <a:ext cx="11932920" cy="36941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94CB83E-8C0F-FD09-BC00-2366EBB3EE4E}"/>
              </a:ext>
            </a:extLst>
          </p:cNvPr>
          <p:cNvSpPr txBox="1"/>
          <p:nvPr/>
        </p:nvSpPr>
        <p:spPr>
          <a:xfrm>
            <a:off x="690563" y="5598351"/>
            <a:ext cx="3409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466,000,000 per year</a:t>
            </a:r>
            <a:endParaRPr lang="en-AU" sz="2000" dirty="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4E72B43-1EA9-2388-04A1-D3876BEFEEA9}"/>
              </a:ext>
            </a:extLst>
          </p:cNvPr>
          <p:cNvSpPr txBox="1"/>
          <p:nvPr/>
        </p:nvSpPr>
        <p:spPr>
          <a:xfrm>
            <a:off x="9213534" y="5598351"/>
            <a:ext cx="3409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815,000,000 per year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</a:rPr>
              <a:t>56% native</a:t>
            </a:r>
            <a:endParaRPr lang="en-AU" sz="2000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6A11566-2C59-1833-F7E8-960220560140}"/>
              </a:ext>
            </a:extLst>
          </p:cNvPr>
          <p:cNvSpPr txBox="1"/>
          <p:nvPr/>
        </p:nvSpPr>
        <p:spPr>
          <a:xfrm>
            <a:off x="4872038" y="5644518"/>
            <a:ext cx="3409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272,000,000 per year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</a:rPr>
              <a:t>99% native</a:t>
            </a:r>
            <a:endParaRPr lang="en-AU" sz="20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4A6D946-C51B-44D1-562C-83AD486833AD}"/>
              </a:ext>
            </a:extLst>
          </p:cNvPr>
          <p:cNvSpPr txBox="1"/>
          <p:nvPr/>
        </p:nvSpPr>
        <p:spPr>
          <a:xfrm>
            <a:off x="1123950" y="1378162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Reptiles</a:t>
            </a: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8B6C403-DC12-FF53-39DF-E3078B2D2909}"/>
              </a:ext>
            </a:extLst>
          </p:cNvPr>
          <p:cNvSpPr txBox="1"/>
          <p:nvPr/>
        </p:nvSpPr>
        <p:spPr>
          <a:xfrm>
            <a:off x="5157787" y="1378162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Birds</a:t>
            </a: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677804E-4A74-2A93-475D-72842EB721C8}"/>
              </a:ext>
            </a:extLst>
          </p:cNvPr>
          <p:cNvSpPr txBox="1"/>
          <p:nvPr/>
        </p:nvSpPr>
        <p:spPr>
          <a:xfrm>
            <a:off x="9419273" y="134229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Mammals</a:t>
            </a: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D29DA62-33CF-5084-55EE-21670F88830A}"/>
              </a:ext>
            </a:extLst>
          </p:cNvPr>
          <p:cNvSpPr txBox="1"/>
          <p:nvPr/>
        </p:nvSpPr>
        <p:spPr>
          <a:xfrm>
            <a:off x="760095" y="7004370"/>
            <a:ext cx="3851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prstClr val="white"/>
                </a:solidFill>
              </a:rPr>
              <a:t>Woinarski</a:t>
            </a:r>
            <a:r>
              <a:rPr lang="en-US" sz="1600" i="1" dirty="0">
                <a:solidFill>
                  <a:prstClr val="white"/>
                </a:solidFill>
              </a:rPr>
              <a:t> et al. (2019) Wildlife Research </a:t>
            </a:r>
            <a:endParaRPr lang="en-AU" sz="1600" i="1" dirty="0">
              <a:solidFill>
                <a:prstClr val="whit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3A0F69B-8150-D322-7260-C878665DDFE6}"/>
              </a:ext>
            </a:extLst>
          </p:cNvPr>
          <p:cNvSpPr txBox="1"/>
          <p:nvPr/>
        </p:nvSpPr>
        <p:spPr>
          <a:xfrm>
            <a:off x="4752023" y="7004370"/>
            <a:ext cx="4075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prstClr val="white"/>
                </a:solidFill>
              </a:rPr>
              <a:t>Woinarski</a:t>
            </a:r>
            <a:r>
              <a:rPr lang="en-US" sz="1600" i="1" dirty="0">
                <a:solidFill>
                  <a:prstClr val="white"/>
                </a:solidFill>
              </a:rPr>
              <a:t> et al. (2019) Biological Conservation</a:t>
            </a:r>
            <a:endParaRPr lang="en-AU" sz="1600" i="1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D49A6BB-114A-3AE5-E8FC-B5DAB3C67BD6}"/>
              </a:ext>
            </a:extLst>
          </p:cNvPr>
          <p:cNvSpPr txBox="1"/>
          <p:nvPr/>
        </p:nvSpPr>
        <p:spPr>
          <a:xfrm>
            <a:off x="9004459" y="7004370"/>
            <a:ext cx="3953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</a:rPr>
              <a:t>Murphy et al. (2019) Biological Conservation</a:t>
            </a:r>
            <a:endParaRPr lang="en-AU" sz="16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2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="" xmlns:a16="http://schemas.microsoft.com/office/drawing/2014/main" id="{2D8DB8DC-C9FD-0819-7187-9C9CD2BF32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552" y="0"/>
            <a:ext cx="10690234" cy="7559675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3B62468-6CBC-BF10-596A-F8D71B592160}"/>
              </a:ext>
            </a:extLst>
          </p:cNvPr>
          <p:cNvSpPr/>
          <p:nvPr/>
        </p:nvSpPr>
        <p:spPr>
          <a:xfrm>
            <a:off x="9467849" y="381000"/>
            <a:ext cx="1781175" cy="295275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ounded Rectangle 4"/>
          <p:cNvSpPr/>
          <p:nvPr/>
        </p:nvSpPr>
        <p:spPr>
          <a:xfrm>
            <a:off x="506775" y="5953974"/>
            <a:ext cx="5668247" cy="120698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400" b="1" dirty="0">
                <a:solidFill>
                  <a:schemeClr val="tx1"/>
                </a:solidFill>
              </a:rPr>
              <a:t>Over 670 feral cats trapped and removed</a:t>
            </a:r>
          </a:p>
          <a:p>
            <a:r>
              <a:rPr lang="en-AU" sz="2400" b="1" dirty="0">
                <a:solidFill>
                  <a:schemeClr val="tx1"/>
                </a:solidFill>
              </a:rPr>
              <a:t>Hundreds more baited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C567A51-53E5-0C36-88AD-F1BB747E48D0}"/>
              </a:ext>
            </a:extLst>
          </p:cNvPr>
          <p:cNvSpPr txBox="1"/>
          <p:nvPr/>
        </p:nvSpPr>
        <p:spPr>
          <a:xfrm>
            <a:off x="10050388" y="5562620"/>
            <a:ext cx="2924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Only around 10 cats in the orange zone (200 km</a:t>
            </a:r>
            <a:r>
              <a:rPr lang="en-US" sz="2800" baseline="30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)</a:t>
            </a:r>
            <a:endParaRPr lang="en-A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62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ole&#10;&#10;Description automatically generated">
            <a:extLst>
              <a:ext uri="{FF2B5EF4-FFF2-40B4-BE49-F238E27FC236}">
                <a16:creationId xmlns="" xmlns:a16="http://schemas.microsoft.com/office/drawing/2014/main" id="{F2D458AB-CE3E-4275-970D-1E234FDE5E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014" y="709048"/>
            <a:ext cx="10080571" cy="71285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2700" y="-55603"/>
            <a:ext cx="13462000" cy="1236703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420141" y="178027"/>
            <a:ext cx="1109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Moving forward: June 2024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46343" y="1478489"/>
            <a:ext cx="3657600" cy="182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solidFill>
                  <a:schemeClr val="tx1"/>
                </a:solidFill>
              </a:rPr>
              <a:t>Bulk of eradication work complete</a:t>
            </a:r>
            <a:endParaRPr lang="en-AU" sz="3200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3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="" xmlns:a16="http://schemas.microsoft.com/office/drawing/2014/main" id="{D0C8C358-5FBE-4FFE-AF94-B93B9BBEFE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014" y="709053"/>
            <a:ext cx="10080571" cy="71285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2700" y="-55603"/>
            <a:ext cx="13462000" cy="1236703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420141" y="178027"/>
            <a:ext cx="1109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Moving forward: June 2025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46342" y="1478489"/>
            <a:ext cx="3840743" cy="182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solidFill>
                  <a:schemeClr val="tx1"/>
                </a:solidFill>
              </a:rPr>
              <a:t>12 months </a:t>
            </a:r>
            <a:r>
              <a:rPr lang="en-AU" sz="3200" dirty="0" smtClean="0">
                <a:solidFill>
                  <a:schemeClr val="tx1"/>
                </a:solidFill>
              </a:rPr>
              <a:t>of monitoring</a:t>
            </a:r>
            <a:endParaRPr lang="en-AU" sz="3200" baseline="300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946342" y="3838315"/>
            <a:ext cx="3840743" cy="182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solidFill>
                  <a:schemeClr val="tx1"/>
                </a:solidFill>
              </a:rPr>
              <a:t>Eradication declared</a:t>
            </a:r>
            <a:endParaRPr lang="en-AU" sz="3200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88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outdoor, water, nature&#10;&#10;Description automatically generated">
            <a:extLst>
              <a:ext uri="{FF2B5EF4-FFF2-40B4-BE49-F238E27FC236}">
                <a16:creationId xmlns="" xmlns:a16="http://schemas.microsoft.com/office/drawing/2014/main" id="{A2679CB2-B11B-1D52-3BB8-5E8BF0D7C0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97259" cy="7592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2700" y="-55603"/>
            <a:ext cx="13462000" cy="1236703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141" y="178027"/>
            <a:ext cx="1109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smtClean="0">
                <a:solidFill>
                  <a:prstClr val="white"/>
                </a:solidFill>
              </a:rPr>
              <a:t>Towards whole of island eradication</a:t>
            </a:r>
            <a:endParaRPr lang="en-AU" sz="4400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79" y="1650088"/>
            <a:ext cx="9666667" cy="520952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3998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A93F6A5-EEA2-B530-D896-1B55008D5622}"/>
              </a:ext>
            </a:extLst>
          </p:cNvPr>
          <p:cNvGrpSpPr/>
          <p:nvPr/>
        </p:nvGrpSpPr>
        <p:grpSpPr>
          <a:xfrm>
            <a:off x="1123950" y="981075"/>
            <a:ext cx="10429875" cy="4972050"/>
            <a:chOff x="1209675" y="1123950"/>
            <a:chExt cx="10429875" cy="49720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44CA809-D4E2-3D3F-75D6-4F024EA17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9906" y="1705377"/>
              <a:ext cx="9163050" cy="4148920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174894B8-BF68-67CA-F1B5-34E071A81521}"/>
                </a:ext>
              </a:extLst>
            </p:cNvPr>
            <p:cNvSpPr/>
            <p:nvPr/>
          </p:nvSpPr>
          <p:spPr>
            <a:xfrm>
              <a:off x="1209675" y="1571625"/>
              <a:ext cx="1876425" cy="4524375"/>
            </a:xfrm>
            <a:custGeom>
              <a:avLst/>
              <a:gdLst>
                <a:gd name="connsiteX0" fmla="*/ 1428750 w 1876425"/>
                <a:gd name="connsiteY0" fmla="*/ 1809750 h 4524375"/>
                <a:gd name="connsiteX1" fmla="*/ 981075 w 1876425"/>
                <a:gd name="connsiteY1" fmla="*/ 0 h 4524375"/>
                <a:gd name="connsiteX2" fmla="*/ 0 w 1876425"/>
                <a:gd name="connsiteY2" fmla="*/ 38100 h 4524375"/>
                <a:gd name="connsiteX3" fmla="*/ 400050 w 1876425"/>
                <a:gd name="connsiteY3" fmla="*/ 4524375 h 4524375"/>
                <a:gd name="connsiteX4" fmla="*/ 1657350 w 1876425"/>
                <a:gd name="connsiteY4" fmla="*/ 4410075 h 4524375"/>
                <a:gd name="connsiteX5" fmla="*/ 1828800 w 1876425"/>
                <a:gd name="connsiteY5" fmla="*/ 3990975 h 4524375"/>
                <a:gd name="connsiteX6" fmla="*/ 1876425 w 1876425"/>
                <a:gd name="connsiteY6" fmla="*/ 3752850 h 4524375"/>
                <a:gd name="connsiteX7" fmla="*/ 1619250 w 1876425"/>
                <a:gd name="connsiteY7" fmla="*/ 3314700 h 4524375"/>
                <a:gd name="connsiteX8" fmla="*/ 1352550 w 1876425"/>
                <a:gd name="connsiteY8" fmla="*/ 3267075 h 4524375"/>
                <a:gd name="connsiteX9" fmla="*/ 1162050 w 1876425"/>
                <a:gd name="connsiteY9" fmla="*/ 2924175 h 4524375"/>
                <a:gd name="connsiteX10" fmla="*/ 1057275 w 1876425"/>
                <a:gd name="connsiteY10" fmla="*/ 2800350 h 4524375"/>
                <a:gd name="connsiteX11" fmla="*/ 1028700 w 1876425"/>
                <a:gd name="connsiteY11" fmla="*/ 2600325 h 4524375"/>
                <a:gd name="connsiteX12" fmla="*/ 1162050 w 1876425"/>
                <a:gd name="connsiteY12" fmla="*/ 2466975 h 4524375"/>
                <a:gd name="connsiteX13" fmla="*/ 1228725 w 1876425"/>
                <a:gd name="connsiteY13" fmla="*/ 2200275 h 4524375"/>
                <a:gd name="connsiteX14" fmla="*/ 1285875 w 1876425"/>
                <a:gd name="connsiteY14" fmla="*/ 1895475 h 4524375"/>
                <a:gd name="connsiteX15" fmla="*/ 1428750 w 1876425"/>
                <a:gd name="connsiteY15" fmla="*/ 1809750 h 452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76425" h="4524375">
                  <a:moveTo>
                    <a:pt x="1428750" y="1809750"/>
                  </a:moveTo>
                  <a:lnTo>
                    <a:pt x="981075" y="0"/>
                  </a:lnTo>
                  <a:lnTo>
                    <a:pt x="0" y="38100"/>
                  </a:lnTo>
                  <a:lnTo>
                    <a:pt x="400050" y="4524375"/>
                  </a:lnTo>
                  <a:lnTo>
                    <a:pt x="1657350" y="4410075"/>
                  </a:lnTo>
                  <a:lnTo>
                    <a:pt x="1828800" y="3990975"/>
                  </a:lnTo>
                  <a:lnTo>
                    <a:pt x="1876425" y="3752850"/>
                  </a:lnTo>
                  <a:lnTo>
                    <a:pt x="1619250" y="3314700"/>
                  </a:lnTo>
                  <a:lnTo>
                    <a:pt x="1352550" y="3267075"/>
                  </a:lnTo>
                  <a:lnTo>
                    <a:pt x="1162050" y="2924175"/>
                  </a:lnTo>
                  <a:lnTo>
                    <a:pt x="1057275" y="2800350"/>
                  </a:lnTo>
                  <a:lnTo>
                    <a:pt x="1028700" y="2600325"/>
                  </a:lnTo>
                  <a:lnTo>
                    <a:pt x="1162050" y="2466975"/>
                  </a:lnTo>
                  <a:lnTo>
                    <a:pt x="1228725" y="2200275"/>
                  </a:lnTo>
                  <a:lnTo>
                    <a:pt x="1285875" y="1895475"/>
                  </a:lnTo>
                  <a:lnTo>
                    <a:pt x="1428750" y="1809750"/>
                  </a:lnTo>
                  <a:close/>
                </a:path>
              </a:pathLst>
            </a:custGeom>
            <a:solidFill>
              <a:srgbClr val="07252F"/>
            </a:solidFill>
            <a:ln>
              <a:solidFill>
                <a:srgbClr val="0725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0CF0C9F-D34F-796A-5147-6706039D3290}"/>
                </a:ext>
              </a:extLst>
            </p:cNvPr>
            <p:cNvSpPr/>
            <p:nvPr/>
          </p:nvSpPr>
          <p:spPr>
            <a:xfrm>
              <a:off x="2152650" y="1123950"/>
              <a:ext cx="9248775" cy="2962275"/>
            </a:xfrm>
            <a:custGeom>
              <a:avLst/>
              <a:gdLst>
                <a:gd name="connsiteX0" fmla="*/ 409575 w 9248775"/>
                <a:gd name="connsiteY0" fmla="*/ 2247900 h 2962275"/>
                <a:gd name="connsiteX1" fmla="*/ 809625 w 9248775"/>
                <a:gd name="connsiteY1" fmla="*/ 2266950 h 2962275"/>
                <a:gd name="connsiteX2" fmla="*/ 1152525 w 9248775"/>
                <a:gd name="connsiteY2" fmla="*/ 2152650 h 2962275"/>
                <a:gd name="connsiteX3" fmla="*/ 1276350 w 9248775"/>
                <a:gd name="connsiteY3" fmla="*/ 2114550 h 2962275"/>
                <a:gd name="connsiteX4" fmla="*/ 1457325 w 9248775"/>
                <a:gd name="connsiteY4" fmla="*/ 1990725 h 2962275"/>
                <a:gd name="connsiteX5" fmla="*/ 2200275 w 9248775"/>
                <a:gd name="connsiteY5" fmla="*/ 1895475 h 2962275"/>
                <a:gd name="connsiteX6" fmla="*/ 2419350 w 9248775"/>
                <a:gd name="connsiteY6" fmla="*/ 1838325 h 2962275"/>
                <a:gd name="connsiteX7" fmla="*/ 2847975 w 9248775"/>
                <a:gd name="connsiteY7" fmla="*/ 1828800 h 2962275"/>
                <a:gd name="connsiteX8" fmla="*/ 3028950 w 9248775"/>
                <a:gd name="connsiteY8" fmla="*/ 1809750 h 2962275"/>
                <a:gd name="connsiteX9" fmla="*/ 3228975 w 9248775"/>
                <a:gd name="connsiteY9" fmla="*/ 1714500 h 2962275"/>
                <a:gd name="connsiteX10" fmla="*/ 3324225 w 9248775"/>
                <a:gd name="connsiteY10" fmla="*/ 1600200 h 2962275"/>
                <a:gd name="connsiteX11" fmla="*/ 3495675 w 9248775"/>
                <a:gd name="connsiteY11" fmla="*/ 1600200 h 2962275"/>
                <a:gd name="connsiteX12" fmla="*/ 3581400 w 9248775"/>
                <a:gd name="connsiteY12" fmla="*/ 1571625 h 2962275"/>
                <a:gd name="connsiteX13" fmla="*/ 3705225 w 9248775"/>
                <a:gd name="connsiteY13" fmla="*/ 1552575 h 2962275"/>
                <a:gd name="connsiteX14" fmla="*/ 3943350 w 9248775"/>
                <a:gd name="connsiteY14" fmla="*/ 1438275 h 2962275"/>
                <a:gd name="connsiteX15" fmla="*/ 4029075 w 9248775"/>
                <a:gd name="connsiteY15" fmla="*/ 1447800 h 2962275"/>
                <a:gd name="connsiteX16" fmla="*/ 4248150 w 9248775"/>
                <a:gd name="connsiteY16" fmla="*/ 1314450 h 2962275"/>
                <a:gd name="connsiteX17" fmla="*/ 4476750 w 9248775"/>
                <a:gd name="connsiteY17" fmla="*/ 1333500 h 2962275"/>
                <a:gd name="connsiteX18" fmla="*/ 4657725 w 9248775"/>
                <a:gd name="connsiteY18" fmla="*/ 1371600 h 2962275"/>
                <a:gd name="connsiteX19" fmla="*/ 4829175 w 9248775"/>
                <a:gd name="connsiteY19" fmla="*/ 1428750 h 2962275"/>
                <a:gd name="connsiteX20" fmla="*/ 4953000 w 9248775"/>
                <a:gd name="connsiteY20" fmla="*/ 1457325 h 2962275"/>
                <a:gd name="connsiteX21" fmla="*/ 5181600 w 9248775"/>
                <a:gd name="connsiteY21" fmla="*/ 1352550 h 2962275"/>
                <a:gd name="connsiteX22" fmla="*/ 5295900 w 9248775"/>
                <a:gd name="connsiteY22" fmla="*/ 1457325 h 2962275"/>
                <a:gd name="connsiteX23" fmla="*/ 5534025 w 9248775"/>
                <a:gd name="connsiteY23" fmla="*/ 1333500 h 2962275"/>
                <a:gd name="connsiteX24" fmla="*/ 5676900 w 9248775"/>
                <a:gd name="connsiteY24" fmla="*/ 1295400 h 2962275"/>
                <a:gd name="connsiteX25" fmla="*/ 5762625 w 9248775"/>
                <a:gd name="connsiteY25" fmla="*/ 1333500 h 2962275"/>
                <a:gd name="connsiteX26" fmla="*/ 5895975 w 9248775"/>
                <a:gd name="connsiteY26" fmla="*/ 1285875 h 2962275"/>
                <a:gd name="connsiteX27" fmla="*/ 5953125 w 9248775"/>
                <a:gd name="connsiteY27" fmla="*/ 1343025 h 2962275"/>
                <a:gd name="connsiteX28" fmla="*/ 5953125 w 9248775"/>
                <a:gd name="connsiteY28" fmla="*/ 1524000 h 2962275"/>
                <a:gd name="connsiteX29" fmla="*/ 6134100 w 9248775"/>
                <a:gd name="connsiteY29" fmla="*/ 1733550 h 2962275"/>
                <a:gd name="connsiteX30" fmla="*/ 6210300 w 9248775"/>
                <a:gd name="connsiteY30" fmla="*/ 1847850 h 2962275"/>
                <a:gd name="connsiteX31" fmla="*/ 6191250 w 9248775"/>
                <a:gd name="connsiteY31" fmla="*/ 2019300 h 2962275"/>
                <a:gd name="connsiteX32" fmla="*/ 6105525 w 9248775"/>
                <a:gd name="connsiteY32" fmla="*/ 2038350 h 2962275"/>
                <a:gd name="connsiteX33" fmla="*/ 6067425 w 9248775"/>
                <a:gd name="connsiteY33" fmla="*/ 1952625 h 2962275"/>
                <a:gd name="connsiteX34" fmla="*/ 6048375 w 9248775"/>
                <a:gd name="connsiteY34" fmla="*/ 1847850 h 2962275"/>
                <a:gd name="connsiteX35" fmla="*/ 6010275 w 9248775"/>
                <a:gd name="connsiteY35" fmla="*/ 1838325 h 2962275"/>
                <a:gd name="connsiteX36" fmla="*/ 5876925 w 9248775"/>
                <a:gd name="connsiteY36" fmla="*/ 2028825 h 2962275"/>
                <a:gd name="connsiteX37" fmla="*/ 5857875 w 9248775"/>
                <a:gd name="connsiteY37" fmla="*/ 2162175 h 2962275"/>
                <a:gd name="connsiteX38" fmla="*/ 5867400 w 9248775"/>
                <a:gd name="connsiteY38" fmla="*/ 2228850 h 2962275"/>
                <a:gd name="connsiteX39" fmla="*/ 5886450 w 9248775"/>
                <a:gd name="connsiteY39" fmla="*/ 2276475 h 2962275"/>
                <a:gd name="connsiteX40" fmla="*/ 5905500 w 9248775"/>
                <a:gd name="connsiteY40" fmla="*/ 2305050 h 2962275"/>
                <a:gd name="connsiteX41" fmla="*/ 5905500 w 9248775"/>
                <a:gd name="connsiteY41" fmla="*/ 2305050 h 2962275"/>
                <a:gd name="connsiteX42" fmla="*/ 6029325 w 9248775"/>
                <a:gd name="connsiteY42" fmla="*/ 2390775 h 2962275"/>
                <a:gd name="connsiteX43" fmla="*/ 6229350 w 9248775"/>
                <a:gd name="connsiteY43" fmla="*/ 2400300 h 2962275"/>
                <a:gd name="connsiteX44" fmla="*/ 6486525 w 9248775"/>
                <a:gd name="connsiteY44" fmla="*/ 2352675 h 2962275"/>
                <a:gd name="connsiteX45" fmla="*/ 6591300 w 9248775"/>
                <a:gd name="connsiteY45" fmla="*/ 2324100 h 2962275"/>
                <a:gd name="connsiteX46" fmla="*/ 6677025 w 9248775"/>
                <a:gd name="connsiteY46" fmla="*/ 2362200 h 2962275"/>
                <a:gd name="connsiteX47" fmla="*/ 6753225 w 9248775"/>
                <a:gd name="connsiteY47" fmla="*/ 2505075 h 2962275"/>
                <a:gd name="connsiteX48" fmla="*/ 6743700 w 9248775"/>
                <a:gd name="connsiteY48" fmla="*/ 2676525 h 2962275"/>
                <a:gd name="connsiteX49" fmla="*/ 6772275 w 9248775"/>
                <a:gd name="connsiteY49" fmla="*/ 2809875 h 2962275"/>
                <a:gd name="connsiteX50" fmla="*/ 6858000 w 9248775"/>
                <a:gd name="connsiteY50" fmla="*/ 2838450 h 2962275"/>
                <a:gd name="connsiteX51" fmla="*/ 7010400 w 9248775"/>
                <a:gd name="connsiteY51" fmla="*/ 2752725 h 2962275"/>
                <a:gd name="connsiteX52" fmla="*/ 7134225 w 9248775"/>
                <a:gd name="connsiteY52" fmla="*/ 2590800 h 2962275"/>
                <a:gd name="connsiteX53" fmla="*/ 7143750 w 9248775"/>
                <a:gd name="connsiteY53" fmla="*/ 2419350 h 2962275"/>
                <a:gd name="connsiteX54" fmla="*/ 7258050 w 9248775"/>
                <a:gd name="connsiteY54" fmla="*/ 2343150 h 2962275"/>
                <a:gd name="connsiteX55" fmla="*/ 7439025 w 9248775"/>
                <a:gd name="connsiteY55" fmla="*/ 2362200 h 2962275"/>
                <a:gd name="connsiteX56" fmla="*/ 7562850 w 9248775"/>
                <a:gd name="connsiteY56" fmla="*/ 2343150 h 2962275"/>
                <a:gd name="connsiteX57" fmla="*/ 7839075 w 9248775"/>
                <a:gd name="connsiteY57" fmla="*/ 2419350 h 2962275"/>
                <a:gd name="connsiteX58" fmla="*/ 8020050 w 9248775"/>
                <a:gd name="connsiteY58" fmla="*/ 2543175 h 2962275"/>
                <a:gd name="connsiteX59" fmla="*/ 8115300 w 9248775"/>
                <a:gd name="connsiteY59" fmla="*/ 2676525 h 2962275"/>
                <a:gd name="connsiteX60" fmla="*/ 8172450 w 9248775"/>
                <a:gd name="connsiteY60" fmla="*/ 2838450 h 2962275"/>
                <a:gd name="connsiteX61" fmla="*/ 8267700 w 9248775"/>
                <a:gd name="connsiteY61" fmla="*/ 2962275 h 2962275"/>
                <a:gd name="connsiteX62" fmla="*/ 8401050 w 9248775"/>
                <a:gd name="connsiteY62" fmla="*/ 2933700 h 2962275"/>
                <a:gd name="connsiteX63" fmla="*/ 9163050 w 9248775"/>
                <a:gd name="connsiteY63" fmla="*/ 2838450 h 2962275"/>
                <a:gd name="connsiteX64" fmla="*/ 9248775 w 9248775"/>
                <a:gd name="connsiteY64" fmla="*/ 0 h 2962275"/>
                <a:gd name="connsiteX65" fmla="*/ 6267450 w 9248775"/>
                <a:gd name="connsiteY65" fmla="*/ 523875 h 2962275"/>
                <a:gd name="connsiteX66" fmla="*/ 0 w 9248775"/>
                <a:gd name="connsiteY66" fmla="*/ 457200 h 2962275"/>
                <a:gd name="connsiteX67" fmla="*/ 409575 w 9248775"/>
                <a:gd name="connsiteY67" fmla="*/ 2247900 h 296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9248775" h="2962275">
                  <a:moveTo>
                    <a:pt x="409575" y="2247900"/>
                  </a:moveTo>
                  <a:lnTo>
                    <a:pt x="809625" y="2266950"/>
                  </a:lnTo>
                  <a:lnTo>
                    <a:pt x="1152525" y="2152650"/>
                  </a:lnTo>
                  <a:lnTo>
                    <a:pt x="1276350" y="2114550"/>
                  </a:lnTo>
                  <a:lnTo>
                    <a:pt x="1457325" y="1990725"/>
                  </a:lnTo>
                  <a:lnTo>
                    <a:pt x="2200275" y="1895475"/>
                  </a:lnTo>
                  <a:lnTo>
                    <a:pt x="2419350" y="1838325"/>
                  </a:lnTo>
                  <a:lnTo>
                    <a:pt x="2847975" y="1828800"/>
                  </a:lnTo>
                  <a:lnTo>
                    <a:pt x="3028950" y="1809750"/>
                  </a:lnTo>
                  <a:lnTo>
                    <a:pt x="3228975" y="1714500"/>
                  </a:lnTo>
                  <a:lnTo>
                    <a:pt x="3324225" y="1600200"/>
                  </a:lnTo>
                  <a:lnTo>
                    <a:pt x="3495675" y="1600200"/>
                  </a:lnTo>
                  <a:lnTo>
                    <a:pt x="3581400" y="1571625"/>
                  </a:lnTo>
                  <a:lnTo>
                    <a:pt x="3705225" y="1552575"/>
                  </a:lnTo>
                  <a:lnTo>
                    <a:pt x="3943350" y="1438275"/>
                  </a:lnTo>
                  <a:lnTo>
                    <a:pt x="4029075" y="1447800"/>
                  </a:lnTo>
                  <a:lnTo>
                    <a:pt x="4248150" y="1314450"/>
                  </a:lnTo>
                  <a:lnTo>
                    <a:pt x="4476750" y="1333500"/>
                  </a:lnTo>
                  <a:lnTo>
                    <a:pt x="4657725" y="1371600"/>
                  </a:lnTo>
                  <a:lnTo>
                    <a:pt x="4829175" y="1428750"/>
                  </a:lnTo>
                  <a:lnTo>
                    <a:pt x="4953000" y="1457325"/>
                  </a:lnTo>
                  <a:lnTo>
                    <a:pt x="5181600" y="1352550"/>
                  </a:lnTo>
                  <a:lnTo>
                    <a:pt x="5295900" y="1457325"/>
                  </a:lnTo>
                  <a:lnTo>
                    <a:pt x="5534025" y="1333500"/>
                  </a:lnTo>
                  <a:lnTo>
                    <a:pt x="5676900" y="1295400"/>
                  </a:lnTo>
                  <a:lnTo>
                    <a:pt x="5762625" y="1333500"/>
                  </a:lnTo>
                  <a:lnTo>
                    <a:pt x="5895975" y="1285875"/>
                  </a:lnTo>
                  <a:lnTo>
                    <a:pt x="5953125" y="1343025"/>
                  </a:lnTo>
                  <a:lnTo>
                    <a:pt x="5953125" y="1524000"/>
                  </a:lnTo>
                  <a:lnTo>
                    <a:pt x="6134100" y="1733550"/>
                  </a:lnTo>
                  <a:lnTo>
                    <a:pt x="6210300" y="1847850"/>
                  </a:lnTo>
                  <a:lnTo>
                    <a:pt x="6191250" y="2019300"/>
                  </a:lnTo>
                  <a:lnTo>
                    <a:pt x="6105525" y="2038350"/>
                  </a:lnTo>
                  <a:lnTo>
                    <a:pt x="6067425" y="1952625"/>
                  </a:lnTo>
                  <a:lnTo>
                    <a:pt x="6048375" y="1847850"/>
                  </a:lnTo>
                  <a:lnTo>
                    <a:pt x="6010275" y="1838325"/>
                  </a:lnTo>
                  <a:lnTo>
                    <a:pt x="5876925" y="2028825"/>
                  </a:lnTo>
                  <a:lnTo>
                    <a:pt x="5857875" y="2162175"/>
                  </a:lnTo>
                  <a:lnTo>
                    <a:pt x="5867400" y="2228850"/>
                  </a:lnTo>
                  <a:lnTo>
                    <a:pt x="5886450" y="2276475"/>
                  </a:lnTo>
                  <a:lnTo>
                    <a:pt x="5905500" y="2305050"/>
                  </a:lnTo>
                  <a:lnTo>
                    <a:pt x="5905500" y="2305050"/>
                  </a:lnTo>
                  <a:lnTo>
                    <a:pt x="6029325" y="2390775"/>
                  </a:lnTo>
                  <a:lnTo>
                    <a:pt x="6229350" y="2400300"/>
                  </a:lnTo>
                  <a:lnTo>
                    <a:pt x="6486525" y="2352675"/>
                  </a:lnTo>
                  <a:lnTo>
                    <a:pt x="6591300" y="2324100"/>
                  </a:lnTo>
                  <a:lnTo>
                    <a:pt x="6677025" y="2362200"/>
                  </a:lnTo>
                  <a:lnTo>
                    <a:pt x="6753225" y="2505075"/>
                  </a:lnTo>
                  <a:lnTo>
                    <a:pt x="6743700" y="2676525"/>
                  </a:lnTo>
                  <a:lnTo>
                    <a:pt x="6772275" y="2809875"/>
                  </a:lnTo>
                  <a:lnTo>
                    <a:pt x="6858000" y="2838450"/>
                  </a:lnTo>
                  <a:lnTo>
                    <a:pt x="7010400" y="2752725"/>
                  </a:lnTo>
                  <a:lnTo>
                    <a:pt x="7134225" y="2590800"/>
                  </a:lnTo>
                  <a:lnTo>
                    <a:pt x="7143750" y="2419350"/>
                  </a:lnTo>
                  <a:lnTo>
                    <a:pt x="7258050" y="2343150"/>
                  </a:lnTo>
                  <a:lnTo>
                    <a:pt x="7439025" y="2362200"/>
                  </a:lnTo>
                  <a:lnTo>
                    <a:pt x="7562850" y="2343150"/>
                  </a:lnTo>
                  <a:lnTo>
                    <a:pt x="7839075" y="2419350"/>
                  </a:lnTo>
                  <a:lnTo>
                    <a:pt x="8020050" y="2543175"/>
                  </a:lnTo>
                  <a:lnTo>
                    <a:pt x="8115300" y="2676525"/>
                  </a:lnTo>
                  <a:lnTo>
                    <a:pt x="8172450" y="2838450"/>
                  </a:lnTo>
                  <a:lnTo>
                    <a:pt x="8267700" y="2962275"/>
                  </a:lnTo>
                  <a:lnTo>
                    <a:pt x="8401050" y="2933700"/>
                  </a:lnTo>
                  <a:lnTo>
                    <a:pt x="9163050" y="2838450"/>
                  </a:lnTo>
                  <a:lnTo>
                    <a:pt x="9248775" y="0"/>
                  </a:lnTo>
                  <a:lnTo>
                    <a:pt x="6267450" y="523875"/>
                  </a:lnTo>
                  <a:lnTo>
                    <a:pt x="0" y="457200"/>
                  </a:lnTo>
                  <a:lnTo>
                    <a:pt x="409575" y="2247900"/>
                  </a:lnTo>
                  <a:close/>
                </a:path>
              </a:pathLst>
            </a:custGeom>
            <a:solidFill>
              <a:srgbClr val="07252F"/>
            </a:solidFill>
            <a:ln>
              <a:solidFill>
                <a:srgbClr val="0725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03F7F81C-D5B7-3327-F768-34A1035EF44E}"/>
                </a:ext>
              </a:extLst>
            </p:cNvPr>
            <p:cNvSpPr/>
            <p:nvPr/>
          </p:nvSpPr>
          <p:spPr>
            <a:xfrm>
              <a:off x="2800350" y="3857625"/>
              <a:ext cx="8839200" cy="2095500"/>
            </a:xfrm>
            <a:custGeom>
              <a:avLst/>
              <a:gdLst>
                <a:gd name="connsiteX0" fmla="*/ 8839200 w 8839200"/>
                <a:gd name="connsiteY0" fmla="*/ 0 h 2095500"/>
                <a:gd name="connsiteX1" fmla="*/ 7781925 w 8839200"/>
                <a:gd name="connsiteY1" fmla="*/ 190500 h 2095500"/>
                <a:gd name="connsiteX2" fmla="*/ 7743825 w 8839200"/>
                <a:gd name="connsiteY2" fmla="*/ 342900 h 2095500"/>
                <a:gd name="connsiteX3" fmla="*/ 7820025 w 8839200"/>
                <a:gd name="connsiteY3" fmla="*/ 485775 h 2095500"/>
                <a:gd name="connsiteX4" fmla="*/ 7686675 w 8839200"/>
                <a:gd name="connsiteY4" fmla="*/ 590550 h 2095500"/>
                <a:gd name="connsiteX5" fmla="*/ 7496175 w 8839200"/>
                <a:gd name="connsiteY5" fmla="*/ 752475 h 2095500"/>
                <a:gd name="connsiteX6" fmla="*/ 7324725 w 8839200"/>
                <a:gd name="connsiteY6" fmla="*/ 914400 h 2095500"/>
                <a:gd name="connsiteX7" fmla="*/ 7077075 w 8839200"/>
                <a:gd name="connsiteY7" fmla="*/ 914400 h 2095500"/>
                <a:gd name="connsiteX8" fmla="*/ 6657975 w 8839200"/>
                <a:gd name="connsiteY8" fmla="*/ 714375 h 2095500"/>
                <a:gd name="connsiteX9" fmla="*/ 6448425 w 8839200"/>
                <a:gd name="connsiteY9" fmla="*/ 704850 h 2095500"/>
                <a:gd name="connsiteX10" fmla="*/ 6153150 w 8839200"/>
                <a:gd name="connsiteY10" fmla="*/ 628650 h 2095500"/>
                <a:gd name="connsiteX11" fmla="*/ 6076950 w 8839200"/>
                <a:gd name="connsiteY11" fmla="*/ 581025 h 2095500"/>
                <a:gd name="connsiteX12" fmla="*/ 5810250 w 8839200"/>
                <a:gd name="connsiteY12" fmla="*/ 561975 h 2095500"/>
                <a:gd name="connsiteX13" fmla="*/ 5753100 w 8839200"/>
                <a:gd name="connsiteY13" fmla="*/ 657225 h 2095500"/>
                <a:gd name="connsiteX14" fmla="*/ 5667375 w 8839200"/>
                <a:gd name="connsiteY14" fmla="*/ 704850 h 2095500"/>
                <a:gd name="connsiteX15" fmla="*/ 5372100 w 8839200"/>
                <a:gd name="connsiteY15" fmla="*/ 781050 h 2095500"/>
                <a:gd name="connsiteX16" fmla="*/ 5219700 w 8839200"/>
                <a:gd name="connsiteY16" fmla="*/ 809625 h 2095500"/>
                <a:gd name="connsiteX17" fmla="*/ 5095875 w 8839200"/>
                <a:gd name="connsiteY17" fmla="*/ 952500 h 2095500"/>
                <a:gd name="connsiteX18" fmla="*/ 5038725 w 8839200"/>
                <a:gd name="connsiteY18" fmla="*/ 1095375 h 2095500"/>
                <a:gd name="connsiteX19" fmla="*/ 5124450 w 8839200"/>
                <a:gd name="connsiteY19" fmla="*/ 1209675 h 2095500"/>
                <a:gd name="connsiteX20" fmla="*/ 5124450 w 8839200"/>
                <a:gd name="connsiteY20" fmla="*/ 1285875 h 2095500"/>
                <a:gd name="connsiteX21" fmla="*/ 4962525 w 8839200"/>
                <a:gd name="connsiteY21" fmla="*/ 1543050 h 2095500"/>
                <a:gd name="connsiteX22" fmla="*/ 4848225 w 8839200"/>
                <a:gd name="connsiteY22" fmla="*/ 1619250 h 2095500"/>
                <a:gd name="connsiteX23" fmla="*/ 4724400 w 8839200"/>
                <a:gd name="connsiteY23" fmla="*/ 1619250 h 2095500"/>
                <a:gd name="connsiteX24" fmla="*/ 4638675 w 8839200"/>
                <a:gd name="connsiteY24" fmla="*/ 1638300 h 2095500"/>
                <a:gd name="connsiteX25" fmla="*/ 4333875 w 8839200"/>
                <a:gd name="connsiteY25" fmla="*/ 1885950 h 2095500"/>
                <a:gd name="connsiteX26" fmla="*/ 4248150 w 8839200"/>
                <a:gd name="connsiteY26" fmla="*/ 1905000 h 2095500"/>
                <a:gd name="connsiteX27" fmla="*/ 4133850 w 8839200"/>
                <a:gd name="connsiteY27" fmla="*/ 1819275 h 2095500"/>
                <a:gd name="connsiteX28" fmla="*/ 3867150 w 8839200"/>
                <a:gd name="connsiteY28" fmla="*/ 1543050 h 2095500"/>
                <a:gd name="connsiteX29" fmla="*/ 3752850 w 8839200"/>
                <a:gd name="connsiteY29" fmla="*/ 1438275 h 2095500"/>
                <a:gd name="connsiteX30" fmla="*/ 3619500 w 8839200"/>
                <a:gd name="connsiteY30" fmla="*/ 1381125 h 2095500"/>
                <a:gd name="connsiteX31" fmla="*/ 3476625 w 8839200"/>
                <a:gd name="connsiteY31" fmla="*/ 1352550 h 2095500"/>
                <a:gd name="connsiteX32" fmla="*/ 3324225 w 8839200"/>
                <a:gd name="connsiteY32" fmla="*/ 1314450 h 2095500"/>
                <a:gd name="connsiteX33" fmla="*/ 3162300 w 8839200"/>
                <a:gd name="connsiteY33" fmla="*/ 1266825 h 2095500"/>
                <a:gd name="connsiteX34" fmla="*/ 2981325 w 8839200"/>
                <a:gd name="connsiteY34" fmla="*/ 1209675 h 2095500"/>
                <a:gd name="connsiteX35" fmla="*/ 2952750 w 8839200"/>
                <a:gd name="connsiteY35" fmla="*/ 1228725 h 2095500"/>
                <a:gd name="connsiteX36" fmla="*/ 2867025 w 8839200"/>
                <a:gd name="connsiteY36" fmla="*/ 1362075 h 2095500"/>
                <a:gd name="connsiteX37" fmla="*/ 2809875 w 8839200"/>
                <a:gd name="connsiteY37" fmla="*/ 1409700 h 2095500"/>
                <a:gd name="connsiteX38" fmla="*/ 2714625 w 8839200"/>
                <a:gd name="connsiteY38" fmla="*/ 1504950 h 2095500"/>
                <a:gd name="connsiteX39" fmla="*/ 2552700 w 8839200"/>
                <a:gd name="connsiteY39" fmla="*/ 1562100 h 2095500"/>
                <a:gd name="connsiteX40" fmla="*/ 2447925 w 8839200"/>
                <a:gd name="connsiteY40" fmla="*/ 1552575 h 2095500"/>
                <a:gd name="connsiteX41" fmla="*/ 2400300 w 8839200"/>
                <a:gd name="connsiteY41" fmla="*/ 1504950 h 2095500"/>
                <a:gd name="connsiteX42" fmla="*/ 2276475 w 8839200"/>
                <a:gd name="connsiteY42" fmla="*/ 1476375 h 2095500"/>
                <a:gd name="connsiteX43" fmla="*/ 2095500 w 8839200"/>
                <a:gd name="connsiteY43" fmla="*/ 1514475 h 2095500"/>
                <a:gd name="connsiteX44" fmla="*/ 1914525 w 8839200"/>
                <a:gd name="connsiteY44" fmla="*/ 1466850 h 2095500"/>
                <a:gd name="connsiteX45" fmla="*/ 1809750 w 8839200"/>
                <a:gd name="connsiteY45" fmla="*/ 1466850 h 2095500"/>
                <a:gd name="connsiteX46" fmla="*/ 1590675 w 8839200"/>
                <a:gd name="connsiteY46" fmla="*/ 1514475 h 2095500"/>
                <a:gd name="connsiteX47" fmla="*/ 1504950 w 8839200"/>
                <a:gd name="connsiteY47" fmla="*/ 1562100 h 2095500"/>
                <a:gd name="connsiteX48" fmla="*/ 1381125 w 8839200"/>
                <a:gd name="connsiteY48" fmla="*/ 1543050 h 2095500"/>
                <a:gd name="connsiteX49" fmla="*/ 1219200 w 8839200"/>
                <a:gd name="connsiteY49" fmla="*/ 1457325 h 2095500"/>
                <a:gd name="connsiteX50" fmla="*/ 1114425 w 8839200"/>
                <a:gd name="connsiteY50" fmla="*/ 1438275 h 2095500"/>
                <a:gd name="connsiteX51" fmla="*/ 990600 w 8839200"/>
                <a:gd name="connsiteY51" fmla="*/ 1524000 h 2095500"/>
                <a:gd name="connsiteX52" fmla="*/ 866775 w 8839200"/>
                <a:gd name="connsiteY52" fmla="*/ 1504950 h 2095500"/>
                <a:gd name="connsiteX53" fmla="*/ 781050 w 8839200"/>
                <a:gd name="connsiteY53" fmla="*/ 1533525 h 2095500"/>
                <a:gd name="connsiteX54" fmla="*/ 657225 w 8839200"/>
                <a:gd name="connsiteY54" fmla="*/ 1581150 h 2095500"/>
                <a:gd name="connsiteX55" fmla="*/ 542925 w 8839200"/>
                <a:gd name="connsiteY55" fmla="*/ 1571625 h 2095500"/>
                <a:gd name="connsiteX56" fmla="*/ 438150 w 8839200"/>
                <a:gd name="connsiteY56" fmla="*/ 1657350 h 2095500"/>
                <a:gd name="connsiteX57" fmla="*/ 381000 w 8839200"/>
                <a:gd name="connsiteY57" fmla="*/ 1704975 h 2095500"/>
                <a:gd name="connsiteX58" fmla="*/ 228600 w 8839200"/>
                <a:gd name="connsiteY58" fmla="*/ 1657350 h 2095500"/>
                <a:gd name="connsiteX59" fmla="*/ 0 w 8839200"/>
                <a:gd name="connsiteY59" fmla="*/ 2095500 h 2095500"/>
                <a:gd name="connsiteX60" fmla="*/ 8467725 w 8839200"/>
                <a:gd name="connsiteY60" fmla="*/ 2076450 h 2095500"/>
                <a:gd name="connsiteX61" fmla="*/ 8839200 w 8839200"/>
                <a:gd name="connsiteY61" fmla="*/ 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8839200" h="2095500">
                  <a:moveTo>
                    <a:pt x="8839200" y="0"/>
                  </a:moveTo>
                  <a:lnTo>
                    <a:pt x="7781925" y="190500"/>
                  </a:lnTo>
                  <a:lnTo>
                    <a:pt x="7743825" y="342900"/>
                  </a:lnTo>
                  <a:lnTo>
                    <a:pt x="7820025" y="485775"/>
                  </a:lnTo>
                  <a:lnTo>
                    <a:pt x="7686675" y="590550"/>
                  </a:lnTo>
                  <a:lnTo>
                    <a:pt x="7496175" y="752475"/>
                  </a:lnTo>
                  <a:lnTo>
                    <a:pt x="7324725" y="914400"/>
                  </a:lnTo>
                  <a:lnTo>
                    <a:pt x="7077075" y="914400"/>
                  </a:lnTo>
                  <a:lnTo>
                    <a:pt x="6657975" y="714375"/>
                  </a:lnTo>
                  <a:lnTo>
                    <a:pt x="6448425" y="704850"/>
                  </a:lnTo>
                  <a:lnTo>
                    <a:pt x="6153150" y="628650"/>
                  </a:lnTo>
                  <a:lnTo>
                    <a:pt x="6076950" y="581025"/>
                  </a:lnTo>
                  <a:lnTo>
                    <a:pt x="5810250" y="561975"/>
                  </a:lnTo>
                  <a:lnTo>
                    <a:pt x="5753100" y="657225"/>
                  </a:lnTo>
                  <a:lnTo>
                    <a:pt x="5667375" y="704850"/>
                  </a:lnTo>
                  <a:lnTo>
                    <a:pt x="5372100" y="781050"/>
                  </a:lnTo>
                  <a:lnTo>
                    <a:pt x="5219700" y="809625"/>
                  </a:lnTo>
                  <a:lnTo>
                    <a:pt x="5095875" y="952500"/>
                  </a:lnTo>
                  <a:lnTo>
                    <a:pt x="5038725" y="1095375"/>
                  </a:lnTo>
                  <a:lnTo>
                    <a:pt x="5124450" y="1209675"/>
                  </a:lnTo>
                  <a:lnTo>
                    <a:pt x="5124450" y="1285875"/>
                  </a:lnTo>
                  <a:lnTo>
                    <a:pt x="4962525" y="1543050"/>
                  </a:lnTo>
                  <a:lnTo>
                    <a:pt x="4848225" y="1619250"/>
                  </a:lnTo>
                  <a:lnTo>
                    <a:pt x="4724400" y="1619250"/>
                  </a:lnTo>
                  <a:lnTo>
                    <a:pt x="4638675" y="1638300"/>
                  </a:lnTo>
                  <a:lnTo>
                    <a:pt x="4333875" y="1885950"/>
                  </a:lnTo>
                  <a:lnTo>
                    <a:pt x="4248150" y="1905000"/>
                  </a:lnTo>
                  <a:lnTo>
                    <a:pt x="4133850" y="1819275"/>
                  </a:lnTo>
                  <a:lnTo>
                    <a:pt x="3867150" y="1543050"/>
                  </a:lnTo>
                  <a:lnTo>
                    <a:pt x="3752850" y="1438275"/>
                  </a:lnTo>
                  <a:lnTo>
                    <a:pt x="3619500" y="1381125"/>
                  </a:lnTo>
                  <a:lnTo>
                    <a:pt x="3476625" y="1352550"/>
                  </a:lnTo>
                  <a:lnTo>
                    <a:pt x="3324225" y="1314450"/>
                  </a:lnTo>
                  <a:lnTo>
                    <a:pt x="3162300" y="1266825"/>
                  </a:lnTo>
                  <a:lnTo>
                    <a:pt x="2981325" y="1209675"/>
                  </a:lnTo>
                  <a:lnTo>
                    <a:pt x="2952750" y="1228725"/>
                  </a:lnTo>
                  <a:lnTo>
                    <a:pt x="2867025" y="1362075"/>
                  </a:lnTo>
                  <a:lnTo>
                    <a:pt x="2809875" y="1409700"/>
                  </a:lnTo>
                  <a:lnTo>
                    <a:pt x="2714625" y="1504950"/>
                  </a:lnTo>
                  <a:lnTo>
                    <a:pt x="2552700" y="1562100"/>
                  </a:lnTo>
                  <a:lnTo>
                    <a:pt x="2447925" y="1552575"/>
                  </a:lnTo>
                  <a:lnTo>
                    <a:pt x="2400300" y="1504950"/>
                  </a:lnTo>
                  <a:lnTo>
                    <a:pt x="2276475" y="1476375"/>
                  </a:lnTo>
                  <a:lnTo>
                    <a:pt x="2095500" y="1514475"/>
                  </a:lnTo>
                  <a:lnTo>
                    <a:pt x="1914525" y="1466850"/>
                  </a:lnTo>
                  <a:lnTo>
                    <a:pt x="1809750" y="1466850"/>
                  </a:lnTo>
                  <a:lnTo>
                    <a:pt x="1590675" y="1514475"/>
                  </a:lnTo>
                  <a:lnTo>
                    <a:pt x="1504950" y="1562100"/>
                  </a:lnTo>
                  <a:lnTo>
                    <a:pt x="1381125" y="1543050"/>
                  </a:lnTo>
                  <a:lnTo>
                    <a:pt x="1219200" y="1457325"/>
                  </a:lnTo>
                  <a:lnTo>
                    <a:pt x="1114425" y="1438275"/>
                  </a:lnTo>
                  <a:lnTo>
                    <a:pt x="990600" y="1524000"/>
                  </a:lnTo>
                  <a:lnTo>
                    <a:pt x="866775" y="1504950"/>
                  </a:lnTo>
                  <a:lnTo>
                    <a:pt x="781050" y="1533525"/>
                  </a:lnTo>
                  <a:lnTo>
                    <a:pt x="657225" y="1581150"/>
                  </a:lnTo>
                  <a:lnTo>
                    <a:pt x="542925" y="1571625"/>
                  </a:lnTo>
                  <a:lnTo>
                    <a:pt x="438150" y="1657350"/>
                  </a:lnTo>
                  <a:lnTo>
                    <a:pt x="381000" y="1704975"/>
                  </a:lnTo>
                  <a:lnTo>
                    <a:pt x="228600" y="1657350"/>
                  </a:lnTo>
                  <a:lnTo>
                    <a:pt x="0" y="2095500"/>
                  </a:lnTo>
                  <a:lnTo>
                    <a:pt x="8467725" y="2076450"/>
                  </a:lnTo>
                  <a:lnTo>
                    <a:pt x="8839200" y="0"/>
                  </a:lnTo>
                  <a:close/>
                </a:path>
              </a:pathLst>
            </a:custGeom>
            <a:solidFill>
              <a:srgbClr val="07252F"/>
            </a:solidFill>
            <a:ln>
              <a:solidFill>
                <a:srgbClr val="0725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</p:grpSp>
      <p:pic>
        <p:nvPicPr>
          <p:cNvPr id="5" name="Content Placeholder 4" descr="A picture containing cat, mammal, outdoor, orange&#10;&#10;Description automatically generated">
            <a:extLst>
              <a:ext uri="{FF2B5EF4-FFF2-40B4-BE49-F238E27FC236}">
                <a16:creationId xmlns:a16="http://schemas.microsoft.com/office/drawing/2014/main" xmlns="" id="{270CD0DD-144A-7CCA-370D-D1369698B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1689265"/>
            <a:ext cx="8593113" cy="51558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5DAA76-CDA2-DF34-A31A-CFBBED940351}"/>
              </a:ext>
            </a:extLst>
          </p:cNvPr>
          <p:cNvSpPr txBox="1"/>
          <p:nvPr/>
        </p:nvSpPr>
        <p:spPr>
          <a:xfrm>
            <a:off x="2632075" y="657226"/>
            <a:ext cx="799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Once free of feral cats 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The possibilities are endless!</a:t>
            </a:r>
            <a:endParaRPr lang="en-AU" sz="2400" dirty="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5DCD02-0E32-E42D-C1DC-ED4FD2A461CF}"/>
              </a:ext>
            </a:extLst>
          </p:cNvPr>
          <p:cNvSpPr txBox="1"/>
          <p:nvPr/>
        </p:nvSpPr>
        <p:spPr>
          <a:xfrm>
            <a:off x="2184400" y="6489999"/>
            <a:ext cx="895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© WWF</a:t>
            </a:r>
            <a:endParaRPr lang="en-A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8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-42027"/>
            <a:ext cx="10132556" cy="76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972" y="-55603"/>
            <a:ext cx="13457747" cy="1238400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dirty="0"/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="" xmlns:a16="http://schemas.microsoft.com/office/drawing/2014/main" id="{DCF54AF3-B8C9-0ABA-7311-5B4761A6BF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5" y="6100517"/>
            <a:ext cx="2783015" cy="11547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A picture containing text, transport, aircraft, airplane&#10;&#10;Description automatically generated">
            <a:extLst>
              <a:ext uri="{FF2B5EF4-FFF2-40B4-BE49-F238E27FC236}">
                <a16:creationId xmlns="" xmlns:a16="http://schemas.microsoft.com/office/drawing/2014/main" id="{08460068-5C96-E35B-2710-A0448BEE5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2" y="4904466"/>
            <a:ext cx="2517658" cy="9961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="" xmlns:a16="http://schemas.microsoft.com/office/drawing/2014/main" id="{5155DF5C-47B5-89C4-0692-35D6697CC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82" y="1400431"/>
            <a:ext cx="1366078" cy="901232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97443076-CD24-2524-5556-CB82EEE5C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2" y="2930464"/>
            <a:ext cx="3238215" cy="75659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90F8EE8-6082-BB07-013C-D3A96ECC9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429" y="1568232"/>
            <a:ext cx="1979727" cy="100877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9857ECC6-209D-C312-02DA-E54DAD0A1F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74" y="4551412"/>
            <a:ext cx="2741118" cy="150083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="" xmlns:a16="http://schemas.microsoft.com/office/drawing/2014/main" id="{92458638-D97F-0BC6-436A-0FCA0774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48" y="2992059"/>
            <a:ext cx="2010442" cy="85132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="" xmlns:a16="http://schemas.microsoft.com/office/drawing/2014/main" id="{E5A89081-97FC-4F82-F8B4-ABAAC82896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677" y="3417722"/>
            <a:ext cx="976312" cy="1078797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A2D9E9E-5BAF-4CFD-DE58-5CD796862034}"/>
              </a:ext>
            </a:extLst>
          </p:cNvPr>
          <p:cNvGrpSpPr/>
          <p:nvPr/>
        </p:nvGrpSpPr>
        <p:grpSpPr>
          <a:xfrm>
            <a:off x="3939591" y="3657083"/>
            <a:ext cx="2173919" cy="732472"/>
            <a:chOff x="4342897" y="6541140"/>
            <a:chExt cx="2173919" cy="732472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57BE8FD0-2414-3B73-0ED2-33AC00D0AF7B}"/>
                </a:ext>
              </a:extLst>
            </p:cNvPr>
            <p:cNvSpPr/>
            <p:nvPr/>
          </p:nvSpPr>
          <p:spPr>
            <a:xfrm>
              <a:off x="4342897" y="6541140"/>
              <a:ext cx="2173919" cy="732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6F057221-856B-7706-420A-CF804F4A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80" y="6541140"/>
              <a:ext cx="1866170" cy="732472"/>
            </a:xfrm>
            <a:prstGeom prst="rect">
              <a:avLst/>
            </a:prstGeom>
          </p:spPr>
        </p:pic>
      </p:grpSp>
      <p:pic>
        <p:nvPicPr>
          <p:cNvPr id="16" name="Picture 15" descr="Text&#10;&#10;Description automatically generated">
            <a:extLst>
              <a:ext uri="{FF2B5EF4-FFF2-40B4-BE49-F238E27FC236}">
                <a16:creationId xmlns="" xmlns:a16="http://schemas.microsoft.com/office/drawing/2014/main" id="{84553F54-A831-65DB-C4E7-879395A19A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71" y="1726020"/>
            <a:ext cx="3783937" cy="10405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90B784F-2CBC-5798-5E15-9E37040C44F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93" y="6506613"/>
            <a:ext cx="2372960" cy="73561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9B4A8D9-5FF5-6C92-196B-BD1F8AE2F3C4}"/>
              </a:ext>
            </a:extLst>
          </p:cNvPr>
          <p:cNvGrpSpPr/>
          <p:nvPr/>
        </p:nvGrpSpPr>
        <p:grpSpPr>
          <a:xfrm>
            <a:off x="185070" y="1254315"/>
            <a:ext cx="2394007" cy="1737744"/>
            <a:chOff x="2858581" y="4146743"/>
            <a:chExt cx="1680426" cy="1204690"/>
          </a:xfrm>
        </p:grpSpPr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5FC3D8ED-FDBC-C4AB-99C2-3A85C8155A5B}"/>
                </a:ext>
              </a:extLst>
            </p:cNvPr>
            <p:cNvSpPr/>
            <p:nvPr/>
          </p:nvSpPr>
          <p:spPr>
            <a:xfrm>
              <a:off x="2858581" y="4146743"/>
              <a:ext cx="1680426" cy="1204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E47922F-1731-8405-0CEE-A2C76C7EC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29509" y="4236231"/>
              <a:ext cx="1538569" cy="1025713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3BA0702C-B4BA-A277-8EB1-6AF178578D3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58378" y="5367784"/>
            <a:ext cx="1724230" cy="13689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76677" y="1499543"/>
            <a:ext cx="1659963" cy="1659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12744" y="2653462"/>
            <a:ext cx="1768474" cy="176847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/>
          <a:srcRect t="36125" b="33875"/>
          <a:stretch/>
        </p:blipFill>
        <p:spPr>
          <a:xfrm>
            <a:off x="2785894" y="4773544"/>
            <a:ext cx="2836764" cy="851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73250" y="5762673"/>
            <a:ext cx="2834060" cy="1487882"/>
          </a:xfrm>
          <a:prstGeom prst="rect">
            <a:avLst/>
          </a:prstGeom>
        </p:spPr>
      </p:pic>
      <p:pic>
        <p:nvPicPr>
          <p:cNvPr id="2050" name="Picture 2" descr="Support - Flinders Ranges Ediacara Foundation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t="18335" r="21682" b="20922"/>
          <a:stretch/>
        </p:blipFill>
        <p:spPr bwMode="auto">
          <a:xfrm>
            <a:off x="3611077" y="5901557"/>
            <a:ext cx="1448950" cy="15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8209" y="155047"/>
            <a:ext cx="1217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smtClean="0">
                <a:solidFill>
                  <a:schemeClr val="bg1"/>
                </a:solidFill>
              </a:rPr>
              <a:t>Thanks to all our supporters and collaborators</a:t>
            </a:r>
            <a:endParaRPr lang="en-AU" sz="44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5555" y="5031579"/>
            <a:ext cx="1669348" cy="939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39" y="4002731"/>
            <a:ext cx="2855793" cy="7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2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35134"/>
            <a:ext cx="13439775" cy="889481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241152" y="293236"/>
            <a:ext cx="8633619" cy="6105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AU" sz="2800" b="1" dirty="0">
                <a:solidFill>
                  <a:srgbClr val="0148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Feral cats spread diseases to wildlife and livestock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1" y="1223054"/>
            <a:ext cx="10077450" cy="461665"/>
          </a:xfrm>
          <a:prstGeom prst="rect">
            <a:avLst/>
          </a:prstGeom>
          <a:solidFill>
            <a:srgbClr val="01485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3369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400" dirty="0">
                <a:solidFill>
                  <a:srgbClr val="FFFFFF"/>
                </a:solidFill>
              </a:rPr>
              <a:t>89% of feral cats on Kangaroo Island carry the </a:t>
            </a:r>
            <a:r>
              <a:rPr lang="en-AU" sz="2400" i="1" dirty="0" err="1">
                <a:solidFill>
                  <a:srgbClr val="FFFFFF"/>
                </a:solidFill>
              </a:rPr>
              <a:t>Toxoplasmosa</a:t>
            </a:r>
            <a:r>
              <a:rPr lang="en-AU" sz="2400" i="1" dirty="0">
                <a:solidFill>
                  <a:srgbClr val="FFFFFF"/>
                </a:solidFill>
              </a:rPr>
              <a:t> gondii </a:t>
            </a:r>
            <a:r>
              <a:rPr lang="en-AU" sz="2400" dirty="0">
                <a:solidFill>
                  <a:srgbClr val="FFFFFF"/>
                </a:solidFill>
              </a:rPr>
              <a:t>parasite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4966" y="2259605"/>
            <a:ext cx="5763113" cy="461665"/>
          </a:xfrm>
          <a:prstGeom prst="rect">
            <a:avLst/>
          </a:prstGeom>
          <a:solidFill>
            <a:srgbClr val="91283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3369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400" dirty="0">
                <a:solidFill>
                  <a:srgbClr val="FFFFFF"/>
                </a:solidFill>
              </a:rPr>
              <a:t>Toxoplasmosis is fatal to many native animals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33672" y="3296156"/>
            <a:ext cx="7505700" cy="461665"/>
          </a:xfrm>
          <a:prstGeom prst="rect">
            <a:avLst/>
          </a:prstGeom>
          <a:solidFill>
            <a:srgbClr val="91283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3369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400" dirty="0">
                <a:solidFill>
                  <a:srgbClr val="FFFFFF"/>
                </a:solidFill>
              </a:rPr>
              <a:t>Toxoplasmosis can have severe impacts on human health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F62BF2A-B9BA-5040-A469-963AC564A034}"/>
              </a:ext>
            </a:extLst>
          </p:cNvPr>
          <p:cNvSpPr txBox="1"/>
          <p:nvPr/>
        </p:nvSpPr>
        <p:spPr>
          <a:xfrm>
            <a:off x="3071791" y="6045446"/>
            <a:ext cx="6972339" cy="523220"/>
          </a:xfrm>
          <a:prstGeom prst="rect">
            <a:avLst/>
          </a:prstGeom>
          <a:solidFill>
            <a:srgbClr val="91283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3369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800" dirty="0">
                <a:solidFill>
                  <a:srgbClr val="FFFFFF"/>
                </a:solidFill>
              </a:rPr>
              <a:t>Costs KI farmers between $10 – 20m annually</a:t>
            </a:r>
          </a:p>
        </p:txBody>
      </p:sp>
    </p:spTree>
    <p:extLst>
      <p:ext uri="{BB962C8B-B14F-4D97-AF65-F5344CB8AC3E}">
        <p14:creationId xmlns:p14="http://schemas.microsoft.com/office/powerpoint/2010/main" val="36618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1111E0-07C6-4AE3-BDA0-978AB6E0E1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224" y="58615"/>
            <a:ext cx="13461999" cy="762806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D5C1EE0C-7420-4346-AAB5-39B5427E7E46}"/>
              </a:ext>
            </a:extLst>
          </p:cNvPr>
          <p:cNvGrpSpPr/>
          <p:nvPr/>
        </p:nvGrpSpPr>
        <p:grpSpPr>
          <a:xfrm>
            <a:off x="549095" y="1481066"/>
            <a:ext cx="9471205" cy="5364233"/>
            <a:chOff x="481599" y="868905"/>
            <a:chExt cx="9007303" cy="5457813"/>
          </a:xfrm>
        </p:grpSpPr>
        <p:pic>
          <p:nvPicPr>
            <p:cNvPr id="54" name="Picture 53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EB865469-C77B-43C0-A53E-78E386604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6304" y="5241710"/>
              <a:ext cx="383002" cy="360118"/>
            </a:xfrm>
            <a:prstGeom prst="rect">
              <a:avLst/>
            </a:prstGeom>
          </p:spPr>
        </p:pic>
        <p:pic>
          <p:nvPicPr>
            <p:cNvPr id="55" name="Picture 54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BE94A10C-0E15-4629-A1A2-E01371137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9105" y="5537198"/>
              <a:ext cx="383002" cy="360118"/>
            </a:xfrm>
            <a:prstGeom prst="rect">
              <a:avLst/>
            </a:prstGeom>
          </p:spPr>
        </p:pic>
        <p:pic>
          <p:nvPicPr>
            <p:cNvPr id="56" name="Picture 55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D4A06040-6904-4267-8156-A1460EFDA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403" y="5679156"/>
              <a:ext cx="383002" cy="360118"/>
            </a:xfrm>
            <a:prstGeom prst="rect">
              <a:avLst/>
            </a:prstGeom>
          </p:spPr>
        </p:pic>
        <p:pic>
          <p:nvPicPr>
            <p:cNvPr id="57" name="Picture 56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2EAB04EB-900D-4661-9B90-A4B684C44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503" y="4881592"/>
              <a:ext cx="383002" cy="360118"/>
            </a:xfrm>
            <a:prstGeom prst="rect">
              <a:avLst/>
            </a:prstGeom>
          </p:spPr>
        </p:pic>
        <p:pic>
          <p:nvPicPr>
            <p:cNvPr id="58" name="Picture 57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7F290211-9DDD-4446-AE3C-BDD02B8E4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6203" y="5135589"/>
              <a:ext cx="383002" cy="360118"/>
            </a:xfrm>
            <a:prstGeom prst="rect">
              <a:avLst/>
            </a:prstGeom>
          </p:spPr>
        </p:pic>
        <p:pic>
          <p:nvPicPr>
            <p:cNvPr id="59" name="Picture 58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5E6DC429-00E1-444E-B86C-666398A5D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3602" y="5496837"/>
              <a:ext cx="383002" cy="360118"/>
            </a:xfrm>
            <a:prstGeom prst="rect">
              <a:avLst/>
            </a:prstGeom>
          </p:spPr>
        </p:pic>
        <p:pic>
          <p:nvPicPr>
            <p:cNvPr id="60" name="Picture 59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A6F4340D-FF57-4641-9766-CD4914FC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6003" y="5859215"/>
              <a:ext cx="383002" cy="360118"/>
            </a:xfrm>
            <a:prstGeom prst="rect">
              <a:avLst/>
            </a:prstGeom>
          </p:spPr>
        </p:pic>
        <p:pic>
          <p:nvPicPr>
            <p:cNvPr id="61" name="Picture 60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9060A352-E0EB-4B1A-97D9-084E47676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300" y="5679156"/>
              <a:ext cx="383002" cy="360118"/>
            </a:xfrm>
            <a:prstGeom prst="rect">
              <a:avLst/>
            </a:prstGeom>
          </p:spPr>
        </p:pic>
        <p:pic>
          <p:nvPicPr>
            <p:cNvPr id="62" name="Picture 61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82210DFC-6AB7-4D5F-AA8F-B8B5D2B8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01" y="5357139"/>
              <a:ext cx="383002" cy="360118"/>
            </a:xfrm>
            <a:prstGeom prst="rect">
              <a:avLst/>
            </a:prstGeom>
          </p:spPr>
        </p:pic>
        <p:pic>
          <p:nvPicPr>
            <p:cNvPr id="63" name="Picture 62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447EF2F8-F743-40F6-96BF-B3FB0F2A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100" y="5126280"/>
              <a:ext cx="383002" cy="360118"/>
            </a:xfrm>
            <a:prstGeom prst="rect">
              <a:avLst/>
            </a:prstGeom>
          </p:spPr>
        </p:pic>
        <p:pic>
          <p:nvPicPr>
            <p:cNvPr id="64" name="Picture 63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757DA46F-12C9-4F50-8193-E788671C3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806" y="4842928"/>
              <a:ext cx="383002" cy="360118"/>
            </a:xfrm>
            <a:prstGeom prst="rect">
              <a:avLst/>
            </a:prstGeom>
          </p:spPr>
        </p:pic>
        <p:pic>
          <p:nvPicPr>
            <p:cNvPr id="65" name="Picture 64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50BE0853-4199-4CD6-B08F-99D9F1421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307" y="5138979"/>
              <a:ext cx="383002" cy="360118"/>
            </a:xfrm>
            <a:prstGeom prst="rect">
              <a:avLst/>
            </a:prstGeom>
          </p:spPr>
        </p:pic>
        <p:pic>
          <p:nvPicPr>
            <p:cNvPr id="66" name="Picture 65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70D71171-A356-49BA-89E1-9409A3D4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7600" y="5601828"/>
              <a:ext cx="383002" cy="360118"/>
            </a:xfrm>
            <a:prstGeom prst="rect">
              <a:avLst/>
            </a:prstGeom>
          </p:spPr>
        </p:pic>
        <p:pic>
          <p:nvPicPr>
            <p:cNvPr id="67" name="Picture 66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7F3D3648-1A5C-4317-AA10-D13D47F2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5609" y="5405682"/>
              <a:ext cx="383002" cy="360118"/>
            </a:xfrm>
            <a:prstGeom prst="rect">
              <a:avLst/>
            </a:prstGeom>
          </p:spPr>
        </p:pic>
        <p:pic>
          <p:nvPicPr>
            <p:cNvPr id="68" name="Picture 67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B0CDF74B-BAD0-41CB-9F43-C6E4B992E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5406" y="5421769"/>
              <a:ext cx="383002" cy="360118"/>
            </a:xfrm>
            <a:prstGeom prst="rect">
              <a:avLst/>
            </a:prstGeom>
          </p:spPr>
        </p:pic>
        <p:pic>
          <p:nvPicPr>
            <p:cNvPr id="69" name="Picture 68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05E332A2-7374-415A-B92A-2BACA6442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3728" y="4773145"/>
              <a:ext cx="383002" cy="360118"/>
            </a:xfrm>
            <a:prstGeom prst="rect">
              <a:avLst/>
            </a:prstGeom>
          </p:spPr>
        </p:pic>
        <p:pic>
          <p:nvPicPr>
            <p:cNvPr id="70" name="Picture 69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25B0C52D-224F-4EE9-9E9A-CF3BEADC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3699" y="4965554"/>
              <a:ext cx="383002" cy="360118"/>
            </a:xfrm>
            <a:prstGeom prst="rect">
              <a:avLst/>
            </a:prstGeom>
          </p:spPr>
        </p:pic>
        <p:pic>
          <p:nvPicPr>
            <p:cNvPr id="71" name="Picture 70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3A0333EB-1449-4871-83C5-C5E12070A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812" y="5050218"/>
              <a:ext cx="383002" cy="360118"/>
            </a:xfrm>
            <a:prstGeom prst="rect">
              <a:avLst/>
            </a:prstGeom>
          </p:spPr>
        </p:pic>
        <p:pic>
          <p:nvPicPr>
            <p:cNvPr id="72" name="Picture 71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06128542-F6EC-4CB3-A15B-481FA9C7F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0402" y="5225623"/>
              <a:ext cx="383002" cy="360118"/>
            </a:xfrm>
            <a:prstGeom prst="rect">
              <a:avLst/>
            </a:prstGeom>
          </p:spPr>
        </p:pic>
        <p:pic>
          <p:nvPicPr>
            <p:cNvPr id="73" name="Picture 72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8D69BA3A-C303-47D5-B07A-5B36A6EB0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5655" y="4643537"/>
              <a:ext cx="383002" cy="360118"/>
            </a:xfrm>
            <a:prstGeom prst="rect">
              <a:avLst/>
            </a:prstGeom>
          </p:spPr>
        </p:pic>
        <p:pic>
          <p:nvPicPr>
            <p:cNvPr id="74" name="Picture 73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97480B48-5298-493F-A97F-C27240737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8808" y="4248731"/>
              <a:ext cx="383002" cy="360118"/>
            </a:xfrm>
            <a:prstGeom prst="rect">
              <a:avLst/>
            </a:prstGeom>
          </p:spPr>
        </p:pic>
        <p:pic>
          <p:nvPicPr>
            <p:cNvPr id="75" name="Picture 74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1747A93F-952A-4553-AFFA-FFAAEAF47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8401" y="3998094"/>
              <a:ext cx="383002" cy="360118"/>
            </a:xfrm>
            <a:prstGeom prst="rect">
              <a:avLst/>
            </a:prstGeom>
          </p:spPr>
        </p:pic>
        <p:pic>
          <p:nvPicPr>
            <p:cNvPr id="76" name="Picture 75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426DE9EB-6BBB-4F3B-88DB-F8EC83918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4674" y="4258163"/>
              <a:ext cx="383002" cy="360118"/>
            </a:xfrm>
            <a:prstGeom prst="rect">
              <a:avLst/>
            </a:prstGeom>
          </p:spPr>
        </p:pic>
        <p:pic>
          <p:nvPicPr>
            <p:cNvPr id="77" name="Picture 76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6DAF4342-2225-4902-811E-01F4FAE7E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8732" y="4618281"/>
              <a:ext cx="383002" cy="360118"/>
            </a:xfrm>
            <a:prstGeom prst="rect">
              <a:avLst/>
            </a:prstGeom>
          </p:spPr>
        </p:pic>
        <p:pic>
          <p:nvPicPr>
            <p:cNvPr id="78" name="Picture 77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678A03BA-FDD6-49A5-A1FB-96CB2378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1956" y="4465881"/>
              <a:ext cx="383002" cy="360118"/>
            </a:xfrm>
            <a:prstGeom prst="rect">
              <a:avLst/>
            </a:prstGeom>
          </p:spPr>
        </p:pic>
        <p:pic>
          <p:nvPicPr>
            <p:cNvPr id="79" name="Picture 78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C81445A6-0623-43C4-90DD-816B140DD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9098" y="4629826"/>
              <a:ext cx="383002" cy="360118"/>
            </a:xfrm>
            <a:prstGeom prst="rect">
              <a:avLst/>
            </a:prstGeom>
          </p:spPr>
        </p:pic>
        <p:pic>
          <p:nvPicPr>
            <p:cNvPr id="80" name="Picture 79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17126EEA-778B-4297-BA6F-5A3A80FCA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6930" y="4303590"/>
              <a:ext cx="383002" cy="360118"/>
            </a:xfrm>
            <a:prstGeom prst="rect">
              <a:avLst/>
            </a:prstGeom>
          </p:spPr>
        </p:pic>
        <p:pic>
          <p:nvPicPr>
            <p:cNvPr id="81" name="Picture 80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56C46F1B-F0AF-4072-BE9B-0C5D33522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4037" y="4455714"/>
              <a:ext cx="383002" cy="360118"/>
            </a:xfrm>
            <a:prstGeom prst="rect">
              <a:avLst/>
            </a:prstGeom>
          </p:spPr>
        </p:pic>
        <p:pic>
          <p:nvPicPr>
            <p:cNvPr id="82" name="Picture 81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29ED4576-7D67-4451-992E-EA42196EF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9002" y="4757271"/>
              <a:ext cx="383002" cy="360118"/>
            </a:xfrm>
            <a:prstGeom prst="rect">
              <a:avLst/>
            </a:prstGeom>
          </p:spPr>
        </p:pic>
        <p:pic>
          <p:nvPicPr>
            <p:cNvPr id="83" name="Picture 82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8E51C114-4F7E-4356-BDC5-2750E619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2506" y="4629826"/>
              <a:ext cx="383002" cy="360118"/>
            </a:xfrm>
            <a:prstGeom prst="rect">
              <a:avLst/>
            </a:prstGeom>
          </p:spPr>
        </p:pic>
        <p:pic>
          <p:nvPicPr>
            <p:cNvPr id="84" name="Picture 83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CB7F2A82-725B-45E2-ACBC-FBB90ECB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5200" y="4313481"/>
              <a:ext cx="383002" cy="360118"/>
            </a:xfrm>
            <a:prstGeom prst="rect">
              <a:avLst/>
            </a:prstGeom>
          </p:spPr>
        </p:pic>
        <p:pic>
          <p:nvPicPr>
            <p:cNvPr id="85" name="Picture 84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96D774BD-11E8-4F37-9EF3-F3465A56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1114" y="4727427"/>
              <a:ext cx="383002" cy="360118"/>
            </a:xfrm>
            <a:prstGeom prst="rect">
              <a:avLst/>
            </a:prstGeom>
          </p:spPr>
        </p:pic>
        <p:pic>
          <p:nvPicPr>
            <p:cNvPr id="86" name="Picture 85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4093F7FD-EFBD-4583-BEB1-353CBA0A4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7203" y="4833326"/>
              <a:ext cx="383002" cy="360118"/>
            </a:xfrm>
            <a:prstGeom prst="rect">
              <a:avLst/>
            </a:prstGeom>
          </p:spPr>
        </p:pic>
        <p:pic>
          <p:nvPicPr>
            <p:cNvPr id="87" name="Picture 86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2C1F1A8C-7BC9-4BDC-9398-6A5C1456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9868" y="4428790"/>
              <a:ext cx="383002" cy="360118"/>
            </a:xfrm>
            <a:prstGeom prst="rect">
              <a:avLst/>
            </a:prstGeom>
          </p:spPr>
        </p:pic>
        <p:pic>
          <p:nvPicPr>
            <p:cNvPr id="88" name="Picture 87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C0D459B4-A8F6-4AF7-8573-D80C27855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1061" y="4690946"/>
              <a:ext cx="383002" cy="360118"/>
            </a:xfrm>
            <a:prstGeom prst="rect">
              <a:avLst/>
            </a:prstGeom>
          </p:spPr>
        </p:pic>
        <p:pic>
          <p:nvPicPr>
            <p:cNvPr id="89" name="Picture 88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CD449EB3-E08B-4C3C-9AB3-D4239A1C8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458" y="4438222"/>
              <a:ext cx="383002" cy="360118"/>
            </a:xfrm>
            <a:prstGeom prst="rect">
              <a:avLst/>
            </a:prstGeom>
          </p:spPr>
        </p:pic>
        <p:pic>
          <p:nvPicPr>
            <p:cNvPr id="90" name="Picture 89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5B6CEEA8-76C3-430E-8AF9-FF2B43666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9073" y="3910240"/>
              <a:ext cx="383002" cy="360118"/>
            </a:xfrm>
            <a:prstGeom prst="rect">
              <a:avLst/>
            </a:prstGeom>
          </p:spPr>
        </p:pic>
        <p:pic>
          <p:nvPicPr>
            <p:cNvPr id="91" name="Picture 90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151E512E-493A-4209-8D9E-7FA875811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958" y="5966600"/>
              <a:ext cx="383002" cy="360118"/>
            </a:xfrm>
            <a:prstGeom prst="rect">
              <a:avLst/>
            </a:prstGeom>
          </p:spPr>
        </p:pic>
        <p:pic>
          <p:nvPicPr>
            <p:cNvPr id="92" name="Picture 91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5148F993-9A91-407D-99D3-EE85E216B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599" y="5450264"/>
              <a:ext cx="383002" cy="360118"/>
            </a:xfrm>
            <a:prstGeom prst="rect">
              <a:avLst/>
            </a:prstGeom>
          </p:spPr>
        </p:pic>
        <p:pic>
          <p:nvPicPr>
            <p:cNvPr id="93" name="Picture 92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C8B9AFD8-F8B9-488E-BDB2-5AA85FDCC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0660" y="4605436"/>
              <a:ext cx="383002" cy="360118"/>
            </a:xfrm>
            <a:prstGeom prst="rect">
              <a:avLst/>
            </a:prstGeom>
          </p:spPr>
        </p:pic>
        <p:pic>
          <p:nvPicPr>
            <p:cNvPr id="94" name="Picture 93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A93C3D0B-715C-42B6-87AF-4859DDDE8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8199" y="3248941"/>
              <a:ext cx="383002" cy="360118"/>
            </a:xfrm>
            <a:prstGeom prst="rect">
              <a:avLst/>
            </a:prstGeom>
          </p:spPr>
        </p:pic>
        <p:pic>
          <p:nvPicPr>
            <p:cNvPr id="95" name="Picture 94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2E67B0F7-1A87-4E89-B002-49245CB46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7600" y="2079131"/>
              <a:ext cx="383002" cy="360118"/>
            </a:xfrm>
            <a:prstGeom prst="rect">
              <a:avLst/>
            </a:prstGeom>
          </p:spPr>
        </p:pic>
        <p:pic>
          <p:nvPicPr>
            <p:cNvPr id="96" name="Picture 95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655BFA08-B729-4D4F-98AF-8E61DDAF1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0499" y="868905"/>
              <a:ext cx="383002" cy="360118"/>
            </a:xfrm>
            <a:prstGeom prst="rect">
              <a:avLst/>
            </a:prstGeom>
          </p:spPr>
        </p:pic>
        <p:pic>
          <p:nvPicPr>
            <p:cNvPr id="97" name="Picture 96" descr="A picture containing night sky&#10;&#10;Description automatically generated">
              <a:extLst>
                <a:ext uri="{FF2B5EF4-FFF2-40B4-BE49-F238E27FC236}">
                  <a16:creationId xmlns="" xmlns:a16="http://schemas.microsoft.com/office/drawing/2014/main" id="{0ABC6967-AB11-4A5F-AF8D-C47CFCE71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5900" y="1619672"/>
              <a:ext cx="383002" cy="360118"/>
            </a:xfrm>
            <a:prstGeom prst="rect">
              <a:avLst/>
            </a:prstGeom>
          </p:spPr>
        </p:pic>
      </p:grpSp>
      <p:sp>
        <p:nvSpPr>
          <p:cNvPr id="51" name="Rectangle 50"/>
          <p:cNvSpPr/>
          <p:nvPr/>
        </p:nvSpPr>
        <p:spPr>
          <a:xfrm>
            <a:off x="-12700" y="-55603"/>
            <a:ext cx="13462000" cy="1236703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dirty="0"/>
          </a:p>
        </p:txBody>
      </p:sp>
      <p:sp>
        <p:nvSpPr>
          <p:cNvPr id="52" name="TextBox 51"/>
          <p:cNvSpPr txBox="1"/>
          <p:nvPr/>
        </p:nvSpPr>
        <p:spPr>
          <a:xfrm>
            <a:off x="420141" y="178027"/>
            <a:ext cx="1109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Why are KI impacts so much higher?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992196" y="4403163"/>
            <a:ext cx="4075288" cy="2375045"/>
          </a:xfrm>
          <a:prstGeom prst="roundRect">
            <a:avLst/>
          </a:prstGeom>
          <a:solidFill>
            <a:srgbClr val="07252F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b="1" dirty="0"/>
              <a:t>Feral cat densities 10 x higher</a:t>
            </a:r>
          </a:p>
        </p:txBody>
      </p:sp>
    </p:spTree>
    <p:extLst>
      <p:ext uri="{BB962C8B-B14F-4D97-AF65-F5344CB8AC3E}">
        <p14:creationId xmlns:p14="http://schemas.microsoft.com/office/powerpoint/2010/main" val="225542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15951" y="1311788"/>
            <a:ext cx="1008062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prstClr val="white"/>
                </a:solidFill>
                <a:cs typeface="Segoe UI Semibold" panose="020B0702040204020203" pitchFamily="34" charset="0"/>
              </a:rPr>
              <a:t>Widespread community support (99.2%)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prstClr val="white"/>
                </a:solidFill>
                <a:cs typeface="Segoe UI Semibold" panose="020B0702040204020203" pitchFamily="34" charset="0"/>
              </a:rPr>
              <a:t>All sectors of the community see its importance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prstClr val="white"/>
                </a:solidFill>
                <a:cs typeface="Segoe UI Semibold" panose="020B0702040204020203" pitchFamily="34" charset="0"/>
              </a:rPr>
              <a:t>Community have been actively involved for over a decade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4EAA7FD-F5F5-7F79-4165-44979E1797D6}"/>
              </a:ext>
            </a:extLst>
          </p:cNvPr>
          <p:cNvGrpSpPr/>
          <p:nvPr/>
        </p:nvGrpSpPr>
        <p:grpSpPr>
          <a:xfrm>
            <a:off x="4429126" y="3779837"/>
            <a:ext cx="8772524" cy="3714750"/>
            <a:chOff x="3848101" y="857250"/>
            <a:chExt cx="8772524" cy="3714750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A3A73239-607C-42F1-FC1F-1EC096538CDB}"/>
                </a:ext>
              </a:extLst>
            </p:cNvPr>
            <p:cNvGrpSpPr/>
            <p:nvPr/>
          </p:nvGrpSpPr>
          <p:grpSpPr>
            <a:xfrm>
              <a:off x="3848101" y="857250"/>
              <a:ext cx="8763000" cy="3714750"/>
              <a:chOff x="1543050" y="974328"/>
              <a:chExt cx="10217149" cy="438824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54683" y="1115541"/>
                <a:ext cx="10105516" cy="4176464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70B49378-F190-D5D4-7F7E-AB75954458E8}"/>
                  </a:ext>
                </a:extLst>
              </p:cNvPr>
              <p:cNvSpPr/>
              <p:nvPr/>
            </p:nvSpPr>
            <p:spPr>
              <a:xfrm>
                <a:off x="1543050" y="974328"/>
                <a:ext cx="4410075" cy="4388247"/>
              </a:xfrm>
              <a:prstGeom prst="rect">
                <a:avLst/>
              </a:prstGeom>
              <a:solidFill>
                <a:srgbClr val="07252F"/>
              </a:solidFill>
              <a:ln>
                <a:solidFill>
                  <a:srgbClr val="0725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FB8174B8-6B37-FC1E-CD55-3B850EEE0238}"/>
                </a:ext>
              </a:extLst>
            </p:cNvPr>
            <p:cNvSpPr/>
            <p:nvPr/>
          </p:nvSpPr>
          <p:spPr>
            <a:xfrm>
              <a:off x="7610475" y="974328"/>
              <a:ext cx="5010150" cy="355004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 descr="A group of people at an event&#10;&#10;Description automatically generated">
            <a:extLst>
              <a:ext uri="{FF2B5EF4-FFF2-40B4-BE49-F238E27FC236}">
                <a16:creationId xmlns="" xmlns:a16="http://schemas.microsoft.com/office/drawing/2014/main" id="{3C25DCCC-CBE4-C046-BEBB-D84BD5D58C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194" y="2840097"/>
            <a:ext cx="5039784" cy="37798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picture containing sky, outdoor, person, people&#10;&#10;Description automatically generated">
            <a:extLst>
              <a:ext uri="{FF2B5EF4-FFF2-40B4-BE49-F238E27FC236}">
                <a16:creationId xmlns="" xmlns:a16="http://schemas.microsoft.com/office/drawing/2014/main" id="{EE0A71B4-79AD-51B8-0B4D-CCB6113C32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4251124"/>
            <a:ext cx="4149196" cy="31118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-12700" y="-55603"/>
            <a:ext cx="13462000" cy="1236703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0141" y="178027"/>
            <a:ext cx="1109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solidFill>
                  <a:prstClr val="white"/>
                </a:solidFill>
              </a:rPr>
              <a:t>Unprecedented landholder support</a:t>
            </a:r>
          </a:p>
        </p:txBody>
      </p:sp>
    </p:spTree>
    <p:extLst>
      <p:ext uri="{BB962C8B-B14F-4D97-AF65-F5344CB8AC3E}">
        <p14:creationId xmlns:p14="http://schemas.microsoft.com/office/powerpoint/2010/main" val="1886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6135" y="3643001"/>
            <a:ext cx="4190858" cy="37146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13" y="3813182"/>
            <a:ext cx="3672404" cy="35444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4817" y="33282"/>
            <a:ext cx="3956873" cy="3848092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4809591" y="484245"/>
            <a:ext cx="3657600" cy="147308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solidFill>
                  <a:prstClr val="black"/>
                </a:solidFill>
              </a:rPr>
              <a:t>Proven track record with eradications</a:t>
            </a:r>
            <a:endParaRPr lang="en-AU" sz="3200" baseline="30000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04811" y="5949538"/>
            <a:ext cx="3067160" cy="819397"/>
            <a:chOff x="5281193" y="5949538"/>
            <a:chExt cx="3067160" cy="819397"/>
          </a:xfrm>
        </p:grpSpPr>
        <p:sp>
          <p:nvSpPr>
            <p:cNvPr id="2" name="Rectangle 1"/>
            <p:cNvSpPr/>
            <p:nvPr/>
          </p:nvSpPr>
          <p:spPr>
            <a:xfrm>
              <a:off x="5281193" y="5949538"/>
              <a:ext cx="3067160" cy="819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5153" y="6047480"/>
              <a:ext cx="2826322" cy="63005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749" y="45234"/>
            <a:ext cx="4941262" cy="370594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104033" y="560061"/>
            <a:ext cx="2041503" cy="2561656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50464" y="33282"/>
            <a:ext cx="1633728" cy="526779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3311433" y="322118"/>
            <a:ext cx="1057262" cy="572493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3692827" y="541798"/>
            <a:ext cx="1057262" cy="1957319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3524238" y="488406"/>
            <a:ext cx="1057262" cy="572493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/>
        </p:nvSpPr>
        <p:spPr>
          <a:xfrm>
            <a:off x="3145536" y="2893169"/>
            <a:ext cx="1175392" cy="911404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b="32584"/>
          <a:stretch/>
        </p:blipFill>
        <p:spPr>
          <a:xfrm>
            <a:off x="3509754" y="2388591"/>
            <a:ext cx="6330533" cy="244681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46137" y="3227719"/>
            <a:ext cx="1175392" cy="911404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>
            <a:off x="-928052" y="3369174"/>
            <a:ext cx="4362992" cy="451160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130313" y="3170633"/>
            <a:ext cx="1175392" cy="911404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-161739" y="2874354"/>
            <a:ext cx="1175392" cy="911404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/>
          <p:cNvSpPr/>
          <p:nvPr/>
        </p:nvSpPr>
        <p:spPr>
          <a:xfrm>
            <a:off x="-416213" y="2612623"/>
            <a:ext cx="1175392" cy="911404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-618650" y="-39356"/>
            <a:ext cx="1175392" cy="3196277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/>
          <p:cNvSpPr/>
          <p:nvPr/>
        </p:nvSpPr>
        <p:spPr>
          <a:xfrm>
            <a:off x="-502156" y="-53068"/>
            <a:ext cx="1175392" cy="1068831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/>
          <p:cNvSpPr/>
          <p:nvPr/>
        </p:nvSpPr>
        <p:spPr>
          <a:xfrm>
            <a:off x="357823" y="-122221"/>
            <a:ext cx="2953609" cy="493609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/>
          <p:cNvSpPr/>
          <p:nvPr/>
        </p:nvSpPr>
        <p:spPr>
          <a:xfrm>
            <a:off x="-371793" y="-95789"/>
            <a:ext cx="1563570" cy="776176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/>
          <p:cNvSpPr/>
          <p:nvPr/>
        </p:nvSpPr>
        <p:spPr>
          <a:xfrm>
            <a:off x="-358840" y="439932"/>
            <a:ext cx="1175392" cy="575978"/>
          </a:xfrm>
          <a:prstGeom prst="rect">
            <a:avLst/>
          </a:prstGeom>
          <a:solidFill>
            <a:srgbClr val="07252F"/>
          </a:solidFill>
          <a:ln>
            <a:solidFill>
              <a:srgbClr val="072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457272" y="252965"/>
            <a:ext cx="3299953" cy="3165639"/>
          </a:xfrm>
          <a:prstGeom prst="ellipse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7121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outdoor, water, nature&#10;&#10;Description automatically generated">
            <a:extLst>
              <a:ext uri="{FF2B5EF4-FFF2-40B4-BE49-F238E27FC236}">
                <a16:creationId xmlns="" xmlns:a16="http://schemas.microsoft.com/office/drawing/2014/main" id="{A2679CB2-B11B-1D52-3BB8-5E8BF0D7C0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97259" cy="7592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2700" y="-55603"/>
            <a:ext cx="13462000" cy="1236703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141" y="178027"/>
            <a:ext cx="1109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smtClean="0">
                <a:solidFill>
                  <a:prstClr val="white"/>
                </a:solidFill>
              </a:rPr>
              <a:t>Towards whole of island eradication</a:t>
            </a:r>
            <a:endParaRPr lang="en-AU" sz="4400" b="1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66" y="1669500"/>
            <a:ext cx="9666667" cy="52095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https://scontent.fadl6-1.fna.fbcdn.net/v/t1.6435-9/38683804_517171718735610_3229083136142868480_n.jpg?stp=dst-jpg_s960x960&amp;_nc_cat=110&amp;ccb=1-7&amp;_nc_sid=e3f864&amp;_nc_ohc=U42pffVuTuQAX-lzkvS&amp;_nc_ht=scontent.fadl6-1.fna&amp;oh=00_AfA-D6L76tDdDQnmUpUWIl7JodMSnzNXxIco7aUGLkdFKQ&amp;oe=63FEA4F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39" y="2092491"/>
            <a:ext cx="1119802" cy="41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27440" y="6121170"/>
            <a:ext cx="1211368" cy="372365"/>
            <a:chOff x="3501218" y="6200731"/>
            <a:chExt cx="1211368" cy="372365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4AE5081-75C4-2B26-FE6D-199541730E41}"/>
                </a:ext>
              </a:extLst>
            </p:cNvPr>
            <p:cNvSpPr/>
            <p:nvPr/>
          </p:nvSpPr>
          <p:spPr>
            <a:xfrm>
              <a:off x="3501218" y="6200731"/>
              <a:ext cx="1211368" cy="372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885FFD17-1BD5-ED3B-CBD4-FE00B2BC2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09" y="6265786"/>
              <a:ext cx="1048906" cy="242060"/>
            </a:xfrm>
            <a:prstGeom prst="rect">
              <a:avLst/>
            </a:prstGeom>
          </p:spPr>
        </p:pic>
      </p:grpSp>
      <p:pic>
        <p:nvPicPr>
          <p:cNvPr id="19" name="Picture 2" descr="Support - Flinders Ranges Ediacara Foundatio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t="18335" r="21682" b="20922"/>
          <a:stretch/>
        </p:blipFill>
        <p:spPr bwMode="auto">
          <a:xfrm>
            <a:off x="2637840" y="6121170"/>
            <a:ext cx="821400" cy="75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ropped Awc Logo 30 Years White 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18" y="2092491"/>
            <a:ext cx="1186337" cy="43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8450856" y="6055920"/>
            <a:ext cx="1211368" cy="372365"/>
            <a:chOff x="3501218" y="6200731"/>
            <a:chExt cx="1211368" cy="372365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54AE5081-75C4-2B26-FE6D-199541730E41}"/>
                </a:ext>
              </a:extLst>
            </p:cNvPr>
            <p:cNvSpPr/>
            <p:nvPr/>
          </p:nvSpPr>
          <p:spPr>
            <a:xfrm>
              <a:off x="3501218" y="6200731"/>
              <a:ext cx="1211368" cy="372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885FFD17-1BD5-ED3B-CBD4-FE00B2BC2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09" y="6265786"/>
              <a:ext cx="1048906" cy="24206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9923790" y="2790533"/>
            <a:ext cx="1211368" cy="372365"/>
            <a:chOff x="3501218" y="6200731"/>
            <a:chExt cx="1211368" cy="372365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54AE5081-75C4-2B26-FE6D-199541730E41}"/>
                </a:ext>
              </a:extLst>
            </p:cNvPr>
            <p:cNvSpPr/>
            <p:nvPr/>
          </p:nvSpPr>
          <p:spPr>
            <a:xfrm>
              <a:off x="3501218" y="6200731"/>
              <a:ext cx="1211368" cy="372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885FFD17-1BD5-ED3B-CBD4-FE00B2BC2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09" y="6265786"/>
              <a:ext cx="1048906" cy="242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06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57" y="1157590"/>
            <a:ext cx="5529467" cy="3170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299" y="2159106"/>
            <a:ext cx="6851106" cy="484480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408443" y="1874074"/>
            <a:ext cx="1264596" cy="8754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peech Bubble: Rectangle with Corners Rounded 13">
            <a:extLst>
              <a:ext uri="{FF2B5EF4-FFF2-40B4-BE49-F238E27FC236}">
                <a16:creationId xmlns="" xmlns:a16="http://schemas.microsoft.com/office/drawing/2014/main" id="{A67ACA96-1226-E818-5239-A1FF45AEB381}"/>
              </a:ext>
            </a:extLst>
          </p:cNvPr>
          <p:cNvSpPr/>
          <p:nvPr/>
        </p:nvSpPr>
        <p:spPr>
          <a:xfrm>
            <a:off x="7532210" y="5997219"/>
            <a:ext cx="2021642" cy="914313"/>
          </a:xfrm>
          <a:prstGeom prst="wedgeRoundRectCallout">
            <a:avLst>
              <a:gd name="adj1" fmla="val -62210"/>
              <a:gd name="adj2" fmla="val -1115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Predator proof fence</a:t>
            </a:r>
            <a:endParaRPr lang="en-AU" sz="2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2700" y="-55603"/>
            <a:ext cx="13462000" cy="1236703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1409" y="181038"/>
            <a:ext cx="1109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smtClean="0">
                <a:solidFill>
                  <a:prstClr val="white"/>
                </a:solidFill>
              </a:rPr>
              <a:t>Dudley Peninsula feral cat eradication</a:t>
            </a:r>
            <a:endParaRPr lang="en-AU" sz="4400" b="1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61758" y="3837402"/>
            <a:ext cx="3657600" cy="182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solidFill>
                  <a:schemeClr val="tx1"/>
                </a:solidFill>
              </a:rPr>
              <a:t>Dudley Peninsula</a:t>
            </a:r>
          </a:p>
          <a:p>
            <a:pPr algn="ctr"/>
            <a:r>
              <a:rPr lang="en-AU" sz="3200" dirty="0">
                <a:solidFill>
                  <a:schemeClr val="tx1"/>
                </a:solidFill>
              </a:rPr>
              <a:t>384 km</a:t>
            </a:r>
            <a:r>
              <a:rPr lang="en-AU" sz="3200" baseline="30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356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2" y="3996527"/>
            <a:ext cx="2390846" cy="31877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74" y="3842431"/>
            <a:ext cx="4661319" cy="349598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-12700" y="-55603"/>
            <a:ext cx="13462000" cy="1236703"/>
          </a:xfrm>
          <a:prstGeom prst="rect">
            <a:avLst/>
          </a:prstGeom>
          <a:solidFill>
            <a:srgbClr val="0725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420141" y="178027"/>
            <a:ext cx="1109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smtClean="0">
                <a:solidFill>
                  <a:schemeClr val="bg1"/>
                </a:solidFill>
              </a:rPr>
              <a:t>Whole suite of control tools</a:t>
            </a:r>
            <a:endParaRPr lang="en-AU" sz="4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2540" y="1414730"/>
            <a:ext cx="946463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    </a:t>
            </a:r>
            <a:r>
              <a:rPr lang="en-AU" sz="2400" u="sng" dirty="0" smtClean="0">
                <a:solidFill>
                  <a:schemeClr val="bg1"/>
                </a:solidFill>
              </a:rPr>
              <a:t>Eradication</a:t>
            </a:r>
          </a:p>
          <a:p>
            <a:endParaRPr lang="en-AU" sz="2400" u="sng" dirty="0" smtClean="0">
              <a:solidFill>
                <a:schemeClr val="bg1"/>
              </a:solidFill>
            </a:endParaRPr>
          </a:p>
          <a:p>
            <a:r>
              <a:rPr lang="en-AU" sz="2400" dirty="0" smtClean="0">
                <a:solidFill>
                  <a:schemeClr val="bg1"/>
                </a:solidFill>
              </a:rPr>
              <a:t>Cage trapping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Foothold trapping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Baiting with Curiosity®</a:t>
            </a:r>
          </a:p>
          <a:p>
            <a:r>
              <a:rPr lang="en-AU" sz="2400" dirty="0" err="1" smtClean="0">
                <a:solidFill>
                  <a:schemeClr val="bg1"/>
                </a:solidFill>
              </a:rPr>
              <a:t>Felixer</a:t>
            </a:r>
            <a:r>
              <a:rPr lang="en-AU" sz="2400" dirty="0" smtClean="0">
                <a:solidFill>
                  <a:schemeClr val="bg1"/>
                </a:solidFill>
              </a:rPr>
              <a:t> Grooming traps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Thermal Shooting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Detector dogs</a:t>
            </a:r>
          </a:p>
          <a:p>
            <a:endParaRPr lang="en-AU" sz="2400" u="sng" dirty="0">
              <a:solidFill>
                <a:schemeClr val="bg1"/>
              </a:solidFill>
            </a:endParaRPr>
          </a:p>
          <a:p>
            <a:r>
              <a:rPr lang="en-AU" sz="2400" dirty="0" smtClean="0">
                <a:solidFill>
                  <a:schemeClr val="bg1"/>
                </a:solidFill>
              </a:rPr>
              <a:t>    </a:t>
            </a:r>
            <a:r>
              <a:rPr lang="en-AU" sz="2400" u="sng" dirty="0" smtClean="0">
                <a:solidFill>
                  <a:schemeClr val="bg1"/>
                </a:solidFill>
              </a:rPr>
              <a:t>Monitoring</a:t>
            </a:r>
          </a:p>
          <a:p>
            <a:endParaRPr lang="en-AU" sz="2400" u="sng" dirty="0">
              <a:solidFill>
                <a:schemeClr val="bg1"/>
              </a:solidFill>
            </a:endParaRPr>
          </a:p>
          <a:p>
            <a:r>
              <a:rPr lang="en-AU" sz="2400" dirty="0" smtClean="0">
                <a:solidFill>
                  <a:schemeClr val="bg1"/>
                </a:solidFill>
              </a:rPr>
              <a:t>Remote cameras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Landholder reports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Thermal survey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Detector dogs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New Technologies</a:t>
            </a:r>
            <a:endParaRPr lang="en-AU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06127" y="1414730"/>
            <a:ext cx="3132997" cy="23497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10" y="1828024"/>
            <a:ext cx="3246956" cy="243521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053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4795</TotalTime>
  <Words>517</Words>
  <Application>Microsoft Office PowerPoint</Application>
  <PresentationFormat>Custom</PresentationFormat>
  <Paragraphs>108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Segoe UI</vt:lpstr>
      <vt:lpstr>Segoe UI Semibold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DEWNR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Smith</dc:creator>
  <cp:lastModifiedBy>James Smith</cp:lastModifiedBy>
  <cp:revision>429</cp:revision>
  <dcterms:created xsi:type="dcterms:W3CDTF">2022-03-10T22:43:58Z</dcterms:created>
  <dcterms:modified xsi:type="dcterms:W3CDTF">2023-02-07T04:21:34Z</dcterms:modified>
</cp:coreProperties>
</file>