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1071" r:id="rId2"/>
    <p:sldId id="1073" r:id="rId3"/>
    <p:sldId id="1091" r:id="rId4"/>
    <p:sldId id="1087" r:id="rId5"/>
    <p:sldId id="1089" r:id="rId6"/>
    <p:sldId id="1081" r:id="rId7"/>
    <p:sldId id="1084" r:id="rId8"/>
    <p:sldId id="1082" r:id="rId9"/>
    <p:sldId id="284" r:id="rId10"/>
    <p:sldId id="1083" r:id="rId11"/>
    <p:sldId id="1079" r:id="rId12"/>
    <p:sldId id="259" r:id="rId13"/>
    <p:sldId id="279" r:id="rId14"/>
    <p:sldId id="1094" r:id="rId15"/>
    <p:sldId id="1078" r:id="rId16"/>
    <p:sldId id="1086" r:id="rId17"/>
    <p:sldId id="278" r:id="rId18"/>
    <p:sldId id="109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6" autoAdjust="0"/>
    <p:restoredTop sz="94660"/>
  </p:normalViewPr>
  <p:slideViewPr>
    <p:cSldViewPr snapToGrid="0">
      <p:cViewPr varScale="1">
        <p:scale>
          <a:sx n="63" d="100"/>
          <a:sy n="63" d="100"/>
        </p:scale>
        <p:origin x="656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-59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20043940\Dropbox\1.%20TF%20Cat-Cam\2.%20Cat-cam%20pen%20trials\3.%20Summary%20of%20photo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20043940\Dropbox\1.%20TF%20Cat-Cam\2.%20Cat-cam%20pen%20trials\3.%20Summary%20of%20photo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20043940\Dropbox\1.%20TF%20Cat-Cam\1.%20Lure%20trials\1.%20Lure%20trial%20Walyunga\3.%20CameraDAT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20043940\Dropbox\1.%20TF%20Cat-Cam\1.%20Lure%20trials\1.%20Lure%20trial%20Walyunga\3.%20CameraDATA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'Pivots for indivdiuals'!$V$7</c:f>
              <c:strCache>
                <c:ptCount val="1"/>
                <c:pt idx="0">
                  <c:v>Trap_rate</c:v>
                </c:pt>
              </c:strCache>
            </c:strRef>
          </c:tx>
          <c:spPr>
            <a:solidFill>
              <a:srgbClr val="9900FF"/>
            </a:solidFill>
            <a:ln>
              <a:noFill/>
            </a:ln>
            <a:effectLst/>
          </c:spPr>
          <c:invertIfNegative val="0"/>
          <c:cat>
            <c:strRef>
              <c:f>'Pivots for indivdiuals'!$C$8:$C$37</c:f>
              <c:strCache>
                <c:ptCount val="30"/>
                <c:pt idx="0">
                  <c:v>1_1</c:v>
                </c:pt>
                <c:pt idx="1">
                  <c:v>1_1</c:v>
                </c:pt>
                <c:pt idx="2">
                  <c:v>1_2</c:v>
                </c:pt>
                <c:pt idx="3">
                  <c:v>1_3</c:v>
                </c:pt>
                <c:pt idx="4">
                  <c:v>1_4</c:v>
                </c:pt>
                <c:pt idx="5">
                  <c:v>1_5</c:v>
                </c:pt>
                <c:pt idx="6">
                  <c:v>1_7</c:v>
                </c:pt>
                <c:pt idx="7">
                  <c:v>1_8</c:v>
                </c:pt>
                <c:pt idx="8">
                  <c:v>2_1</c:v>
                </c:pt>
                <c:pt idx="9">
                  <c:v>2_2</c:v>
                </c:pt>
                <c:pt idx="10">
                  <c:v>2_3</c:v>
                </c:pt>
                <c:pt idx="11">
                  <c:v>2_4</c:v>
                </c:pt>
                <c:pt idx="12">
                  <c:v>2_5</c:v>
                </c:pt>
                <c:pt idx="13">
                  <c:v>2_6</c:v>
                </c:pt>
                <c:pt idx="14">
                  <c:v>2_7</c:v>
                </c:pt>
                <c:pt idx="15">
                  <c:v>2_8</c:v>
                </c:pt>
                <c:pt idx="16">
                  <c:v>2_9</c:v>
                </c:pt>
                <c:pt idx="17">
                  <c:v>2_10</c:v>
                </c:pt>
                <c:pt idx="18">
                  <c:v>2_11</c:v>
                </c:pt>
                <c:pt idx="19">
                  <c:v>2_12</c:v>
                </c:pt>
                <c:pt idx="20">
                  <c:v>3_1</c:v>
                </c:pt>
                <c:pt idx="21">
                  <c:v>3_2</c:v>
                </c:pt>
                <c:pt idx="22">
                  <c:v>3_3</c:v>
                </c:pt>
                <c:pt idx="23">
                  <c:v>3_4</c:v>
                </c:pt>
                <c:pt idx="24">
                  <c:v>3_5</c:v>
                </c:pt>
                <c:pt idx="25">
                  <c:v>3_6</c:v>
                </c:pt>
                <c:pt idx="26">
                  <c:v>3_7</c:v>
                </c:pt>
                <c:pt idx="27">
                  <c:v>3_8</c:v>
                </c:pt>
                <c:pt idx="28">
                  <c:v>3_9</c:v>
                </c:pt>
                <c:pt idx="29">
                  <c:v>3_10</c:v>
                </c:pt>
              </c:strCache>
            </c:strRef>
          </c:cat>
          <c:val>
            <c:numRef>
              <c:f>'Pivots for indivdiuals'!$V$8:$V$37</c:f>
              <c:numCache>
                <c:formatCode>0.0</c:formatCode>
                <c:ptCount val="30"/>
                <c:pt idx="0">
                  <c:v>2.6590909090900299</c:v>
                </c:pt>
                <c:pt idx="1">
                  <c:v>2.9976869699303399</c:v>
                </c:pt>
                <c:pt idx="2">
                  <c:v>7.1287128712918237</c:v>
                </c:pt>
                <c:pt idx="3">
                  <c:v>4.1498559077802835</c:v>
                </c:pt>
                <c:pt idx="4">
                  <c:v>10.536585365973329</c:v>
                </c:pt>
                <c:pt idx="5">
                  <c:v>13.211009173789865</c:v>
                </c:pt>
                <c:pt idx="6">
                  <c:v>3.5144312393891419</c:v>
                </c:pt>
                <c:pt idx="7">
                  <c:v>3.3166986564240135</c:v>
                </c:pt>
                <c:pt idx="8">
                  <c:v>13.54813764660557</c:v>
                </c:pt>
                <c:pt idx="9">
                  <c:v>1.5351812366725355</c:v>
                </c:pt>
                <c:pt idx="10">
                  <c:v>4.7734806629711448</c:v>
                </c:pt>
                <c:pt idx="11">
                  <c:v>7.7969543147392422</c:v>
                </c:pt>
                <c:pt idx="12">
                  <c:v>14.552897531022998</c:v>
                </c:pt>
                <c:pt idx="13">
                  <c:v>0</c:v>
                </c:pt>
                <c:pt idx="14">
                  <c:v>0.8479455639886655</c:v>
                </c:pt>
                <c:pt idx="15">
                  <c:v>0.26310981180337611</c:v>
                </c:pt>
                <c:pt idx="16">
                  <c:v>1.6745135855691551</c:v>
                </c:pt>
                <c:pt idx="17">
                  <c:v>0.27162489894904479</c:v>
                </c:pt>
                <c:pt idx="18">
                  <c:v>6.5603644647064003</c:v>
                </c:pt>
                <c:pt idx="19">
                  <c:v>4.4633862843862993</c:v>
                </c:pt>
                <c:pt idx="20">
                  <c:v>0.46913916763630409</c:v>
                </c:pt>
                <c:pt idx="21">
                  <c:v>0.27765017119005825</c:v>
                </c:pt>
                <c:pt idx="22">
                  <c:v>0.12700200880722753</c:v>
                </c:pt>
                <c:pt idx="23">
                  <c:v>0</c:v>
                </c:pt>
                <c:pt idx="24">
                  <c:v>0.42857142857142855</c:v>
                </c:pt>
                <c:pt idx="25">
                  <c:v>0</c:v>
                </c:pt>
                <c:pt idx="26">
                  <c:v>3.2863663425269887</c:v>
                </c:pt>
                <c:pt idx="27">
                  <c:v>3.2611464968152868</c:v>
                </c:pt>
                <c:pt idx="28">
                  <c:v>0.76190476190476186</c:v>
                </c:pt>
                <c:pt idx="29">
                  <c:v>3.1886625332153993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A2-42A3-99A9-078DBB2E1B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76200944"/>
        <c:axId val="976197664"/>
      </c:barChart>
      <c:catAx>
        <c:axId val="976200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6197664"/>
        <c:crosses val="autoZero"/>
        <c:auto val="1"/>
        <c:lblAlgn val="ctr"/>
        <c:lblOffset val="100"/>
        <c:noMultiLvlLbl val="0"/>
      </c:catAx>
      <c:valAx>
        <c:axId val="97619766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/>
                  <a:t>Numer of photos per day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6200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'Pivots for indivdiuals'!$U$8:$U$37</c:f>
              <c:numCache>
                <c:formatCode>0.0</c:formatCode>
                <c:ptCount val="30"/>
                <c:pt idx="0">
                  <c:v>4.8888888888905058</c:v>
                </c:pt>
                <c:pt idx="1">
                  <c:v>9.0069444444452529</c:v>
                </c:pt>
                <c:pt idx="2">
                  <c:v>0.98194444444379769</c:v>
                </c:pt>
                <c:pt idx="3">
                  <c:v>4.8194444444452529</c:v>
                </c:pt>
                <c:pt idx="4">
                  <c:v>0.28472222221898846</c:v>
                </c:pt>
                <c:pt idx="5">
                  <c:v>0.15138888889487134</c:v>
                </c:pt>
                <c:pt idx="6">
                  <c:v>6.5444444444437977</c:v>
                </c:pt>
                <c:pt idx="7">
                  <c:v>1.8090277777810115</c:v>
                </c:pt>
                <c:pt idx="8">
                  <c:v>5.3881944444437977</c:v>
                </c:pt>
                <c:pt idx="9">
                  <c:v>2.6055555555576575</c:v>
                </c:pt>
                <c:pt idx="10">
                  <c:v>1.8854166666715173</c:v>
                </c:pt>
                <c:pt idx="11">
                  <c:v>2.0520833333284827</c:v>
                </c:pt>
                <c:pt idx="12">
                  <c:v>5.4284722222218988</c:v>
                </c:pt>
                <c:pt idx="13">
                  <c:v>2</c:v>
                </c:pt>
                <c:pt idx="14">
                  <c:v>31.841666666659876</c:v>
                </c:pt>
                <c:pt idx="15">
                  <c:v>34.20625000000291</c:v>
                </c:pt>
                <c:pt idx="16">
                  <c:v>24.484722222223354</c:v>
                </c:pt>
                <c:pt idx="17">
                  <c:v>77.312500000007276</c:v>
                </c:pt>
                <c:pt idx="18">
                  <c:v>1.8291666666627862</c:v>
                </c:pt>
                <c:pt idx="19">
                  <c:v>1.7923611111109494</c:v>
                </c:pt>
                <c:pt idx="20">
                  <c:v>42.631273148152104</c:v>
                </c:pt>
                <c:pt idx="21">
                  <c:v>75.634745370371093</c:v>
                </c:pt>
                <c:pt idx="22">
                  <c:v>78.73891203704261</c:v>
                </c:pt>
                <c:pt idx="23">
                  <c:v>37.854166666664241</c:v>
                </c:pt>
                <c:pt idx="24">
                  <c:v>7</c:v>
                </c:pt>
                <c:pt idx="25">
                  <c:v>5.03125</c:v>
                </c:pt>
                <c:pt idx="26">
                  <c:v>6.9986111111138598</c:v>
                </c:pt>
                <c:pt idx="27">
                  <c:v>4.90625</c:v>
                </c:pt>
                <c:pt idx="28">
                  <c:v>3.9375</c:v>
                </c:pt>
                <c:pt idx="29">
                  <c:v>3.1361111111109494</c:v>
                </c:pt>
              </c:numCache>
            </c:numRef>
          </c:xVal>
          <c:yVal>
            <c:numRef>
              <c:f>'Pivots for indivdiuals'!$V$8:$V$37</c:f>
              <c:numCache>
                <c:formatCode>0.0</c:formatCode>
                <c:ptCount val="30"/>
                <c:pt idx="0">
                  <c:v>2.6590909090900299</c:v>
                </c:pt>
                <c:pt idx="1">
                  <c:v>2.9976869699303399</c:v>
                </c:pt>
                <c:pt idx="2">
                  <c:v>7.1287128712918237</c:v>
                </c:pt>
                <c:pt idx="3">
                  <c:v>4.1498559077802835</c:v>
                </c:pt>
                <c:pt idx="4">
                  <c:v>10.536585365973329</c:v>
                </c:pt>
                <c:pt idx="5">
                  <c:v>13.211009173789865</c:v>
                </c:pt>
                <c:pt idx="6">
                  <c:v>3.5144312393891419</c:v>
                </c:pt>
                <c:pt idx="7">
                  <c:v>3.3166986564240135</c:v>
                </c:pt>
                <c:pt idx="8">
                  <c:v>13.54813764660557</c:v>
                </c:pt>
                <c:pt idx="9">
                  <c:v>1.5351812366725355</c:v>
                </c:pt>
                <c:pt idx="10">
                  <c:v>4.7734806629711448</c:v>
                </c:pt>
                <c:pt idx="11">
                  <c:v>7.7969543147392422</c:v>
                </c:pt>
                <c:pt idx="12">
                  <c:v>14.552897531022998</c:v>
                </c:pt>
                <c:pt idx="13">
                  <c:v>0</c:v>
                </c:pt>
                <c:pt idx="14">
                  <c:v>0.8479455639886655</c:v>
                </c:pt>
                <c:pt idx="15">
                  <c:v>0.26310981180337611</c:v>
                </c:pt>
                <c:pt idx="16">
                  <c:v>1.6745135855691551</c:v>
                </c:pt>
                <c:pt idx="17">
                  <c:v>0.27162489894904479</c:v>
                </c:pt>
                <c:pt idx="18">
                  <c:v>6.5603644647064003</c:v>
                </c:pt>
                <c:pt idx="19">
                  <c:v>4.4633862843862993</c:v>
                </c:pt>
                <c:pt idx="20">
                  <c:v>0.46913916763630409</c:v>
                </c:pt>
                <c:pt idx="21">
                  <c:v>0.27765017119005825</c:v>
                </c:pt>
                <c:pt idx="22">
                  <c:v>0.12700200880722753</c:v>
                </c:pt>
                <c:pt idx="23">
                  <c:v>0</c:v>
                </c:pt>
                <c:pt idx="24">
                  <c:v>0.42857142857142855</c:v>
                </c:pt>
                <c:pt idx="25">
                  <c:v>0</c:v>
                </c:pt>
                <c:pt idx="26">
                  <c:v>3.2863663425269887</c:v>
                </c:pt>
                <c:pt idx="27">
                  <c:v>3.2611464968152868</c:v>
                </c:pt>
                <c:pt idx="28">
                  <c:v>0.76190476190476186</c:v>
                </c:pt>
                <c:pt idx="29">
                  <c:v>3.1886625332153993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546-4D1F-ADA2-5EC6586C0D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8092392"/>
        <c:axId val="671522344"/>
      </c:scatterChart>
      <c:valAx>
        <c:axId val="428092392"/>
        <c:scaling>
          <c:orientation val="minMax"/>
          <c:max val="8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Number of days with camera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1522344"/>
        <c:crosses val="autoZero"/>
        <c:crossBetween val="midCat"/>
      </c:valAx>
      <c:valAx>
        <c:axId val="671522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Trap rate (images per day)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809239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745645655575339E-2"/>
          <c:y val="2.2831045097830804E-2"/>
          <c:w val="0.85644799752811784"/>
          <c:h val="0.80342200512754713"/>
        </c:manualLayout>
      </c:layout>
      <c:barChart>
        <c:barDir val="bar"/>
        <c:grouping val="stacked"/>
        <c:varyColors val="0"/>
        <c:ser>
          <c:idx val="1"/>
          <c:order val="0"/>
          <c:tx>
            <c:strRef>
              <c:f>Sheet2!$S$24</c:f>
              <c:strCache>
                <c:ptCount val="1"/>
                <c:pt idx="0">
                  <c:v>Lured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numRef>
              <c:f>Sheet2!$R$25:$R$39</c:f>
              <c:numCache>
                <c:formatCode>General</c:formatCode>
                <c:ptCount val="15"/>
                <c:pt idx="0">
                  <c:v>7</c:v>
                </c:pt>
                <c:pt idx="1">
                  <c:v>8</c:v>
                </c:pt>
                <c:pt idx="2">
                  <c:v>9</c:v>
                </c:pt>
                <c:pt idx="3">
                  <c:v>12</c:v>
                </c:pt>
                <c:pt idx="4">
                  <c:v>14</c:v>
                </c:pt>
                <c:pt idx="5">
                  <c:v>15</c:v>
                </c:pt>
                <c:pt idx="6">
                  <c:v>16</c:v>
                </c:pt>
                <c:pt idx="7">
                  <c:v>19</c:v>
                </c:pt>
                <c:pt idx="8">
                  <c:v>20</c:v>
                </c:pt>
                <c:pt idx="9">
                  <c:v>23</c:v>
                </c:pt>
                <c:pt idx="10">
                  <c:v>24</c:v>
                </c:pt>
                <c:pt idx="11">
                  <c:v>25</c:v>
                </c:pt>
                <c:pt idx="12">
                  <c:v>26</c:v>
                </c:pt>
                <c:pt idx="13">
                  <c:v>27</c:v>
                </c:pt>
                <c:pt idx="14">
                  <c:v>28</c:v>
                </c:pt>
              </c:numCache>
            </c:numRef>
          </c:cat>
          <c:val>
            <c:numRef>
              <c:f>Sheet2!$S$25:$S$39</c:f>
              <c:numCache>
                <c:formatCode>General</c:formatCode>
                <c:ptCount val="15"/>
                <c:pt idx="2">
                  <c:v>1</c:v>
                </c:pt>
                <c:pt idx="3">
                  <c:v>2</c:v>
                </c:pt>
                <c:pt idx="4">
                  <c:v>31</c:v>
                </c:pt>
                <c:pt idx="5">
                  <c:v>87</c:v>
                </c:pt>
                <c:pt idx="6">
                  <c:v>2</c:v>
                </c:pt>
                <c:pt idx="7">
                  <c:v>48</c:v>
                </c:pt>
                <c:pt idx="8">
                  <c:v>56</c:v>
                </c:pt>
                <c:pt idx="9">
                  <c:v>1</c:v>
                </c:pt>
                <c:pt idx="10">
                  <c:v>3</c:v>
                </c:pt>
                <c:pt idx="11">
                  <c:v>73</c:v>
                </c:pt>
                <c:pt idx="12">
                  <c:v>42</c:v>
                </c:pt>
                <c:pt idx="13">
                  <c:v>89</c:v>
                </c:pt>
                <c:pt idx="1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7B-4A59-ABA7-2F977A060EDE}"/>
            </c:ext>
          </c:extLst>
        </c:ser>
        <c:ser>
          <c:idx val="2"/>
          <c:order val="1"/>
          <c:tx>
            <c:strRef>
              <c:f>Sheet2!$T$24</c:f>
              <c:strCache>
                <c:ptCount val="1"/>
                <c:pt idx="0">
                  <c:v>Unlured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Sheet2!$R$25:$R$39</c:f>
              <c:numCache>
                <c:formatCode>General</c:formatCode>
                <c:ptCount val="15"/>
                <c:pt idx="0">
                  <c:v>7</c:v>
                </c:pt>
                <c:pt idx="1">
                  <c:v>8</c:v>
                </c:pt>
                <c:pt idx="2">
                  <c:v>9</c:v>
                </c:pt>
                <c:pt idx="3">
                  <c:v>12</c:v>
                </c:pt>
                <c:pt idx="4">
                  <c:v>14</c:v>
                </c:pt>
                <c:pt idx="5">
                  <c:v>15</c:v>
                </c:pt>
                <c:pt idx="6">
                  <c:v>16</c:v>
                </c:pt>
                <c:pt idx="7">
                  <c:v>19</c:v>
                </c:pt>
                <c:pt idx="8">
                  <c:v>20</c:v>
                </c:pt>
                <c:pt idx="9">
                  <c:v>23</c:v>
                </c:pt>
                <c:pt idx="10">
                  <c:v>24</c:v>
                </c:pt>
                <c:pt idx="11">
                  <c:v>25</c:v>
                </c:pt>
                <c:pt idx="12">
                  <c:v>26</c:v>
                </c:pt>
                <c:pt idx="13">
                  <c:v>27</c:v>
                </c:pt>
                <c:pt idx="14">
                  <c:v>28</c:v>
                </c:pt>
              </c:numCache>
            </c:numRef>
          </c:cat>
          <c:val>
            <c:numRef>
              <c:f>Sheet2!$T$25:$T$39</c:f>
              <c:numCache>
                <c:formatCode>General</c:formatCode>
                <c:ptCount val="15"/>
                <c:pt idx="0">
                  <c:v>1</c:v>
                </c:pt>
                <c:pt idx="1">
                  <c:v>4</c:v>
                </c:pt>
                <c:pt idx="3">
                  <c:v>9</c:v>
                </c:pt>
                <c:pt idx="4">
                  <c:v>24</c:v>
                </c:pt>
                <c:pt idx="5">
                  <c:v>5</c:v>
                </c:pt>
                <c:pt idx="6">
                  <c:v>1</c:v>
                </c:pt>
                <c:pt idx="7">
                  <c:v>15</c:v>
                </c:pt>
                <c:pt idx="8">
                  <c:v>8</c:v>
                </c:pt>
                <c:pt idx="11">
                  <c:v>16</c:v>
                </c:pt>
                <c:pt idx="1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47B-4A59-ABA7-2F977A060E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806365568"/>
        <c:axId val="806358680"/>
      </c:barChart>
      <c:catAx>
        <c:axId val="8063655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6358680"/>
        <c:crosses val="autoZero"/>
        <c:auto val="1"/>
        <c:lblAlgn val="ctr"/>
        <c:lblOffset val="100"/>
        <c:noMultiLvlLbl val="0"/>
      </c:catAx>
      <c:valAx>
        <c:axId val="806358680"/>
        <c:scaling>
          <c:orientation val="minMax"/>
          <c:max val="9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63655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5338023500108506"/>
          <c:y val="0.70458739964508499"/>
          <c:w val="0.61789636044799534"/>
          <c:h val="7.851767192552225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1"/>
          <c:order val="0"/>
          <c:tx>
            <c:strRef>
              <c:f>Sheet2!$AA$27</c:f>
              <c:strCache>
                <c:ptCount val="1"/>
                <c:pt idx="0">
                  <c:v>Lured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numRef>
              <c:f>Sheet2!$Z$28:$Z$45</c:f>
              <c:numCache>
                <c:formatCode>General</c:formatCode>
                <c:ptCount val="18"/>
                <c:pt idx="0">
                  <c:v>1</c:v>
                </c:pt>
                <c:pt idx="1">
                  <c:v>4</c:v>
                </c:pt>
                <c:pt idx="2">
                  <c:v>7</c:v>
                </c:pt>
                <c:pt idx="3">
                  <c:v>8</c:v>
                </c:pt>
                <c:pt idx="4">
                  <c:v>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21</c:v>
                </c:pt>
                <c:pt idx="15">
                  <c:v>24</c:v>
                </c:pt>
                <c:pt idx="16">
                  <c:v>28</c:v>
                </c:pt>
                <c:pt idx="17">
                  <c:v>29</c:v>
                </c:pt>
              </c:numCache>
            </c:numRef>
          </c:cat>
          <c:val>
            <c:numRef>
              <c:f>Sheet2!$AA$28:$AA$45</c:f>
              <c:numCache>
                <c:formatCode>General</c:formatCode>
                <c:ptCount val="18"/>
                <c:pt idx="0">
                  <c:v>2</c:v>
                </c:pt>
                <c:pt idx="1">
                  <c:v>12</c:v>
                </c:pt>
                <c:pt idx="2">
                  <c:v>1</c:v>
                </c:pt>
                <c:pt idx="3">
                  <c:v>40</c:v>
                </c:pt>
                <c:pt idx="4">
                  <c:v>14</c:v>
                </c:pt>
                <c:pt idx="5">
                  <c:v>43</c:v>
                </c:pt>
                <c:pt idx="6">
                  <c:v>23</c:v>
                </c:pt>
                <c:pt idx="8">
                  <c:v>635</c:v>
                </c:pt>
                <c:pt idx="9">
                  <c:v>5</c:v>
                </c:pt>
                <c:pt idx="10">
                  <c:v>25</c:v>
                </c:pt>
                <c:pt idx="11">
                  <c:v>2</c:v>
                </c:pt>
                <c:pt idx="12">
                  <c:v>3</c:v>
                </c:pt>
                <c:pt idx="13">
                  <c:v>39</c:v>
                </c:pt>
                <c:pt idx="14">
                  <c:v>7</c:v>
                </c:pt>
                <c:pt idx="15">
                  <c:v>4</c:v>
                </c:pt>
                <c:pt idx="16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13-4346-928F-5F9E9525949B}"/>
            </c:ext>
          </c:extLst>
        </c:ser>
        <c:ser>
          <c:idx val="2"/>
          <c:order val="1"/>
          <c:tx>
            <c:strRef>
              <c:f>Sheet2!$AB$27</c:f>
              <c:strCache>
                <c:ptCount val="1"/>
                <c:pt idx="0">
                  <c:v>Unlured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Sheet2!$Z$28:$Z$45</c:f>
              <c:numCache>
                <c:formatCode>General</c:formatCode>
                <c:ptCount val="18"/>
                <c:pt idx="0">
                  <c:v>1</c:v>
                </c:pt>
                <c:pt idx="1">
                  <c:v>4</c:v>
                </c:pt>
                <c:pt idx="2">
                  <c:v>7</c:v>
                </c:pt>
                <c:pt idx="3">
                  <c:v>8</c:v>
                </c:pt>
                <c:pt idx="4">
                  <c:v>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21</c:v>
                </c:pt>
                <c:pt idx="15">
                  <c:v>24</c:v>
                </c:pt>
                <c:pt idx="16">
                  <c:v>28</c:v>
                </c:pt>
                <c:pt idx="17">
                  <c:v>29</c:v>
                </c:pt>
              </c:numCache>
            </c:numRef>
          </c:cat>
          <c:val>
            <c:numRef>
              <c:f>Sheet2!$AB$28:$AB$45</c:f>
              <c:numCache>
                <c:formatCode>General</c:formatCode>
                <c:ptCount val="18"/>
                <c:pt idx="0">
                  <c:v>1</c:v>
                </c:pt>
                <c:pt idx="2">
                  <c:v>149</c:v>
                </c:pt>
                <c:pt idx="3">
                  <c:v>22</c:v>
                </c:pt>
                <c:pt idx="7">
                  <c:v>1</c:v>
                </c:pt>
                <c:pt idx="8">
                  <c:v>36</c:v>
                </c:pt>
                <c:pt idx="9">
                  <c:v>11</c:v>
                </c:pt>
                <c:pt idx="10">
                  <c:v>82</c:v>
                </c:pt>
                <c:pt idx="11">
                  <c:v>7</c:v>
                </c:pt>
                <c:pt idx="12">
                  <c:v>2</c:v>
                </c:pt>
                <c:pt idx="17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13-4346-928F-5F9E952594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06340312"/>
        <c:axId val="806338672"/>
      </c:barChart>
      <c:catAx>
        <c:axId val="8063403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6338672"/>
        <c:crosses val="autoZero"/>
        <c:auto val="1"/>
        <c:lblAlgn val="ctr"/>
        <c:lblOffset val="100"/>
        <c:noMultiLvlLbl val="0"/>
      </c:catAx>
      <c:valAx>
        <c:axId val="806338672"/>
        <c:scaling>
          <c:orientation val="minMax"/>
          <c:max val="70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6340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76152D-8AB1-4561-BAC0-0B0BB285D7A5}" type="datetimeFigureOut">
              <a:rPr lang="en-AU" smtClean="0"/>
              <a:t>13/02/2023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CFB4AC-F9C6-4BCF-BFC0-D241ECF3767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92357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73A283F5-AE2B-42D7-541A-D6A31B8647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62508B2E-603D-1B2D-363A-873BF21135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AU" altLang="en-US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719F50E9-9D7B-B803-6907-E3E361F0F9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9397178C-27B7-430A-B40E-A4AF437D248C}" type="slidenum">
              <a:rPr kumimoji="0" lang="en-US" altLang="en-US" sz="1200" smtClean="0"/>
              <a:pPr/>
              <a:t>1</a:t>
            </a:fld>
            <a:endParaRPr kumimoji="0" lang="en-US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AAF5DCCB-49B0-30BF-E816-DDCBEA28EA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F3EE9174-09A7-DFCB-B521-274C59282A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AU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2CBD37D2-2DB3-01C5-4E0D-B963C42738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A5A9D562-7EED-488D-92D3-EDC73AF57A49}" type="slidenum">
              <a:rPr kumimoji="0" lang="en-US" altLang="en-US" sz="1200" smtClean="0"/>
              <a:pPr/>
              <a:t>2</a:t>
            </a:fld>
            <a:endParaRPr kumimoji="0" lang="en-US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5A785ECC-6399-9652-5990-EAFDC3E0E0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60C63668-B6EE-A9E7-DCBE-4DD030BB0E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AU" altLang="en-US"/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881B9560-A01B-F5B9-6171-64F0CD71B8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7AFB0A47-23C3-4387-8AFC-F0EE9AF0F644}" type="slidenum">
              <a:rPr kumimoji="0" lang="en-US" altLang="en-US" sz="1200" smtClean="0"/>
              <a:pPr/>
              <a:t>3</a:t>
            </a:fld>
            <a:endParaRPr kumimoji="0"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7331572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5A785ECC-6399-9652-5990-EAFDC3E0E0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60C63668-B6EE-A9E7-DCBE-4DD030BB0E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AU" altLang="en-US"/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881B9560-A01B-F5B9-6171-64F0CD71B8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7AFB0A47-23C3-4387-8AFC-F0EE9AF0F644}" type="slidenum">
              <a:rPr kumimoji="0" lang="en-US" altLang="en-US" sz="1200" smtClean="0"/>
              <a:pPr/>
              <a:t>4</a:t>
            </a:fld>
            <a:endParaRPr kumimoji="0"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416259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5A785ECC-6399-9652-5990-EAFDC3E0E0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60C63668-B6EE-A9E7-DCBE-4DD030BB0E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AU" altLang="en-US"/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881B9560-A01B-F5B9-6171-64F0CD71B8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7AFB0A47-23C3-4387-8AFC-F0EE9AF0F644}" type="slidenum">
              <a:rPr kumimoji="0" lang="en-US" altLang="en-US" sz="1200" smtClean="0"/>
              <a:pPr/>
              <a:t>5</a:t>
            </a:fld>
            <a:endParaRPr kumimoji="0"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0756891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9CE3F40C-BE2D-2E94-CD3C-706F536CE2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26BDC190-BFC4-E28D-F774-51DB68B549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AU" altLang="en-US"/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5EA8DEFA-2AD6-DECD-D959-05EFC43C94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54AB5BEF-3272-441E-84C6-44181DCDD4AF}" type="slidenum">
              <a:rPr kumimoji="0" lang="en-US" altLang="en-US" sz="1200" smtClean="0"/>
              <a:pPr/>
              <a:t>6</a:t>
            </a:fld>
            <a:endParaRPr kumimoji="0" lang="en-US" alt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C881B34D-394F-42FF-7845-77BC138B3D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E99537EE-24D8-B4D5-D944-E78C2B50DF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AU" altLang="en-US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2DE503E9-033D-5C51-5601-8C3C638500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A2733C0C-D4DF-439D-B1D6-C1B16E550282}" type="slidenum">
              <a:rPr kumimoji="0" lang="en-US" altLang="en-US" sz="1200" smtClean="0"/>
              <a:pPr/>
              <a:t>7</a:t>
            </a:fld>
            <a:endParaRPr kumimoji="0" lang="en-US" alt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DECD1B9E-AE0A-EBC9-B0B1-CE2F877D70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19FAF329-CB67-EA1A-9EC4-B0DBDB7FC4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AU" altLang="en-US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4DB6F9FF-25FF-F7AB-AA6F-6413F25C77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047D6B06-1613-4799-80A5-447AEA356408}" type="slidenum">
              <a:rPr kumimoji="0" lang="en-US" altLang="en-US" sz="1200" smtClean="0"/>
              <a:pPr/>
              <a:t>10</a:t>
            </a:fld>
            <a:endParaRPr kumimoji="0" lang="en-US" alt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5A785ECC-6399-9652-5990-EAFDC3E0E0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60C63668-B6EE-A9E7-DCBE-4DD030BB0E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AU" altLang="en-US"/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881B9560-A01B-F5B9-6171-64F0CD71B8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7AFB0A47-23C3-4387-8AFC-F0EE9AF0F644}" type="slidenum">
              <a:rPr kumimoji="0" lang="en-US" altLang="en-US" sz="1200" smtClean="0"/>
              <a:pPr/>
              <a:t>16</a:t>
            </a:fld>
            <a:endParaRPr kumimoji="0"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333265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90190" y="2560639"/>
            <a:ext cx="7639049" cy="1804987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ctrTitle" sz="quarter"/>
          </p:nvPr>
        </p:nvSpPr>
        <p:spPr>
          <a:xfrm>
            <a:off x="1892305" y="1509719"/>
            <a:ext cx="7660217" cy="749300"/>
          </a:xfrm>
          <a:noFill/>
        </p:spPr>
        <p:txBody>
          <a:bodyPr/>
          <a:lstStyle>
            <a:lvl1pPr marL="365116" indent="0" algn="r">
              <a:defRPr sz="3200">
                <a:latin typeface="Arial Narrow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ECFB683C-A44B-F051-779C-D6024674D43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10293351" y="6563785"/>
            <a:ext cx="1778000" cy="247649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none" lIns="92075" tIns="0" rIns="92075" bIns="0" numCol="1" anchor="ctr" anchorCtr="0" compatLnSpc="1">
            <a:prstTxWarp prst="textNoShape">
              <a:avLst/>
            </a:prstTxWarp>
          </a:bodyPr>
          <a:lstStyle>
            <a:lvl2pPr lvl="1" algn="r">
              <a:defRPr sz="1333"/>
            </a:lvl2pPr>
          </a:lstStyle>
          <a:p>
            <a:pPr lvl="1">
              <a:defRPr/>
            </a:pPr>
            <a:fld id="{96927037-FE1D-433F-8A7E-6B251971B86E}" type="slidenum">
              <a:rPr lang="en-US" altLang="en-US"/>
              <a:pPr lvl="1"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5409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8817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0"/>
            <a:ext cx="3048000" cy="4699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8940800" cy="4699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20149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24560"/>
          </a:xfrm>
        </p:spPr>
        <p:txBody>
          <a:bodyPr/>
          <a:lstStyle>
            <a:lvl1pPr>
              <a:defRPr sz="2400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885" y="1190444"/>
            <a:ext cx="11688233" cy="3508555"/>
          </a:xfrm>
        </p:spPr>
        <p:txBody>
          <a:bodyPr/>
          <a:lstStyle>
            <a:lvl1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defRPr sz="3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defRPr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2562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5374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890" y="584200"/>
            <a:ext cx="5742516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584200"/>
            <a:ext cx="574251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04034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92891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72063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4437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7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256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496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95AD800-1CA7-08E3-944B-E2E1C58C8E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51885" y="584200"/>
            <a:ext cx="1168823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7" name="Rectangle 6">
            <a:extLst>
              <a:ext uri="{FF2B5EF4-FFF2-40B4-BE49-F238E27FC236}">
                <a16:creationId xmlns:a16="http://schemas.microsoft.com/office/drawing/2014/main" id="{0B7532AE-F159-2F83-68BC-CB457A97A8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5757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6038" tIns="46038" rIns="46038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98642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374641" indent="-8466" algn="l" rtl="0" eaLnBrk="0" fontAlgn="base" hangingPunct="0">
        <a:lnSpc>
          <a:spcPct val="75000"/>
        </a:lnSpc>
        <a:spcBef>
          <a:spcPct val="0"/>
        </a:spcBef>
        <a:spcAft>
          <a:spcPct val="50000"/>
        </a:spcAft>
        <a:defRPr kumimoji="1" sz="2800">
          <a:solidFill>
            <a:schemeClr val="bg1"/>
          </a:solidFill>
          <a:latin typeface="+mj-lt"/>
          <a:ea typeface="+mj-ea"/>
          <a:cs typeface="+mj-cs"/>
        </a:defRPr>
      </a:lvl1pPr>
      <a:lvl2pPr marL="374641" indent="-8466" algn="l" rtl="0" eaLnBrk="0" fontAlgn="base" hangingPunct="0">
        <a:lnSpc>
          <a:spcPct val="75000"/>
        </a:lnSpc>
        <a:spcBef>
          <a:spcPct val="0"/>
        </a:spcBef>
        <a:spcAft>
          <a:spcPct val="50000"/>
        </a:spcAft>
        <a:defRPr kumimoji="1" sz="2800">
          <a:solidFill>
            <a:schemeClr val="bg1"/>
          </a:solidFill>
          <a:latin typeface="Tahoma" pitchFamily="34" charset="0"/>
        </a:defRPr>
      </a:lvl2pPr>
      <a:lvl3pPr marL="374641" indent="-8466" algn="l" rtl="0" eaLnBrk="0" fontAlgn="base" hangingPunct="0">
        <a:lnSpc>
          <a:spcPct val="75000"/>
        </a:lnSpc>
        <a:spcBef>
          <a:spcPct val="0"/>
        </a:spcBef>
        <a:spcAft>
          <a:spcPct val="50000"/>
        </a:spcAft>
        <a:defRPr kumimoji="1" sz="2800">
          <a:solidFill>
            <a:schemeClr val="bg1"/>
          </a:solidFill>
          <a:latin typeface="Tahoma" pitchFamily="34" charset="0"/>
        </a:defRPr>
      </a:lvl3pPr>
      <a:lvl4pPr marL="374641" indent="-8466" algn="l" rtl="0" eaLnBrk="0" fontAlgn="base" hangingPunct="0">
        <a:lnSpc>
          <a:spcPct val="75000"/>
        </a:lnSpc>
        <a:spcBef>
          <a:spcPct val="0"/>
        </a:spcBef>
        <a:spcAft>
          <a:spcPct val="50000"/>
        </a:spcAft>
        <a:defRPr kumimoji="1" sz="2800">
          <a:solidFill>
            <a:schemeClr val="bg1"/>
          </a:solidFill>
          <a:latin typeface="Tahoma" pitchFamily="34" charset="0"/>
        </a:defRPr>
      </a:lvl4pPr>
      <a:lvl5pPr marL="374641" indent="-8466" algn="l" rtl="0" eaLnBrk="0" fontAlgn="base" hangingPunct="0">
        <a:lnSpc>
          <a:spcPct val="75000"/>
        </a:lnSpc>
        <a:spcBef>
          <a:spcPct val="0"/>
        </a:spcBef>
        <a:spcAft>
          <a:spcPct val="50000"/>
        </a:spcAft>
        <a:defRPr kumimoji="1" sz="2800">
          <a:solidFill>
            <a:schemeClr val="bg1"/>
          </a:solidFill>
          <a:latin typeface="Tahoma" pitchFamily="34" charset="0"/>
        </a:defRPr>
      </a:lvl5pPr>
      <a:lvl6pPr marL="831830" indent="-9525" algn="l" rtl="0" eaLnBrk="0" fontAlgn="base" hangingPunct="0">
        <a:lnSpc>
          <a:spcPct val="75000"/>
        </a:lnSpc>
        <a:spcBef>
          <a:spcPct val="0"/>
        </a:spcBef>
        <a:spcAft>
          <a:spcPct val="50000"/>
        </a:spcAft>
        <a:defRPr kumimoji="1" sz="2800">
          <a:solidFill>
            <a:schemeClr val="bg1"/>
          </a:solidFill>
          <a:latin typeface="Tahoma" pitchFamily="34" charset="0"/>
        </a:defRPr>
      </a:lvl6pPr>
      <a:lvl7pPr marL="1289018" indent="-9525" algn="l" rtl="0" eaLnBrk="0" fontAlgn="base" hangingPunct="0">
        <a:lnSpc>
          <a:spcPct val="75000"/>
        </a:lnSpc>
        <a:spcBef>
          <a:spcPct val="0"/>
        </a:spcBef>
        <a:spcAft>
          <a:spcPct val="50000"/>
        </a:spcAft>
        <a:defRPr kumimoji="1" sz="2800">
          <a:solidFill>
            <a:schemeClr val="bg1"/>
          </a:solidFill>
          <a:latin typeface="Tahoma" pitchFamily="34" charset="0"/>
        </a:defRPr>
      </a:lvl7pPr>
      <a:lvl8pPr marL="1746207" indent="-9525" algn="l" rtl="0" eaLnBrk="0" fontAlgn="base" hangingPunct="0">
        <a:lnSpc>
          <a:spcPct val="75000"/>
        </a:lnSpc>
        <a:spcBef>
          <a:spcPct val="0"/>
        </a:spcBef>
        <a:spcAft>
          <a:spcPct val="50000"/>
        </a:spcAft>
        <a:defRPr kumimoji="1" sz="2800">
          <a:solidFill>
            <a:schemeClr val="bg1"/>
          </a:solidFill>
          <a:latin typeface="Tahoma" pitchFamily="34" charset="0"/>
        </a:defRPr>
      </a:lvl8pPr>
      <a:lvl9pPr marL="2203396" indent="-9525" algn="l" rtl="0" eaLnBrk="0" fontAlgn="base" hangingPunct="0">
        <a:lnSpc>
          <a:spcPct val="75000"/>
        </a:lnSpc>
        <a:spcBef>
          <a:spcPct val="0"/>
        </a:spcBef>
        <a:spcAft>
          <a:spcPct val="50000"/>
        </a:spcAft>
        <a:defRPr kumimoji="1" sz="2800">
          <a:solidFill>
            <a:schemeClr val="bg1"/>
          </a:solidFill>
          <a:latin typeface="Tahoma" pitchFamily="34" charset="0"/>
        </a:defRPr>
      </a:lvl9pPr>
    </p:titleStyle>
    <p:bodyStyle>
      <a:lvl1pPr marL="342891" indent="-342891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rgbClr val="FF0000"/>
        </a:buClr>
        <a:buChar char="•"/>
        <a:defRPr kumimoji="1" sz="3600">
          <a:solidFill>
            <a:schemeClr val="tx2"/>
          </a:solidFill>
          <a:latin typeface="+mn-lt"/>
          <a:ea typeface="+mn-ea"/>
          <a:cs typeface="+mn-cs"/>
        </a:defRPr>
      </a:lvl1pPr>
      <a:lvl2pPr marL="823363" indent="-289977" algn="l" rtl="0" eaLnBrk="0" fontAlgn="base" hangingPunct="0">
        <a:lnSpc>
          <a:spcPct val="90000"/>
        </a:lnSpc>
        <a:spcBef>
          <a:spcPct val="20000"/>
        </a:spcBef>
        <a:spcAft>
          <a:spcPct val="25000"/>
        </a:spcAft>
        <a:buClr>
          <a:srgbClr val="FF0000"/>
        </a:buClr>
        <a:buChar char="–"/>
        <a:defRPr kumimoji="1" sz="2800">
          <a:solidFill>
            <a:srgbClr val="3535A1"/>
          </a:solidFill>
          <a:latin typeface="+mn-lt"/>
        </a:defRPr>
      </a:lvl2pPr>
      <a:lvl3pPr marL="1242453" indent="-228594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rgbClr val="99FF33"/>
        </a:buClr>
        <a:buChar char="•"/>
        <a:defRPr kumimoji="1">
          <a:solidFill>
            <a:srgbClr val="008000"/>
          </a:solidFill>
          <a:latin typeface="+mn-lt"/>
        </a:defRPr>
      </a:lvl3pPr>
      <a:lvl4pPr marL="1661542" indent="-228594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rgbClr val="CCCC00"/>
        </a:buClr>
        <a:buChar char="–"/>
        <a:defRPr kumimoji="1">
          <a:solidFill>
            <a:srgbClr val="008000"/>
          </a:solidFill>
          <a:latin typeface="+mn-lt"/>
        </a:defRPr>
      </a:lvl4pPr>
      <a:lvl5pPr marL="3028875" indent="-228594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rgbClr val="FFFF66"/>
        </a:buClr>
        <a:buChar char="•"/>
        <a:defRPr kumimoji="1" sz="933">
          <a:solidFill>
            <a:schemeClr val="tx1"/>
          </a:solidFill>
          <a:latin typeface="+mn-lt"/>
        </a:defRPr>
      </a:lvl5pPr>
      <a:lvl6pPr marL="3486064" indent="-228594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rgbClr val="FFFF66"/>
        </a:buClr>
        <a:buChar char="•"/>
        <a:defRPr kumimoji="1" sz="1000">
          <a:solidFill>
            <a:schemeClr val="tx1"/>
          </a:solidFill>
          <a:latin typeface="+mn-lt"/>
        </a:defRPr>
      </a:lvl6pPr>
      <a:lvl7pPr marL="3943252" indent="-228594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rgbClr val="FFFF66"/>
        </a:buClr>
        <a:buChar char="•"/>
        <a:defRPr kumimoji="1" sz="1000">
          <a:solidFill>
            <a:schemeClr val="tx1"/>
          </a:solidFill>
          <a:latin typeface="+mn-lt"/>
        </a:defRPr>
      </a:lvl7pPr>
      <a:lvl8pPr marL="4400441" indent="-228594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rgbClr val="FFFF66"/>
        </a:buClr>
        <a:buChar char="•"/>
        <a:defRPr kumimoji="1" sz="1000">
          <a:solidFill>
            <a:schemeClr val="tx1"/>
          </a:solidFill>
          <a:latin typeface="+mn-lt"/>
        </a:defRPr>
      </a:lvl8pPr>
      <a:lvl9pPr marL="4857629" indent="-228594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rgbClr val="FFFF66"/>
        </a:buClr>
        <a:buChar char="•"/>
        <a:defRPr kumimoji="1" sz="1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2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chart" Target="../charts/chart3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chart" Target="../charts/chart4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3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5.png"/><Relationship Id="rId10" Type="http://schemas.openxmlformats.org/officeDocument/2006/relationships/image" Target="../media/image35.png"/><Relationship Id="rId4" Type="http://schemas.openxmlformats.org/officeDocument/2006/relationships/image" Target="../media/image4.png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5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3.jpeg"/><Relationship Id="rId10" Type="http://schemas.openxmlformats.org/officeDocument/2006/relationships/image" Target="../media/image14.jpeg"/><Relationship Id="rId4" Type="http://schemas.openxmlformats.org/officeDocument/2006/relationships/image" Target="../media/image12.jpe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cid:C2F94F05-33FB-462F-9B06-81368A485C83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22.png"/><Relationship Id="rId10" Type="http://schemas.openxmlformats.org/officeDocument/2006/relationships/image" Target="../media/image18.jpeg"/><Relationship Id="rId4" Type="http://schemas.openxmlformats.org/officeDocument/2006/relationships/image" Target="../media/image3.png"/><Relationship Id="rId9" Type="http://schemas.openxmlformats.org/officeDocument/2006/relationships/image" Target="../media/image17.png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grass, tree, outdoor&#10;&#10;Description automatically generated">
            <a:extLst>
              <a:ext uri="{FF2B5EF4-FFF2-40B4-BE49-F238E27FC236}">
                <a16:creationId xmlns:a16="http://schemas.microsoft.com/office/drawing/2014/main" id="{76460F28-B5EF-6B60-35F0-3B2B33619A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333"/>
            <a:ext cx="12192000" cy="6858000"/>
          </a:xfrm>
          <a:prstGeom prst="rect">
            <a:avLst/>
          </a:prstGeom>
        </p:spPr>
      </p:pic>
      <p:sp>
        <p:nvSpPr>
          <p:cNvPr id="8195" name="Title 1">
            <a:extLst>
              <a:ext uri="{FF2B5EF4-FFF2-40B4-BE49-F238E27FC236}">
                <a16:creationId xmlns:a16="http://schemas.microsoft.com/office/drawing/2014/main" id="{407E43B1-D9A1-15D5-FE61-FF20EEC649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122764">
              <a:tabLst>
                <a:tab pos="122764" algn="l"/>
              </a:tabLst>
              <a:defRPr/>
            </a:pPr>
            <a:r>
              <a:rPr lang="en-AU" sz="213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TO CATCH A CAT — </a:t>
            </a:r>
            <a:br>
              <a:rPr lang="en-AU" sz="213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AU" sz="213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DEVELOPING A SMART TRAP FOR FERAL CATS </a:t>
            </a:r>
            <a:endParaRPr lang="en-AU" altLang="en-US" sz="2133" dirty="0"/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FB7D37B8-CE14-615B-7C8A-0A28FCBD5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317" y="785285"/>
            <a:ext cx="8049683" cy="944033"/>
          </a:xfrm>
          <a:prstGeom prst="rect">
            <a:avLst/>
          </a:prstGeom>
          <a:noFill/>
          <a:ln>
            <a:noFill/>
          </a:ln>
        </p:spPr>
        <p:txBody>
          <a:bodyPr lIns="61384" tIns="61384" rIns="61384" bIns="61384" anchor="b"/>
          <a:lstStyle>
            <a:lvl1pPr marL="6350" indent="-635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Char char="•"/>
              <a:defRPr kumimoji="1" sz="27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280988" indent="-6350">
              <a:lnSpc>
                <a:spcPct val="90000"/>
              </a:lnSpc>
              <a:spcBef>
                <a:spcPct val="20000"/>
              </a:spcBef>
              <a:spcAft>
                <a:spcPct val="25000"/>
              </a:spcAft>
              <a:buClr>
                <a:srgbClr val="FF0000"/>
              </a:buClr>
              <a:buChar char="–"/>
              <a:defRPr kumimoji="1" sz="2100">
                <a:solidFill>
                  <a:srgbClr val="3535A1"/>
                </a:solidFill>
                <a:latin typeface="Tahoma" panose="020B0604030504040204" pitchFamily="34" charset="0"/>
              </a:defRPr>
            </a:lvl2pPr>
            <a:lvl3pPr marL="280988" indent="-6350">
              <a:lnSpc>
                <a:spcPct val="90000"/>
              </a:lnSpc>
              <a:spcBef>
                <a:spcPct val="20000"/>
              </a:spcBef>
              <a:buClr>
                <a:srgbClr val="99FF33"/>
              </a:buClr>
              <a:buChar char="•"/>
              <a:defRPr kumimoji="1">
                <a:solidFill>
                  <a:srgbClr val="008000"/>
                </a:solidFill>
                <a:latin typeface="Tahoma" panose="020B0604030504040204" pitchFamily="34" charset="0"/>
              </a:defRPr>
            </a:lvl3pPr>
            <a:lvl4pPr marL="280988" indent="-6350">
              <a:lnSpc>
                <a:spcPct val="90000"/>
              </a:lnSpc>
              <a:spcBef>
                <a:spcPct val="20000"/>
              </a:spcBef>
              <a:buClr>
                <a:srgbClr val="CCCC00"/>
              </a:buClr>
              <a:buChar char="–"/>
              <a:defRPr kumimoji="1">
                <a:solidFill>
                  <a:srgbClr val="008000"/>
                </a:solidFill>
                <a:latin typeface="Tahoma" panose="020B0604030504040204" pitchFamily="34" charset="0"/>
              </a:defRPr>
            </a:lvl4pPr>
            <a:lvl5pPr marL="280988" indent="-6350">
              <a:lnSpc>
                <a:spcPct val="90000"/>
              </a:lnSpc>
              <a:spcBef>
                <a:spcPct val="20000"/>
              </a:spcBef>
              <a:buClr>
                <a:srgbClr val="FFFF66"/>
              </a:buClr>
              <a:buChar char="•"/>
              <a:defRPr kumimoji="1" sz="7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738188" indent="-63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Char char="•"/>
              <a:defRPr kumimoji="1" sz="7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1195388" indent="-63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Char char="•"/>
              <a:defRPr kumimoji="1" sz="7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1652588" indent="-63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Char char="•"/>
              <a:defRPr kumimoji="1" sz="7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2109788" indent="-63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Char char="•"/>
              <a:defRPr kumimoji="1" sz="7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75000"/>
              </a:lnSpc>
              <a:spcBef>
                <a:spcPct val="0"/>
              </a:spcBef>
              <a:spcAft>
                <a:spcPct val="50000"/>
              </a:spcAft>
              <a:buClrTx/>
              <a:buFontTx/>
              <a:buNone/>
              <a:defRPr/>
            </a:pPr>
            <a:endParaRPr lang="en-AU" altLang="en-US" sz="2667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316EAE2F-4E21-6A49-E90C-D0EAA45FC5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59400"/>
            <a:ext cx="12192000" cy="1229784"/>
          </a:xfrm>
          <a:prstGeom prst="rect">
            <a:avLst/>
          </a:prstGeom>
          <a:solidFill>
            <a:srgbClr val="000000">
              <a:alpha val="43922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lIns="46039" tIns="46039" rIns="46039" bIns="46039" anchor="ctr"/>
          <a:lstStyle>
            <a:lvl1pPr marL="90488">
              <a:tabLst>
                <a:tab pos="1343025" algn="l"/>
              </a:tabLs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tabLst>
                <a:tab pos="1343025" algn="l"/>
              </a:tabLs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tabLst>
                <a:tab pos="1343025" algn="l"/>
              </a:tabLs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tabLst>
                <a:tab pos="1343025" algn="l"/>
              </a:tabLs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tabLst>
                <a:tab pos="1343025" algn="l"/>
              </a:tabLs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43025" algn="l"/>
              </a:tabLs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43025" algn="l"/>
              </a:tabLs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43025" algn="l"/>
              </a:tabLs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43025" algn="l"/>
              </a:tabLs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1600"/>
              </a:spcBef>
              <a:spcAft>
                <a:spcPct val="50000"/>
              </a:spcAft>
              <a:defRPr/>
            </a:pPr>
            <a:r>
              <a:rPr lang="en-AU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969696"/>
                  </a:outerShdw>
                </a:effectLst>
                <a:latin typeface="Open Sans" panose="020B0606030504020204" pitchFamily="34" charset="0"/>
                <a:cs typeface="Open Sans" panose="020B0606030504020204" pitchFamily="34" charset="0"/>
              </a:rPr>
              <a:t>Trish Fleming, Dave Algar, Helen Blackie, Kenji Irie, Melissa Thomas</a:t>
            </a:r>
            <a:br>
              <a:rPr lang="en-AU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969696"/>
                  </a:outerShdw>
                </a:effectLst>
                <a:latin typeface="Open Sans" panose="020B0606030504020204" pitchFamily="34" charset="0"/>
                <a:cs typeface="Open Sans" panose="020B0606030504020204" pitchFamily="34" charset="0"/>
              </a:rPr>
            </a:br>
            <a:r>
              <a:rPr lang="en-AU" altLang="en-US" sz="1600" dirty="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t.fleming@murdoch.edu.au</a:t>
            </a:r>
            <a:endParaRPr lang="en-AU" altLang="en-US" dirty="0">
              <a:solidFill>
                <a:schemeClr val="bg1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5127" name="Group 7">
            <a:extLst>
              <a:ext uri="{FF2B5EF4-FFF2-40B4-BE49-F238E27FC236}">
                <a16:creationId xmlns:a16="http://schemas.microsoft.com/office/drawing/2014/main" id="{FB4BED9B-AB89-3A73-D072-35135902DDBB}"/>
              </a:ext>
            </a:extLst>
          </p:cNvPr>
          <p:cNvGrpSpPr>
            <a:grpSpLocks/>
          </p:cNvGrpSpPr>
          <p:nvPr/>
        </p:nvGrpSpPr>
        <p:grpSpPr bwMode="auto">
          <a:xfrm>
            <a:off x="10568518" y="162984"/>
            <a:ext cx="3054349" cy="558800"/>
            <a:chOff x="8525164" y="109090"/>
            <a:chExt cx="3589443" cy="663231"/>
          </a:xfrm>
        </p:grpSpPr>
        <p:pic>
          <p:nvPicPr>
            <p:cNvPr id="5130" name="Picture 8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F4140F46-B7C5-A88B-E9D2-C75988981A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5164" y="234227"/>
              <a:ext cx="3589443" cy="538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1" name="Picture 9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5C023C9F-333F-5D6D-859F-230EF3EEED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73" t="-23256" r="43782"/>
            <a:stretch>
              <a:fillRect/>
            </a:stretch>
          </p:blipFill>
          <p:spPr bwMode="auto">
            <a:xfrm>
              <a:off x="10365185" y="109090"/>
              <a:ext cx="177499" cy="663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8" name="Picture 24" descr="Shape&#10;&#10;Description automatically generated with low confidence">
            <a:extLst>
              <a:ext uri="{FF2B5EF4-FFF2-40B4-BE49-F238E27FC236}">
                <a16:creationId xmlns:a16="http://schemas.microsoft.com/office/drawing/2014/main" id="{58F04A2E-C5E4-DFE2-9AC7-69DFE4416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817" y="-215900"/>
            <a:ext cx="1532467" cy="153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Logo">
            <a:extLst>
              <a:ext uri="{FF2B5EF4-FFF2-40B4-BE49-F238E27FC236}">
                <a16:creationId xmlns:a16="http://schemas.microsoft.com/office/drawing/2014/main" id="{31A09ED0-B866-FF72-5FA9-433977978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980635" y="-129408"/>
            <a:ext cx="2734733" cy="13673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8B215D0B-7C09-953E-37A9-B219A3D38F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/>
              <a:t>3. Attractive edible lure – </a:t>
            </a:r>
            <a:r>
              <a:rPr lang="en-AU" altLang="en-US">
                <a:solidFill>
                  <a:srgbClr val="9900FF"/>
                </a:solidFill>
              </a:rPr>
              <a:t>PEN TRIALS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FB01E23-C79D-349A-25CC-2D984C8911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grpSp>
        <p:nvGrpSpPr>
          <p:cNvPr id="15363" name="Group 7">
            <a:extLst>
              <a:ext uri="{FF2B5EF4-FFF2-40B4-BE49-F238E27FC236}">
                <a16:creationId xmlns:a16="http://schemas.microsoft.com/office/drawing/2014/main" id="{94F5B84C-4336-42E1-BA8F-69FC4B931EF2}"/>
              </a:ext>
            </a:extLst>
          </p:cNvPr>
          <p:cNvGrpSpPr>
            <a:grpSpLocks/>
          </p:cNvGrpSpPr>
          <p:nvPr/>
        </p:nvGrpSpPr>
        <p:grpSpPr bwMode="auto">
          <a:xfrm>
            <a:off x="10568518" y="162984"/>
            <a:ext cx="3054349" cy="558800"/>
            <a:chOff x="8525164" y="109090"/>
            <a:chExt cx="3589443" cy="663231"/>
          </a:xfrm>
        </p:grpSpPr>
        <p:pic>
          <p:nvPicPr>
            <p:cNvPr id="15369" name="Picture 8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9D5F2F4E-6A54-E78F-D1AB-D2FE085DB3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5164" y="234227"/>
              <a:ext cx="3589443" cy="538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0" name="Picture 9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65610CD7-4E0F-0E2C-C4C3-000417FC13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73" t="-23256" r="43782"/>
            <a:stretch>
              <a:fillRect/>
            </a:stretch>
          </p:blipFill>
          <p:spPr bwMode="auto">
            <a:xfrm>
              <a:off x="10365185" y="109090"/>
              <a:ext cx="177499" cy="663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364" name="Picture 24" descr="Shape&#10;&#10;Description automatically generated with low confidence">
            <a:extLst>
              <a:ext uri="{FF2B5EF4-FFF2-40B4-BE49-F238E27FC236}">
                <a16:creationId xmlns:a16="http://schemas.microsoft.com/office/drawing/2014/main" id="{21E5111A-E732-33E6-D80B-AE3701A71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817" y="-215900"/>
            <a:ext cx="1532467" cy="153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 descr="Logo">
            <a:extLst>
              <a:ext uri="{FF2B5EF4-FFF2-40B4-BE49-F238E27FC236}">
                <a16:creationId xmlns:a16="http://schemas.microsoft.com/office/drawing/2014/main" id="{90725243-2697-10E6-349A-E4F36A0F8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980635" y="-129408"/>
            <a:ext cx="2734733" cy="136736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09D61F77-B669-CF83-CE22-E86B17F25F8C}"/>
              </a:ext>
            </a:extLst>
          </p:cNvPr>
          <p:cNvGraphicFramePr>
            <a:graphicFrameLocks/>
          </p:cNvGraphicFramePr>
          <p:nvPr/>
        </p:nvGraphicFramePr>
        <p:xfrm>
          <a:off x="1" y="1747901"/>
          <a:ext cx="12134239" cy="44959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5367" name="TextBox 2">
            <a:extLst>
              <a:ext uri="{FF2B5EF4-FFF2-40B4-BE49-F238E27FC236}">
                <a16:creationId xmlns:a16="http://schemas.microsoft.com/office/drawing/2014/main" id="{A8FC3B01-63EA-1C1F-01F5-D5AEC13635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0818" y="6244167"/>
            <a:ext cx="27254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AU" altLang="en-US" sz="3200">
                <a:latin typeface="Open Sans" panose="020B0606030504020204" pitchFamily="34" charset="0"/>
                <a:cs typeface="Open Sans" panose="020B0606030504020204" pitchFamily="34" charset="0"/>
              </a:rPr>
              <a:t>Individual cat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5CAB5121-4AF1-5E59-D4B9-1F3010C2118F}"/>
              </a:ext>
            </a:extLst>
          </p:cNvPr>
          <p:cNvGraphicFramePr>
            <a:graphicFrameLocks/>
          </p:cNvGraphicFramePr>
          <p:nvPr/>
        </p:nvGraphicFramePr>
        <p:xfrm>
          <a:off x="7393498" y="1004788"/>
          <a:ext cx="4740741" cy="3525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6F1267B8-69AA-72E2-3163-0D46A85CF4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9997" y="1140460"/>
            <a:ext cx="1125390" cy="217833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B50BB4A9-44E5-CE09-B8AE-7EC39B4DB4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/>
              <a:t>3. Attractive edible lure – </a:t>
            </a:r>
            <a:r>
              <a:rPr lang="en-AU" altLang="en-US">
                <a:solidFill>
                  <a:srgbClr val="92D050"/>
                </a:solidFill>
              </a:rPr>
              <a:t>FIELD TRIALS</a:t>
            </a:r>
          </a:p>
        </p:txBody>
      </p:sp>
      <p:sp>
        <p:nvSpPr>
          <p:cNvPr id="17411" name="Content Placeholder 2">
            <a:extLst>
              <a:ext uri="{FF2B5EF4-FFF2-40B4-BE49-F238E27FC236}">
                <a16:creationId xmlns:a16="http://schemas.microsoft.com/office/drawing/2014/main" id="{0FEA1A02-85EC-E2D0-10EE-4E77692E1A9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1886" y="1190444"/>
            <a:ext cx="9330266" cy="3508555"/>
          </a:xfrm>
        </p:spPr>
        <p:txBody>
          <a:bodyPr/>
          <a:lstStyle/>
          <a:p>
            <a:r>
              <a:rPr lang="en-AU" altLang="en-US" dirty="0" err="1">
                <a:latin typeface="Calibri" panose="020F0502020204030204" pitchFamily="34" charset="0"/>
                <a:ea typeface="DengXian" panose="02010600030101010101" pitchFamily="2" charset="-122"/>
                <a:cs typeface="Cordia New" panose="020B0304020202020204" pitchFamily="34" charset="-34"/>
              </a:rPr>
              <a:t>Walyunga</a:t>
            </a:r>
            <a:r>
              <a:rPr lang="en-AU" altLang="en-US" dirty="0">
                <a:latin typeface="Calibri" panose="020F0502020204030204" pitchFamily="34" charset="0"/>
                <a:ea typeface="DengXian" panose="02010600030101010101" pitchFamily="2" charset="-122"/>
                <a:cs typeface="Cordia New" panose="020B0304020202020204" pitchFamily="34" charset="-34"/>
              </a:rPr>
              <a:t> National Park, WA</a:t>
            </a:r>
          </a:p>
          <a:p>
            <a:r>
              <a:rPr lang="en-AU" altLang="en-US" i="1" dirty="0" err="1">
                <a:latin typeface="Calibri" panose="020F0502020204030204" pitchFamily="34" charset="0"/>
                <a:ea typeface="DengXian" panose="02010600030101010101" pitchFamily="2" charset="-122"/>
                <a:cs typeface="Cordia New" panose="020B0304020202020204" pitchFamily="34" charset="-34"/>
              </a:rPr>
              <a:t>Connovation</a:t>
            </a:r>
            <a:r>
              <a:rPr lang="en-AU" altLang="en-US" dirty="0">
                <a:latin typeface="Calibri" panose="020F0502020204030204" pitchFamily="34" charset="0"/>
                <a:ea typeface="DengXian" panose="02010600030101010101" pitchFamily="2" charset="-122"/>
                <a:cs typeface="Cordia New" panose="020B0304020202020204" pitchFamily="34" charset="-34"/>
              </a:rPr>
              <a:t> </a:t>
            </a:r>
            <a:r>
              <a:rPr lang="en-AU" altLang="en-US" i="1" dirty="0" err="1">
                <a:latin typeface="Calibri" panose="020F0502020204030204" pitchFamily="34" charset="0"/>
                <a:ea typeface="DengXian" panose="02010600030101010101" pitchFamily="2" charset="-122"/>
                <a:cs typeface="Cordia New" panose="020B0304020202020204" pitchFamily="34" charset="-34"/>
              </a:rPr>
              <a:t>Eggsellent</a:t>
            </a:r>
            <a:r>
              <a:rPr lang="en-AU" altLang="en-US" dirty="0">
                <a:latin typeface="Calibri" panose="020F0502020204030204" pitchFamily="34" charset="0"/>
                <a:ea typeface="DengXian" panose="02010600030101010101" pitchFamily="2" charset="-122"/>
                <a:cs typeface="Cordia New" panose="020B0304020202020204" pitchFamily="34" charset="-34"/>
              </a:rPr>
              <a:t> edible lure in </a:t>
            </a:r>
            <a:r>
              <a:rPr lang="en-AU" altLang="en-US" i="1" dirty="0" err="1">
                <a:latin typeface="Calibri" panose="020F0502020204030204" pitchFamily="34" charset="0"/>
                <a:ea typeface="DengXian" panose="02010600030101010101" pitchFamily="2" charset="-122"/>
                <a:cs typeface="Cordia New" panose="020B0304020202020204" pitchFamily="34" charset="-34"/>
              </a:rPr>
              <a:t>Ezylure</a:t>
            </a:r>
            <a:r>
              <a:rPr lang="en-AU" altLang="en-US" dirty="0">
                <a:latin typeface="Calibri" panose="020F0502020204030204" pitchFamily="34" charset="0"/>
                <a:ea typeface="DengXian" panose="02010600030101010101" pitchFamily="2" charset="-122"/>
                <a:cs typeface="Cordia New" panose="020B0304020202020204" pitchFamily="34" charset="-34"/>
              </a:rPr>
              <a:t> automatic dispensers (0.75ml twice a day)</a:t>
            </a:r>
          </a:p>
          <a:p>
            <a:r>
              <a:rPr lang="en-AU" altLang="en-US" dirty="0">
                <a:latin typeface="Calibri" panose="020F0502020204030204" pitchFamily="34" charset="0"/>
                <a:ea typeface="DengXian" panose="02010600030101010101" pitchFamily="2" charset="-122"/>
                <a:cs typeface="Cordia New" panose="020B0304020202020204" pitchFamily="34" charset="-34"/>
              </a:rPr>
              <a:t>30 pairs of camera traps (one ~3m </a:t>
            </a:r>
            <a:br>
              <a:rPr lang="en-AU" altLang="en-US" dirty="0">
                <a:latin typeface="Calibri" panose="020F0502020204030204" pitchFamily="34" charset="0"/>
                <a:ea typeface="DengXian" panose="02010600030101010101" pitchFamily="2" charset="-122"/>
                <a:cs typeface="Cordia New" panose="020B0304020202020204" pitchFamily="34" charset="-34"/>
              </a:rPr>
            </a:br>
            <a:r>
              <a:rPr lang="en-AU" altLang="en-US" dirty="0">
                <a:latin typeface="Calibri" panose="020F0502020204030204" pitchFamily="34" charset="0"/>
                <a:ea typeface="DengXian" panose="02010600030101010101" pitchFamily="2" charset="-122"/>
                <a:cs typeface="Cordia New" panose="020B0304020202020204" pitchFamily="34" charset="-34"/>
              </a:rPr>
              <a:t>from the lure and one </a:t>
            </a:r>
            <a:r>
              <a:rPr lang="en-AU" altLang="en-US" dirty="0" err="1">
                <a:latin typeface="Calibri" panose="020F0502020204030204" pitchFamily="34" charset="0"/>
                <a:ea typeface="DengXian" panose="02010600030101010101" pitchFamily="2" charset="-122"/>
                <a:cs typeface="Cordia New" panose="020B0304020202020204" pitchFamily="34" charset="-34"/>
              </a:rPr>
              <a:t>unlured</a:t>
            </a:r>
            <a:r>
              <a:rPr lang="en-AU" altLang="en-US" dirty="0">
                <a:latin typeface="Calibri" panose="020F0502020204030204" pitchFamily="34" charset="0"/>
                <a:ea typeface="DengXian" panose="02010600030101010101" pitchFamily="2" charset="-122"/>
                <a:cs typeface="Cordia New" panose="020B0304020202020204" pitchFamily="34" charset="-34"/>
              </a:rPr>
              <a:t>)</a:t>
            </a:r>
          </a:p>
          <a:p>
            <a:r>
              <a:rPr lang="en-AU" altLang="en-US" dirty="0">
                <a:latin typeface="Calibri" panose="020F0502020204030204" pitchFamily="34" charset="0"/>
                <a:ea typeface="DengXian" panose="02010600030101010101" pitchFamily="2" charset="-122"/>
                <a:cs typeface="Cordia New" panose="020B0304020202020204" pitchFamily="34" charset="-34"/>
              </a:rPr>
              <a:t>50 days</a:t>
            </a:r>
          </a:p>
        </p:txBody>
      </p:sp>
      <p:grpSp>
        <p:nvGrpSpPr>
          <p:cNvPr id="17412" name="Group 7">
            <a:extLst>
              <a:ext uri="{FF2B5EF4-FFF2-40B4-BE49-F238E27FC236}">
                <a16:creationId xmlns:a16="http://schemas.microsoft.com/office/drawing/2014/main" id="{5ED1D291-1B28-AB48-6300-7489216788C3}"/>
              </a:ext>
            </a:extLst>
          </p:cNvPr>
          <p:cNvGrpSpPr>
            <a:grpSpLocks/>
          </p:cNvGrpSpPr>
          <p:nvPr/>
        </p:nvGrpSpPr>
        <p:grpSpPr bwMode="auto">
          <a:xfrm>
            <a:off x="10568518" y="162984"/>
            <a:ext cx="3054349" cy="558800"/>
            <a:chOff x="8525164" y="109090"/>
            <a:chExt cx="3589443" cy="663231"/>
          </a:xfrm>
        </p:grpSpPr>
        <p:pic>
          <p:nvPicPr>
            <p:cNvPr id="17418" name="Picture 8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DDD04334-775E-F9C3-BE9C-6AEC83F323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5164" y="234227"/>
              <a:ext cx="3589443" cy="538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9" name="Picture 9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EAD97E8D-D9AE-8090-FDF9-9641949A6C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73" t="-23256" r="43782"/>
            <a:stretch>
              <a:fillRect/>
            </a:stretch>
          </p:blipFill>
          <p:spPr bwMode="auto">
            <a:xfrm>
              <a:off x="10365185" y="109090"/>
              <a:ext cx="177499" cy="663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413" name="Picture 24" descr="Shape&#10;&#10;Description automatically generated with low confidence">
            <a:extLst>
              <a:ext uri="{FF2B5EF4-FFF2-40B4-BE49-F238E27FC236}">
                <a16:creationId xmlns:a16="http://schemas.microsoft.com/office/drawing/2014/main" id="{2DA062F9-64A1-64CE-8509-99E3778B8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817" y="-215900"/>
            <a:ext cx="1532467" cy="153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 descr="Logo">
            <a:extLst>
              <a:ext uri="{FF2B5EF4-FFF2-40B4-BE49-F238E27FC236}">
                <a16:creationId xmlns:a16="http://schemas.microsoft.com/office/drawing/2014/main" id="{C83E92C1-348C-8827-8C5D-64F2D7ACB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980635" y="-129408"/>
            <a:ext cx="2734733" cy="136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15" name="Picture 7" descr="A picture containing text, outdoor, grass&#10;&#10;Description automatically generated">
            <a:extLst>
              <a:ext uri="{FF2B5EF4-FFF2-40B4-BE49-F238E27FC236}">
                <a16:creationId xmlns:a16="http://schemas.microsoft.com/office/drawing/2014/main" id="{66AB2C6A-2B5E-09C8-4750-89BCD6C38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9217" y="924560"/>
            <a:ext cx="2372783" cy="316441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ontent Placeholder 6" descr="A picture containing text, tree, outdoor&#10;&#10;Description automatically generated">
            <a:extLst>
              <a:ext uri="{FF2B5EF4-FFF2-40B4-BE49-F238E27FC236}">
                <a16:creationId xmlns:a16="http://schemas.microsoft.com/office/drawing/2014/main" id="{F1DABF5F-C562-8ADB-7A54-6F00B06AB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884" y="3190028"/>
            <a:ext cx="2734733" cy="3647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1827B15-8E9F-F0D2-CF8C-5D2859B64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885" y="4760384"/>
            <a:ext cx="9192683" cy="3774016"/>
          </a:xfrm>
          <a:prstGeom prst="rect">
            <a:avLst/>
          </a:prstGeom>
          <a:noFill/>
          <a:ln>
            <a:noFill/>
          </a:ln>
        </p:spPr>
        <p:txBody>
          <a:bodyPr lIns="122767" tIns="61384" rIns="122767" bIns="61384"/>
          <a:lstStyle>
            <a:lvl1pPr marL="257175" indent="-257175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•"/>
              <a:defRPr kumimoji="1" sz="24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17538" indent="-217488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5000"/>
              </a:spcAft>
              <a:buClr>
                <a:schemeClr val="bg1">
                  <a:lumMod val="50000"/>
                </a:schemeClr>
              </a:buClr>
              <a:buChar char="–"/>
              <a:defRPr kumimoji="1" sz="21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31863" indent="-1714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99FF33"/>
              </a:buClr>
              <a:buChar char="•"/>
              <a:defRPr kumimoji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46188" indent="-1714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CC00"/>
              </a:buClr>
              <a:buChar char="–"/>
              <a:defRPr kumimoji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271713" indent="-1714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Char char="•"/>
              <a:defRPr kumimoji="1" sz="7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614613" indent="-1714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Char char="•"/>
              <a:defRPr kumimoji="1" sz="750">
                <a:solidFill>
                  <a:schemeClr val="tx1"/>
                </a:solidFill>
                <a:latin typeface="+mn-lt"/>
              </a:defRPr>
            </a:lvl6pPr>
            <a:lvl7pPr marL="2957513" indent="-1714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Char char="•"/>
              <a:defRPr kumimoji="1" sz="750">
                <a:solidFill>
                  <a:schemeClr val="tx1"/>
                </a:solidFill>
                <a:latin typeface="+mn-lt"/>
              </a:defRPr>
            </a:lvl7pPr>
            <a:lvl8pPr marL="3300413" indent="-1714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Char char="•"/>
              <a:defRPr kumimoji="1" sz="750">
                <a:solidFill>
                  <a:schemeClr val="tx1"/>
                </a:solidFill>
                <a:latin typeface="+mn-lt"/>
              </a:defRPr>
            </a:lvl8pPr>
            <a:lvl9pPr marL="3643313" indent="-1714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Char char="•"/>
              <a:defRPr kumimoji="1" sz="75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AU" altLang="en-US" sz="3200" kern="0" dirty="0">
                <a:latin typeface="Calibri" panose="020F0502020204030204" pitchFamily="34" charset="0"/>
                <a:ea typeface="DengXian" panose="02010600030101010101" pitchFamily="2" charset="-122"/>
                <a:cs typeface="Cordia New" panose="020B0304020202020204" pitchFamily="34" charset="-34"/>
              </a:rPr>
              <a:t>Only a single lure dispenser showed </a:t>
            </a:r>
            <a:br>
              <a:rPr lang="en-AU" altLang="en-US" sz="3200" kern="0" dirty="0">
                <a:latin typeface="Calibri" panose="020F0502020204030204" pitchFamily="34" charset="0"/>
                <a:ea typeface="DengXian" panose="02010600030101010101" pitchFamily="2" charset="-122"/>
                <a:cs typeface="Cordia New" panose="020B0304020202020204" pitchFamily="34" charset="-34"/>
              </a:rPr>
            </a:br>
            <a:r>
              <a:rPr lang="en-AU" altLang="en-US" sz="3200" kern="0" dirty="0">
                <a:latin typeface="Calibri" panose="020F0502020204030204" pitchFamily="34" charset="0"/>
                <a:ea typeface="DengXian" panose="02010600030101010101" pitchFamily="2" charset="-122"/>
                <a:cs typeface="Cordia New" panose="020B0304020202020204" pitchFamily="34" charset="-34"/>
              </a:rPr>
              <a:t>an accumulation of lure</a:t>
            </a:r>
            <a:endParaRPr lang="en-AU" altLang="en-US" sz="3200" kern="0" dirty="0">
              <a:ea typeface="DengXia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4" descr="A picture containing grass, outdoor, field, green&#10;&#10;Description automatically generated">
            <a:extLst>
              <a:ext uri="{FF2B5EF4-FFF2-40B4-BE49-F238E27FC236}">
                <a16:creationId xmlns:a16="http://schemas.microsoft.com/office/drawing/2014/main" id="{B5126843-9875-B50D-EFAE-43FDA01F2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3"/>
          <a:stretch>
            <a:fillRect/>
          </a:stretch>
        </p:blipFill>
        <p:spPr bwMode="auto">
          <a:xfrm>
            <a:off x="0" y="-827617"/>
            <a:ext cx="12192000" cy="7685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itle 1">
            <a:extLst>
              <a:ext uri="{FF2B5EF4-FFF2-40B4-BE49-F238E27FC236}">
                <a16:creationId xmlns:a16="http://schemas.microsoft.com/office/drawing/2014/main" id="{8E03B6BF-6D5C-1BEB-7B44-30223ED9D6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/>
              <a:t>Australian ravens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2171EC2-1F68-B34A-DCD6-FCFFA13E4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grpSp>
        <p:nvGrpSpPr>
          <p:cNvPr id="19460" name="Group 7">
            <a:extLst>
              <a:ext uri="{FF2B5EF4-FFF2-40B4-BE49-F238E27FC236}">
                <a16:creationId xmlns:a16="http://schemas.microsoft.com/office/drawing/2014/main" id="{E70130CA-9446-09AC-3897-5D4525636E02}"/>
              </a:ext>
            </a:extLst>
          </p:cNvPr>
          <p:cNvGrpSpPr>
            <a:grpSpLocks/>
          </p:cNvGrpSpPr>
          <p:nvPr/>
        </p:nvGrpSpPr>
        <p:grpSpPr bwMode="auto">
          <a:xfrm>
            <a:off x="10568518" y="162984"/>
            <a:ext cx="3054349" cy="558800"/>
            <a:chOff x="8525164" y="109090"/>
            <a:chExt cx="3589443" cy="663231"/>
          </a:xfrm>
        </p:grpSpPr>
        <p:pic>
          <p:nvPicPr>
            <p:cNvPr id="19465" name="Picture 8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FEC47209-79FF-AE64-506C-84BB5B23A7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5164" y="234227"/>
              <a:ext cx="3589443" cy="538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6" name="Picture 9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5A004025-7AF2-5EFA-6072-243D50BC8D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73" t="-23256" r="43782"/>
            <a:stretch>
              <a:fillRect/>
            </a:stretch>
          </p:blipFill>
          <p:spPr bwMode="auto">
            <a:xfrm>
              <a:off x="10365185" y="109090"/>
              <a:ext cx="177499" cy="663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461" name="Picture 24" descr="Shape&#10;&#10;Description automatically generated with low confidence">
            <a:extLst>
              <a:ext uri="{FF2B5EF4-FFF2-40B4-BE49-F238E27FC236}">
                <a16:creationId xmlns:a16="http://schemas.microsoft.com/office/drawing/2014/main" id="{AAE700EE-82EF-4E46-678A-02DF15162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817" y="-215900"/>
            <a:ext cx="1532467" cy="153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Logo">
            <a:extLst>
              <a:ext uri="{FF2B5EF4-FFF2-40B4-BE49-F238E27FC236}">
                <a16:creationId xmlns:a16="http://schemas.microsoft.com/office/drawing/2014/main" id="{72D89E9B-E728-EA90-0D86-295A26242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980635" y="-129408"/>
            <a:ext cx="2734733" cy="136736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8F854E95-B587-D795-427E-FB7F39A8D4B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7790926"/>
              </p:ext>
            </p:extLst>
          </p:nvPr>
        </p:nvGraphicFramePr>
        <p:xfrm>
          <a:off x="7069122" y="827218"/>
          <a:ext cx="4798503" cy="59334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9464" name="TextBox 2">
            <a:extLst>
              <a:ext uri="{FF2B5EF4-FFF2-40B4-BE49-F238E27FC236}">
                <a16:creationId xmlns:a16="http://schemas.microsoft.com/office/drawing/2014/main" id="{8E62E746-74BB-63F1-C21D-BB7F224AAA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2385" y="6098118"/>
            <a:ext cx="27950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AU" altLang="en-US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records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RCNX1435">
            <a:hlinkClick r:id="" action="ppaction://media"/>
            <a:extLst>
              <a:ext uri="{FF2B5EF4-FFF2-40B4-BE49-F238E27FC236}">
                <a16:creationId xmlns:a16="http://schemas.microsoft.com/office/drawing/2014/main" id="{F2E22D32-738F-9683-F83D-14229154ACE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21135"/>
            <a:ext cx="12192000" cy="8572501"/>
          </a:xfrm>
        </p:spPr>
      </p:pic>
      <p:sp>
        <p:nvSpPr>
          <p:cNvPr id="20482" name="TextBox 8">
            <a:extLst>
              <a:ext uri="{FF2B5EF4-FFF2-40B4-BE49-F238E27FC236}">
                <a16:creationId xmlns:a16="http://schemas.microsoft.com/office/drawing/2014/main" id="{82C822E4-5660-1B6E-042D-C172B4016D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70217" y="6489701"/>
            <a:ext cx="9587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AU" altLang="en-US"/>
              <a:t>W11L</a:t>
            </a:r>
          </a:p>
        </p:txBody>
      </p:sp>
      <p:sp>
        <p:nvSpPr>
          <p:cNvPr id="20484" name="Title 1">
            <a:extLst>
              <a:ext uri="{FF2B5EF4-FFF2-40B4-BE49-F238E27FC236}">
                <a16:creationId xmlns:a16="http://schemas.microsoft.com/office/drawing/2014/main" id="{AA32D09C-FB3A-883B-F903-AC82BF4326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dirty="0"/>
              <a:t>WA had a plague of house mouse in 2022</a:t>
            </a:r>
          </a:p>
        </p:txBody>
      </p:sp>
      <p:grpSp>
        <p:nvGrpSpPr>
          <p:cNvPr id="20485" name="Group 7">
            <a:extLst>
              <a:ext uri="{FF2B5EF4-FFF2-40B4-BE49-F238E27FC236}">
                <a16:creationId xmlns:a16="http://schemas.microsoft.com/office/drawing/2014/main" id="{E9058FDD-8F4B-66EC-5CF3-73BD68664360}"/>
              </a:ext>
            </a:extLst>
          </p:cNvPr>
          <p:cNvGrpSpPr>
            <a:grpSpLocks/>
          </p:cNvGrpSpPr>
          <p:nvPr/>
        </p:nvGrpSpPr>
        <p:grpSpPr bwMode="auto">
          <a:xfrm>
            <a:off x="10568518" y="162984"/>
            <a:ext cx="3054349" cy="558800"/>
            <a:chOff x="8525164" y="109090"/>
            <a:chExt cx="3589443" cy="663231"/>
          </a:xfrm>
        </p:grpSpPr>
        <p:pic>
          <p:nvPicPr>
            <p:cNvPr id="20489" name="Picture 8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BEB0027C-3628-44DE-B370-4FEAD2FA79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5164" y="234227"/>
              <a:ext cx="3589443" cy="538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0" name="Picture 9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79F8E7E5-69F5-1A0F-C7C8-0B2336322E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73" t="-23256" r="43782"/>
            <a:stretch>
              <a:fillRect/>
            </a:stretch>
          </p:blipFill>
          <p:spPr bwMode="auto">
            <a:xfrm>
              <a:off x="10365185" y="109090"/>
              <a:ext cx="177499" cy="663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486" name="Picture 24" descr="Shape&#10;&#10;Description automatically generated with low confidence">
            <a:extLst>
              <a:ext uri="{FF2B5EF4-FFF2-40B4-BE49-F238E27FC236}">
                <a16:creationId xmlns:a16="http://schemas.microsoft.com/office/drawing/2014/main" id="{AC6BEB52-45A2-A0A6-8D6C-3AC2C94BC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817" y="-215900"/>
            <a:ext cx="1532467" cy="153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Logo">
            <a:extLst>
              <a:ext uri="{FF2B5EF4-FFF2-40B4-BE49-F238E27FC236}">
                <a16:creationId xmlns:a16="http://schemas.microsoft.com/office/drawing/2014/main" id="{07AFBF47-A79E-858E-A82E-3A540F480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980635" y="-129408"/>
            <a:ext cx="2734733" cy="136736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11BDEDC6-67F4-4E77-77FC-304641355042}"/>
              </a:ext>
            </a:extLst>
          </p:cNvPr>
          <p:cNvGraphicFramePr>
            <a:graphicFrameLocks/>
          </p:cNvGraphicFramePr>
          <p:nvPr/>
        </p:nvGraphicFramePr>
        <p:xfrm>
          <a:off x="8456103" y="1268524"/>
          <a:ext cx="4035532" cy="53210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B50BB4A9-44E5-CE09-B8AE-7EC39B4DB4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/>
              <a:t>3. Attractive edible lure – </a:t>
            </a:r>
            <a:r>
              <a:rPr lang="en-AU" altLang="en-US">
                <a:solidFill>
                  <a:srgbClr val="92D050"/>
                </a:solidFill>
              </a:rPr>
              <a:t>FIELD TRIALS</a:t>
            </a:r>
          </a:p>
        </p:txBody>
      </p:sp>
      <p:sp>
        <p:nvSpPr>
          <p:cNvPr id="17411" name="Content Placeholder 2">
            <a:extLst>
              <a:ext uri="{FF2B5EF4-FFF2-40B4-BE49-F238E27FC236}">
                <a16:creationId xmlns:a16="http://schemas.microsoft.com/office/drawing/2014/main" id="{0FEA1A02-85EC-E2D0-10EE-4E77692E1A9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1886" y="1190444"/>
            <a:ext cx="5462618" cy="3508555"/>
          </a:xfrm>
        </p:spPr>
        <p:txBody>
          <a:bodyPr/>
          <a:lstStyle/>
          <a:p>
            <a:r>
              <a:rPr lang="en-AU" altLang="en-US" dirty="0">
                <a:latin typeface="Calibri" panose="020F0502020204030204" pitchFamily="34" charset="0"/>
                <a:ea typeface="DengXian" panose="02010600030101010101" pitchFamily="2" charset="-122"/>
                <a:cs typeface="Cordia New" panose="020B0304020202020204" pitchFamily="34" charset="-34"/>
              </a:rPr>
              <a:t>Southern Rangelands, WA</a:t>
            </a:r>
          </a:p>
          <a:p>
            <a:r>
              <a:rPr lang="en-AU" altLang="en-US" i="1" dirty="0" err="1">
                <a:latin typeface="Calibri" panose="020F0502020204030204" pitchFamily="34" charset="0"/>
                <a:ea typeface="DengXian" panose="02010600030101010101" pitchFamily="2" charset="-122"/>
                <a:cs typeface="Cordia New" panose="020B0304020202020204" pitchFamily="34" charset="-34"/>
              </a:rPr>
              <a:t>Connovation</a:t>
            </a:r>
            <a:r>
              <a:rPr lang="en-AU" altLang="en-US" i="1" dirty="0">
                <a:latin typeface="Calibri" panose="020F0502020204030204" pitchFamily="34" charset="0"/>
                <a:ea typeface="DengXian" panose="02010600030101010101" pitchFamily="2" charset="-122"/>
                <a:cs typeface="Cordia New" panose="020B0304020202020204" pitchFamily="34" charset="-34"/>
              </a:rPr>
              <a:t> </a:t>
            </a:r>
            <a:r>
              <a:rPr lang="en-AU" altLang="en-US" i="1" dirty="0" err="1">
                <a:latin typeface="Calibri" panose="020F0502020204030204" pitchFamily="34" charset="0"/>
                <a:ea typeface="DengXian" panose="02010600030101010101" pitchFamily="2" charset="-122"/>
                <a:cs typeface="Cordia New" panose="020B0304020202020204" pitchFamily="34" charset="-34"/>
              </a:rPr>
              <a:t>Eggsellent</a:t>
            </a:r>
            <a:r>
              <a:rPr lang="en-AU" altLang="en-US" i="1" dirty="0">
                <a:latin typeface="Calibri" panose="020F0502020204030204" pitchFamily="34" charset="0"/>
                <a:ea typeface="DengXian" panose="02010600030101010101" pitchFamily="2" charset="-122"/>
                <a:cs typeface="Cordia New" panose="020B0304020202020204" pitchFamily="34" charset="-34"/>
              </a:rPr>
              <a:t> </a:t>
            </a:r>
            <a:r>
              <a:rPr lang="en-AU" altLang="en-US" dirty="0">
                <a:latin typeface="Calibri" panose="020F0502020204030204" pitchFamily="34" charset="0"/>
                <a:ea typeface="DengXian" panose="02010600030101010101" pitchFamily="2" charset="-122"/>
                <a:cs typeface="Cordia New" panose="020B0304020202020204" pitchFamily="34" charset="-34"/>
              </a:rPr>
              <a:t>edible lure in </a:t>
            </a:r>
            <a:r>
              <a:rPr lang="en-AU" altLang="en-US" i="1" dirty="0" err="1">
                <a:latin typeface="Calibri" panose="020F0502020204030204" pitchFamily="34" charset="0"/>
                <a:ea typeface="DengXian" panose="02010600030101010101" pitchFamily="2" charset="-122"/>
                <a:cs typeface="Cordia New" panose="020B0304020202020204" pitchFamily="34" charset="-34"/>
              </a:rPr>
              <a:t>Ezylure</a:t>
            </a:r>
            <a:r>
              <a:rPr lang="en-AU" altLang="en-US" dirty="0">
                <a:latin typeface="Calibri" panose="020F0502020204030204" pitchFamily="34" charset="0"/>
                <a:ea typeface="DengXian" panose="02010600030101010101" pitchFamily="2" charset="-122"/>
                <a:cs typeface="Cordia New" panose="020B0304020202020204" pitchFamily="34" charset="-34"/>
              </a:rPr>
              <a:t> automatic dispensers (0.75ml twice a day)</a:t>
            </a:r>
          </a:p>
          <a:p>
            <a:r>
              <a:rPr lang="en-AU" altLang="en-US" dirty="0">
                <a:latin typeface="Calibri" panose="020F0502020204030204" pitchFamily="34" charset="0"/>
                <a:ea typeface="DengXian" panose="02010600030101010101" pitchFamily="2" charset="-122"/>
                <a:cs typeface="Cordia New" panose="020B0304020202020204" pitchFamily="34" charset="-34"/>
              </a:rPr>
              <a:t>30 pairs of camera traps (one ~5m from the lure and one </a:t>
            </a:r>
            <a:r>
              <a:rPr lang="en-AU" altLang="en-US" dirty="0" err="1">
                <a:latin typeface="Calibri" panose="020F0502020204030204" pitchFamily="34" charset="0"/>
                <a:ea typeface="DengXian" panose="02010600030101010101" pitchFamily="2" charset="-122"/>
                <a:cs typeface="Cordia New" panose="020B0304020202020204" pitchFamily="34" charset="-34"/>
              </a:rPr>
              <a:t>unlured</a:t>
            </a:r>
            <a:r>
              <a:rPr lang="en-AU" altLang="en-US" dirty="0">
                <a:latin typeface="Calibri" panose="020F0502020204030204" pitchFamily="34" charset="0"/>
                <a:ea typeface="DengXian" panose="02010600030101010101" pitchFamily="2" charset="-122"/>
                <a:cs typeface="Cordia New" panose="020B0304020202020204" pitchFamily="34" charset="-34"/>
              </a:rPr>
              <a:t>)</a:t>
            </a:r>
          </a:p>
          <a:p>
            <a:r>
              <a:rPr lang="en-AU" altLang="en-US" dirty="0">
                <a:latin typeface="Calibri" panose="020F0502020204030204" pitchFamily="34" charset="0"/>
                <a:ea typeface="DengXian" panose="02010600030101010101" pitchFamily="2" charset="-122"/>
                <a:cs typeface="Cordia New" panose="020B0304020202020204" pitchFamily="34" charset="-34"/>
              </a:rPr>
              <a:t>5 months</a:t>
            </a:r>
          </a:p>
        </p:txBody>
      </p:sp>
      <p:grpSp>
        <p:nvGrpSpPr>
          <p:cNvPr id="17412" name="Group 7">
            <a:extLst>
              <a:ext uri="{FF2B5EF4-FFF2-40B4-BE49-F238E27FC236}">
                <a16:creationId xmlns:a16="http://schemas.microsoft.com/office/drawing/2014/main" id="{5ED1D291-1B28-AB48-6300-7489216788C3}"/>
              </a:ext>
            </a:extLst>
          </p:cNvPr>
          <p:cNvGrpSpPr>
            <a:grpSpLocks/>
          </p:cNvGrpSpPr>
          <p:nvPr/>
        </p:nvGrpSpPr>
        <p:grpSpPr bwMode="auto">
          <a:xfrm>
            <a:off x="10568518" y="162984"/>
            <a:ext cx="3054349" cy="558800"/>
            <a:chOff x="8525164" y="109090"/>
            <a:chExt cx="3589443" cy="663231"/>
          </a:xfrm>
        </p:grpSpPr>
        <p:pic>
          <p:nvPicPr>
            <p:cNvPr id="17418" name="Picture 8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DDD04334-775E-F9C3-BE9C-6AEC83F323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5164" y="234227"/>
              <a:ext cx="3589443" cy="538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9" name="Picture 9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EAD97E8D-D9AE-8090-FDF9-9641949A6C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73" t="-23256" r="43782"/>
            <a:stretch>
              <a:fillRect/>
            </a:stretch>
          </p:blipFill>
          <p:spPr bwMode="auto">
            <a:xfrm>
              <a:off x="10365185" y="109090"/>
              <a:ext cx="177499" cy="663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413" name="Picture 24" descr="Shape&#10;&#10;Description automatically generated with low confidence">
            <a:extLst>
              <a:ext uri="{FF2B5EF4-FFF2-40B4-BE49-F238E27FC236}">
                <a16:creationId xmlns:a16="http://schemas.microsoft.com/office/drawing/2014/main" id="{2DA062F9-64A1-64CE-8509-99E3778B8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817" y="-215900"/>
            <a:ext cx="1532467" cy="153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 descr="Logo">
            <a:extLst>
              <a:ext uri="{FF2B5EF4-FFF2-40B4-BE49-F238E27FC236}">
                <a16:creationId xmlns:a16="http://schemas.microsoft.com/office/drawing/2014/main" id="{C83E92C1-348C-8827-8C5D-64F2D7ACB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980635" y="-129408"/>
            <a:ext cx="2734733" cy="13673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AF25975-EA6B-C619-B7D4-036BBA8D80BB}"/>
              </a:ext>
            </a:extLst>
          </p:cNvPr>
          <p:cNvGrpSpPr/>
          <p:nvPr/>
        </p:nvGrpSpPr>
        <p:grpSpPr>
          <a:xfrm>
            <a:off x="7616036" y="978510"/>
            <a:ext cx="4495981" cy="5576575"/>
            <a:chOff x="4896079" y="974719"/>
            <a:chExt cx="6822751" cy="816759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EF3EDAD-C362-8851-C812-7EEAA810F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54264" y="7280169"/>
              <a:ext cx="2896004" cy="1862148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EFA1E9D-D71F-7C90-D3EC-65BECEC8B1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6079" y="5071016"/>
              <a:ext cx="3354190" cy="2144916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472D585-D2B7-520C-2F8B-FBD5BDDA4D7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40472" y="974719"/>
              <a:ext cx="3378358" cy="144141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E2FF151-08FF-C3E6-D631-1FFC6F8FEA6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990279" y="2855792"/>
              <a:ext cx="3282412" cy="215752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F7C6C8A-02F2-F814-76CD-B22FA010F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990279" y="1177023"/>
              <a:ext cx="3282412" cy="164579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E150135-10C7-370E-0813-DB6348EE1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8314596" y="6998893"/>
              <a:ext cx="2769053" cy="214342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2FE3721-D55D-58E9-D3C7-68A74A61DA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340472" y="2495147"/>
              <a:ext cx="2903167" cy="222714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52751C-1C42-E5D0-0B28-C117D1C31D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7889"/>
            <a:stretch/>
          </p:blipFill>
          <p:spPr>
            <a:xfrm>
              <a:off x="8304600" y="4788134"/>
              <a:ext cx="2903167" cy="21449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94657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Content Placeholder 5" descr="A picture containing cat, white, mammal, domestic cat&#10;&#10;Description automatically generated">
            <a:extLst>
              <a:ext uri="{FF2B5EF4-FFF2-40B4-BE49-F238E27FC236}">
                <a16:creationId xmlns:a16="http://schemas.microsoft.com/office/drawing/2014/main" id="{95095C7E-0CA5-FEA1-64B9-0A4248A0842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4790" y="741850"/>
            <a:ext cx="11300323" cy="6356432"/>
          </a:xfrm>
        </p:spPr>
      </p:pic>
      <p:pic>
        <p:nvPicPr>
          <p:cNvPr id="21507" name="Picture 10" descr="A tiger lying on a rock&#10;&#10;Description automatically generated with low confidence">
            <a:extLst>
              <a:ext uri="{FF2B5EF4-FFF2-40B4-BE49-F238E27FC236}">
                <a16:creationId xmlns:a16="http://schemas.microsoft.com/office/drawing/2014/main" id="{59C75983-45C2-DDD8-F727-D8CC8A6E83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5"/>
          <a:stretch>
            <a:fillRect/>
          </a:stretch>
        </p:blipFill>
        <p:spPr bwMode="auto">
          <a:xfrm>
            <a:off x="6062133" y="626533"/>
            <a:ext cx="6146800" cy="658706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8" name="Title 1">
            <a:extLst>
              <a:ext uri="{FF2B5EF4-FFF2-40B4-BE49-F238E27FC236}">
                <a16:creationId xmlns:a16="http://schemas.microsoft.com/office/drawing/2014/main" id="{D82449B3-6C4D-3802-0EB3-A5C259DD6A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/>
              <a:t>Cats</a:t>
            </a:r>
          </a:p>
        </p:txBody>
      </p:sp>
      <p:grpSp>
        <p:nvGrpSpPr>
          <p:cNvPr id="21509" name="Group 7">
            <a:extLst>
              <a:ext uri="{FF2B5EF4-FFF2-40B4-BE49-F238E27FC236}">
                <a16:creationId xmlns:a16="http://schemas.microsoft.com/office/drawing/2014/main" id="{28473A82-9DB1-E55D-8276-95DEC24D996C}"/>
              </a:ext>
            </a:extLst>
          </p:cNvPr>
          <p:cNvGrpSpPr>
            <a:grpSpLocks/>
          </p:cNvGrpSpPr>
          <p:nvPr/>
        </p:nvGrpSpPr>
        <p:grpSpPr bwMode="auto">
          <a:xfrm>
            <a:off x="10568518" y="162984"/>
            <a:ext cx="3054349" cy="558800"/>
            <a:chOff x="8525164" y="109090"/>
            <a:chExt cx="3589443" cy="663231"/>
          </a:xfrm>
        </p:grpSpPr>
        <p:pic>
          <p:nvPicPr>
            <p:cNvPr id="21512" name="Picture 8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854D4F46-DB62-2C95-37B6-6E8EEB39EF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5164" y="234227"/>
              <a:ext cx="3589443" cy="538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3" name="Picture 9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63BF689D-32F3-6216-1804-4C2267230A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73" t="-23256" r="43782"/>
            <a:stretch>
              <a:fillRect/>
            </a:stretch>
          </p:blipFill>
          <p:spPr bwMode="auto">
            <a:xfrm>
              <a:off x="10365185" y="109090"/>
              <a:ext cx="177499" cy="663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510" name="Picture 24" descr="Shape&#10;&#10;Description automatically generated with low confidence">
            <a:extLst>
              <a:ext uri="{FF2B5EF4-FFF2-40B4-BE49-F238E27FC236}">
                <a16:creationId xmlns:a16="http://schemas.microsoft.com/office/drawing/2014/main" id="{0ABAF31A-6848-23BA-21B1-EE577B104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817" y="-215900"/>
            <a:ext cx="1532467" cy="153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 descr="Logo">
            <a:extLst>
              <a:ext uri="{FF2B5EF4-FFF2-40B4-BE49-F238E27FC236}">
                <a16:creationId xmlns:a16="http://schemas.microsoft.com/office/drawing/2014/main" id="{A182D1E5-1E92-5FAE-ADB6-5BEC73A64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980635" y="-129408"/>
            <a:ext cx="2734733" cy="13673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t walking on a dirt road&#10;&#10;Description automatically generated">
            <a:extLst>
              <a:ext uri="{FF2B5EF4-FFF2-40B4-BE49-F238E27FC236}">
                <a16:creationId xmlns:a16="http://schemas.microsoft.com/office/drawing/2014/main" id="{962973EB-D039-1901-EE21-614D3B691B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567" y="401546"/>
            <a:ext cx="12196283" cy="6860409"/>
          </a:xfrm>
          <a:prstGeom prst="rect">
            <a:avLst/>
          </a:prstGeom>
        </p:spPr>
      </p:pic>
      <p:sp>
        <p:nvSpPr>
          <p:cNvPr id="25602" name="Title 1">
            <a:extLst>
              <a:ext uri="{FF2B5EF4-FFF2-40B4-BE49-F238E27FC236}">
                <a16:creationId xmlns:a16="http://schemas.microsoft.com/office/drawing/2014/main" id="{1A94F34F-47C6-AB4E-C687-1F0FD4BC18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dirty="0"/>
              <a:t>Smart trap development</a:t>
            </a:r>
          </a:p>
        </p:txBody>
      </p:sp>
      <p:sp>
        <p:nvSpPr>
          <p:cNvPr id="25603" name="Content Placeholder 2">
            <a:extLst>
              <a:ext uri="{FF2B5EF4-FFF2-40B4-BE49-F238E27FC236}">
                <a16:creationId xmlns:a16="http://schemas.microsoft.com/office/drawing/2014/main" id="{7483462F-7A71-9931-FB1F-62276703C5F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1885" y="1190444"/>
            <a:ext cx="12278782" cy="5510923"/>
          </a:xfrm>
        </p:spPr>
        <p:txBody>
          <a:bodyPr/>
          <a:lstStyle/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AU" altLang="en-US" sz="2800" dirty="0">
                <a:solidFill>
                  <a:schemeClr val="bg1"/>
                </a:solidFill>
              </a:rPr>
              <a:t>Smart camera that discriminates between cats and native species </a:t>
            </a:r>
          </a:p>
          <a:p>
            <a:pPr marL="533386" lvl="1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AU" alt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 </a:t>
            </a:r>
            <a:r>
              <a:rPr lang="en-AU" altLang="en-US" sz="2400" b="1" dirty="0">
                <a:solidFill>
                  <a:schemeClr val="bg1"/>
                </a:solidFill>
              </a:rPr>
              <a:t>Cat</a:t>
            </a:r>
            <a:r>
              <a:rPr lang="en-AU" altLang="en-US" sz="2400" dirty="0">
                <a:solidFill>
                  <a:schemeClr val="bg1"/>
                </a:solidFill>
              </a:rPr>
              <a:t> image collection</a:t>
            </a:r>
          </a:p>
          <a:p>
            <a:pPr marL="533386" lvl="1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AU" altLang="en-US" sz="2400" dirty="0">
                <a:solidFill>
                  <a:schemeClr val="bg1"/>
                </a:solidFill>
              </a:rPr>
              <a:t>    </a:t>
            </a:r>
            <a:r>
              <a:rPr lang="en-AU" altLang="en-US" sz="2400" b="1" dirty="0">
                <a:solidFill>
                  <a:schemeClr val="bg1"/>
                </a:solidFill>
              </a:rPr>
              <a:t>Non-target species </a:t>
            </a:r>
            <a:r>
              <a:rPr lang="en-AU" altLang="en-US" sz="2400" dirty="0">
                <a:solidFill>
                  <a:schemeClr val="bg1"/>
                </a:solidFill>
              </a:rPr>
              <a:t>image collection:</a:t>
            </a:r>
          </a:p>
          <a:p>
            <a:pPr marL="1166812" lvl="1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AU" alt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 </a:t>
            </a:r>
            <a:r>
              <a:rPr lang="en-AU" altLang="en-US" sz="2400" dirty="0">
                <a:solidFill>
                  <a:schemeClr val="bg1"/>
                </a:solidFill>
              </a:rPr>
              <a:t>WA (collecting)</a:t>
            </a:r>
          </a:p>
          <a:p>
            <a:pPr marL="1524000" lvl="1" indent="-357188">
              <a:spcBef>
                <a:spcPts val="600"/>
              </a:spcBef>
              <a:spcAft>
                <a:spcPts val="600"/>
              </a:spcAft>
              <a:buNone/>
            </a:pPr>
            <a:r>
              <a:rPr lang="en-AU" altLang="en-US" sz="2400" dirty="0">
                <a:solidFill>
                  <a:schemeClr val="accent1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 </a:t>
            </a:r>
            <a:r>
              <a:rPr lang="en-AU" alt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Other states</a:t>
            </a:r>
          </a:p>
          <a:p>
            <a:pPr marL="533386" lvl="1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AU" alt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 Additional d</a:t>
            </a:r>
            <a:r>
              <a:rPr lang="en-AU" altLang="en-US" sz="2400" dirty="0">
                <a:solidFill>
                  <a:schemeClr val="bg1"/>
                </a:solidFill>
              </a:rPr>
              <a:t>ata training</a:t>
            </a:r>
          </a:p>
          <a:p>
            <a:pPr marL="533386" lvl="1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AU" altLang="en-US" sz="2400" dirty="0">
                <a:solidFill>
                  <a:schemeClr val="accent1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 </a:t>
            </a:r>
            <a:r>
              <a:rPr lang="en-AU" alt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Field testing smart cameras</a:t>
            </a:r>
          </a:p>
          <a:p>
            <a:endParaRPr lang="en-AU" altLang="en-US" sz="28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>
              <a:buNone/>
            </a:pPr>
            <a:r>
              <a:rPr lang="en-AU" altLang="en-US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Trapping mechanism build and test</a:t>
            </a:r>
          </a:p>
          <a:p>
            <a:endParaRPr lang="en-AU" altLang="en-US" sz="2800" dirty="0"/>
          </a:p>
          <a:p>
            <a:endParaRPr lang="en-AU" altLang="en-US" sz="2800" dirty="0"/>
          </a:p>
          <a:p>
            <a:endParaRPr lang="en-AU" altLang="en-US" sz="2800" dirty="0"/>
          </a:p>
        </p:txBody>
      </p:sp>
      <p:grpSp>
        <p:nvGrpSpPr>
          <p:cNvPr id="25604" name="Group 7">
            <a:extLst>
              <a:ext uri="{FF2B5EF4-FFF2-40B4-BE49-F238E27FC236}">
                <a16:creationId xmlns:a16="http://schemas.microsoft.com/office/drawing/2014/main" id="{44D772F5-56E0-E21B-F80C-3EB5447459A7}"/>
              </a:ext>
            </a:extLst>
          </p:cNvPr>
          <p:cNvGrpSpPr>
            <a:grpSpLocks/>
          </p:cNvGrpSpPr>
          <p:nvPr/>
        </p:nvGrpSpPr>
        <p:grpSpPr bwMode="auto">
          <a:xfrm>
            <a:off x="10568518" y="162984"/>
            <a:ext cx="3054349" cy="558800"/>
            <a:chOff x="8525164" y="109090"/>
            <a:chExt cx="3589443" cy="663231"/>
          </a:xfrm>
        </p:grpSpPr>
        <p:pic>
          <p:nvPicPr>
            <p:cNvPr id="25607" name="Picture 8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DC99F4BD-597D-E4D8-3B1D-B0E45AA6AE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5164" y="234227"/>
              <a:ext cx="3589443" cy="538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8" name="Picture 9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92EDB600-28D6-95AD-CD90-978D047E36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73" t="-23256" r="43782"/>
            <a:stretch>
              <a:fillRect/>
            </a:stretch>
          </p:blipFill>
          <p:spPr bwMode="auto">
            <a:xfrm>
              <a:off x="10365185" y="109090"/>
              <a:ext cx="177499" cy="663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605" name="Picture 24" descr="Shape&#10;&#10;Description automatically generated with low confidence">
            <a:extLst>
              <a:ext uri="{FF2B5EF4-FFF2-40B4-BE49-F238E27FC236}">
                <a16:creationId xmlns:a16="http://schemas.microsoft.com/office/drawing/2014/main" id="{86D59768-457F-93E6-DDD4-20D08BB86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817" y="-215900"/>
            <a:ext cx="1532467" cy="153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Logo">
            <a:extLst>
              <a:ext uri="{FF2B5EF4-FFF2-40B4-BE49-F238E27FC236}">
                <a16:creationId xmlns:a16="http://schemas.microsoft.com/office/drawing/2014/main" id="{5387422C-4248-FD73-F301-C1ECC6BEA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980635" y="-129408"/>
            <a:ext cx="2734733" cy="13673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41108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Box 4">
            <a:extLst>
              <a:ext uri="{FF2B5EF4-FFF2-40B4-BE49-F238E27FC236}">
                <a16:creationId xmlns:a16="http://schemas.microsoft.com/office/drawing/2014/main" id="{FF5CD292-AC33-88E7-9F4A-8214B7C06A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86634" y="6489701"/>
            <a:ext cx="8162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AU" altLang="en-US"/>
              <a:t>W7L</a:t>
            </a:r>
          </a:p>
        </p:txBody>
      </p:sp>
      <p:sp>
        <p:nvSpPr>
          <p:cNvPr id="22532" name="Title 1">
            <a:extLst>
              <a:ext uri="{FF2B5EF4-FFF2-40B4-BE49-F238E27FC236}">
                <a16:creationId xmlns:a16="http://schemas.microsoft.com/office/drawing/2014/main" id="{CCBE58EF-E992-AB3A-6ABC-26B32D3D56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/>
              <a:t>Cats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A5ECEAE-A732-6963-C6CF-1D6E5ACC80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grpSp>
        <p:nvGrpSpPr>
          <p:cNvPr id="22533" name="Group 7">
            <a:extLst>
              <a:ext uri="{FF2B5EF4-FFF2-40B4-BE49-F238E27FC236}">
                <a16:creationId xmlns:a16="http://schemas.microsoft.com/office/drawing/2014/main" id="{5FB44974-B597-82DE-B656-D1AD8287D4E6}"/>
              </a:ext>
            </a:extLst>
          </p:cNvPr>
          <p:cNvGrpSpPr>
            <a:grpSpLocks/>
          </p:cNvGrpSpPr>
          <p:nvPr/>
        </p:nvGrpSpPr>
        <p:grpSpPr bwMode="auto">
          <a:xfrm>
            <a:off x="10568518" y="162984"/>
            <a:ext cx="3054349" cy="558800"/>
            <a:chOff x="8525164" y="109090"/>
            <a:chExt cx="3589443" cy="663231"/>
          </a:xfrm>
        </p:grpSpPr>
        <p:pic>
          <p:nvPicPr>
            <p:cNvPr id="22536" name="Picture 8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1FC36637-CFBE-E674-CB54-63E93CACDB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5164" y="234227"/>
              <a:ext cx="3589443" cy="538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7" name="Picture 9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019CB68B-A30B-96DA-7E15-8454E8C334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73" t="-23256" r="43782"/>
            <a:stretch>
              <a:fillRect/>
            </a:stretch>
          </p:blipFill>
          <p:spPr bwMode="auto">
            <a:xfrm>
              <a:off x="10365185" y="109090"/>
              <a:ext cx="177499" cy="663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34" name="Picture 24" descr="Shape&#10;&#10;Description automatically generated with low confidence">
            <a:extLst>
              <a:ext uri="{FF2B5EF4-FFF2-40B4-BE49-F238E27FC236}">
                <a16:creationId xmlns:a16="http://schemas.microsoft.com/office/drawing/2014/main" id="{D42E7924-9532-B53A-2E3C-2585F2486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817" y="-215900"/>
            <a:ext cx="1532467" cy="153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Logo">
            <a:extLst>
              <a:ext uri="{FF2B5EF4-FFF2-40B4-BE49-F238E27FC236}">
                <a16:creationId xmlns:a16="http://schemas.microsoft.com/office/drawing/2014/main" id="{4A056BF1-B05B-7DA8-C364-A45D59D4F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980635" y="-129408"/>
            <a:ext cx="2734733" cy="136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6650041F-7306-1942-C082-858982F65C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B50BB4A9-44E5-CE09-B8AE-7EC39B4DB4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/>
              <a:t>3. Attractive edible lure – </a:t>
            </a:r>
            <a:r>
              <a:rPr lang="en-AU" altLang="en-US">
                <a:solidFill>
                  <a:srgbClr val="92D050"/>
                </a:solidFill>
              </a:rPr>
              <a:t>FIELD TRIALS</a:t>
            </a:r>
          </a:p>
        </p:txBody>
      </p:sp>
      <p:grpSp>
        <p:nvGrpSpPr>
          <p:cNvPr id="17412" name="Group 7">
            <a:extLst>
              <a:ext uri="{FF2B5EF4-FFF2-40B4-BE49-F238E27FC236}">
                <a16:creationId xmlns:a16="http://schemas.microsoft.com/office/drawing/2014/main" id="{5ED1D291-1B28-AB48-6300-7489216788C3}"/>
              </a:ext>
            </a:extLst>
          </p:cNvPr>
          <p:cNvGrpSpPr>
            <a:grpSpLocks/>
          </p:cNvGrpSpPr>
          <p:nvPr/>
        </p:nvGrpSpPr>
        <p:grpSpPr bwMode="auto">
          <a:xfrm>
            <a:off x="10568518" y="162984"/>
            <a:ext cx="3054349" cy="558800"/>
            <a:chOff x="8525164" y="109090"/>
            <a:chExt cx="3589443" cy="663231"/>
          </a:xfrm>
        </p:grpSpPr>
        <p:pic>
          <p:nvPicPr>
            <p:cNvPr id="17418" name="Picture 8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DDD04334-775E-F9C3-BE9C-6AEC83F323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5164" y="234227"/>
              <a:ext cx="3589443" cy="538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9" name="Picture 9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EAD97E8D-D9AE-8090-FDF9-9641949A6C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73" t="-23256" r="43782"/>
            <a:stretch>
              <a:fillRect/>
            </a:stretch>
          </p:blipFill>
          <p:spPr bwMode="auto">
            <a:xfrm>
              <a:off x="10365185" y="109090"/>
              <a:ext cx="177499" cy="663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413" name="Picture 24" descr="Shape&#10;&#10;Description automatically generated with low confidence">
            <a:extLst>
              <a:ext uri="{FF2B5EF4-FFF2-40B4-BE49-F238E27FC236}">
                <a16:creationId xmlns:a16="http://schemas.microsoft.com/office/drawing/2014/main" id="{2DA062F9-64A1-64CE-8509-99E3778B8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817" y="-215900"/>
            <a:ext cx="1532467" cy="153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 descr="Logo">
            <a:extLst>
              <a:ext uri="{FF2B5EF4-FFF2-40B4-BE49-F238E27FC236}">
                <a16:creationId xmlns:a16="http://schemas.microsoft.com/office/drawing/2014/main" id="{C83E92C1-348C-8827-8C5D-64F2D7ACB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980635" y="-129408"/>
            <a:ext cx="2734733" cy="136736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7F6EBB7-7761-38EE-FADD-DED36CFEF5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16" name="Video 15">
            <a:hlinkClick r:id="" action="ppaction://media"/>
            <a:extLst>
              <a:ext uri="{FF2B5EF4-FFF2-40B4-BE49-F238E27FC236}">
                <a16:creationId xmlns:a16="http://schemas.microsoft.com/office/drawing/2014/main" id="{A5F6F810-4BFD-6B8C-EDBE-D7936810D7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" y="990201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640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7FC9328B-6EEC-B4A7-AEE8-012732ED2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7" r="8752" b="13936"/>
          <a:stretch>
            <a:fillRect/>
          </a:stretch>
        </p:blipFill>
        <p:spPr bwMode="auto">
          <a:xfrm>
            <a:off x="5334000" y="575734"/>
            <a:ext cx="6858000" cy="7342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5" descr="A picture containing ground&#10;&#10;Description automatically generated">
            <a:extLst>
              <a:ext uri="{FF2B5EF4-FFF2-40B4-BE49-F238E27FC236}">
                <a16:creationId xmlns:a16="http://schemas.microsoft.com/office/drawing/2014/main" id="{109FA0EB-8E3B-598F-1278-4EF8DB545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72" b="8154"/>
          <a:stretch>
            <a:fillRect/>
          </a:stretch>
        </p:blipFill>
        <p:spPr bwMode="auto">
          <a:xfrm>
            <a:off x="0" y="575733"/>
            <a:ext cx="6096000" cy="6282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itle 1">
            <a:extLst>
              <a:ext uri="{FF2B5EF4-FFF2-40B4-BE49-F238E27FC236}">
                <a16:creationId xmlns:a16="http://schemas.microsoft.com/office/drawing/2014/main" id="{B1AF173A-5D87-FAAD-2B3A-F07EDC495E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/>
              <a:t>Our past — Our present — Our future?</a:t>
            </a:r>
          </a:p>
        </p:txBody>
      </p:sp>
      <p:sp>
        <p:nvSpPr>
          <p:cNvPr id="7173" name="Rectangle 9">
            <a:extLst>
              <a:ext uri="{FF2B5EF4-FFF2-40B4-BE49-F238E27FC236}">
                <a16:creationId xmlns:a16="http://schemas.microsoft.com/office/drawing/2014/main" id="{FF1EBE26-AC94-70A3-8448-C471807E64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5439833"/>
            <a:ext cx="3498851" cy="1837267"/>
          </a:xfrm>
          <a:prstGeom prst="rect">
            <a:avLst/>
          </a:prstGeom>
          <a:solidFill>
            <a:srgbClr val="A5A5A3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/>
            <a:endParaRPr lang="en-AU" altLang="en-US" sz="320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76C27AF-A84C-E0E4-DFF0-2D939073ABDC}"/>
              </a:ext>
            </a:extLst>
          </p:cNvPr>
          <p:cNvSpPr txBox="1">
            <a:spLocks/>
          </p:cNvSpPr>
          <p:nvPr/>
        </p:nvSpPr>
        <p:spPr bwMode="auto">
          <a:xfrm>
            <a:off x="3666067" y="4902200"/>
            <a:ext cx="4859867" cy="1729317"/>
          </a:xfrm>
          <a:prstGeom prst="rect">
            <a:avLst/>
          </a:prstGeom>
          <a:noFill/>
          <a:ln w="28575">
            <a:noFill/>
            <a:prstDash val="lgDash"/>
          </a:ln>
        </p:spPr>
        <p:txBody>
          <a:bodyPr lIns="122767" tIns="61384" rIns="122767" bIns="61384"/>
          <a:lstStyle>
            <a:lvl1pPr marL="257175" indent="-257175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•"/>
              <a:defRPr kumimoji="1" sz="24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17538" indent="-217488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5000"/>
              </a:spcAft>
              <a:buClr>
                <a:schemeClr val="bg1">
                  <a:lumMod val="50000"/>
                </a:schemeClr>
              </a:buClr>
              <a:buChar char="–"/>
              <a:defRPr kumimoji="1" sz="21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31863" indent="-1714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99FF33"/>
              </a:buClr>
              <a:buChar char="•"/>
              <a:defRPr kumimoji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46188" indent="-1714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CC00"/>
              </a:buClr>
              <a:buChar char="–"/>
              <a:defRPr kumimoji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271713" indent="-1714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Char char="•"/>
              <a:defRPr kumimoji="1" sz="7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614613" indent="-1714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Char char="•"/>
              <a:defRPr kumimoji="1" sz="750">
                <a:solidFill>
                  <a:schemeClr val="tx1"/>
                </a:solidFill>
                <a:latin typeface="+mn-lt"/>
              </a:defRPr>
            </a:lvl6pPr>
            <a:lvl7pPr marL="2957513" indent="-1714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Char char="•"/>
              <a:defRPr kumimoji="1" sz="750">
                <a:solidFill>
                  <a:schemeClr val="tx1"/>
                </a:solidFill>
                <a:latin typeface="+mn-lt"/>
              </a:defRPr>
            </a:lvl7pPr>
            <a:lvl8pPr marL="3300413" indent="-1714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Char char="•"/>
              <a:defRPr kumimoji="1" sz="750">
                <a:solidFill>
                  <a:schemeClr val="tx1"/>
                </a:solidFill>
                <a:latin typeface="+mn-lt"/>
              </a:defRPr>
            </a:lvl8pPr>
            <a:lvl9pPr marL="3643313" indent="-1714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Char char="•"/>
              <a:defRPr kumimoji="1" sz="75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  <a:defRPr/>
            </a:pPr>
            <a:r>
              <a:rPr lang="en-AU" sz="1467" b="1" kern="0" dirty="0"/>
              <a:t>Acknowledgement of Country </a:t>
            </a:r>
            <a:br>
              <a:rPr lang="en-AU" sz="1467" b="1" kern="0" dirty="0"/>
            </a:br>
            <a:r>
              <a:rPr lang="en-AU" sz="1467" kern="0" dirty="0"/>
              <a:t>Murdoch University is situated on the lands of the </a:t>
            </a:r>
            <a:r>
              <a:rPr lang="en-AU" sz="1467" b="1" kern="0" dirty="0" err="1"/>
              <a:t>Whadjuk</a:t>
            </a:r>
            <a:r>
              <a:rPr lang="en-AU" sz="1467" kern="0" dirty="0"/>
              <a:t> </a:t>
            </a:r>
            <a:r>
              <a:rPr lang="en-AU" sz="1467" b="1" kern="0" dirty="0"/>
              <a:t>and </a:t>
            </a:r>
            <a:r>
              <a:rPr lang="en-AU" sz="1467" b="1" kern="0" dirty="0" err="1"/>
              <a:t>Binjareb</a:t>
            </a:r>
            <a:r>
              <a:rPr lang="en-AU" sz="1467" b="1" kern="0" dirty="0"/>
              <a:t> Noongar people </a:t>
            </a:r>
            <a:br>
              <a:rPr lang="en-AU" sz="1467" b="1" kern="0" dirty="0"/>
            </a:br>
            <a:r>
              <a:rPr lang="en-AU" sz="1467" kern="0" dirty="0"/>
              <a:t>and this </a:t>
            </a:r>
            <a:r>
              <a:rPr lang="en-AU" sz="1467" kern="0" dirty="0" err="1"/>
              <a:t>boodjar</a:t>
            </a:r>
            <a:r>
              <a:rPr lang="en-AU" sz="1467" kern="0" dirty="0"/>
              <a:t> (country) has been a place of learning for thousands of years. </a:t>
            </a:r>
            <a:br>
              <a:rPr lang="en-AU" sz="1467" kern="0" dirty="0"/>
            </a:br>
            <a:r>
              <a:rPr lang="en-AU" sz="1467" kern="0" dirty="0"/>
              <a:t>We pay our respect to their enduring and dynamic culture and the leadership of the Noongar elders past and present.</a:t>
            </a:r>
          </a:p>
        </p:txBody>
      </p:sp>
      <p:sp>
        <p:nvSpPr>
          <p:cNvPr id="7175" name="TextBox 1">
            <a:extLst>
              <a:ext uri="{FF2B5EF4-FFF2-40B4-BE49-F238E27FC236}">
                <a16:creationId xmlns:a16="http://schemas.microsoft.com/office/drawing/2014/main" id="{804B3C7D-7A2E-F585-612C-7A8CD1C7EC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1" y="1877485"/>
            <a:ext cx="16679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AU" altLang="en-US" sz="1600" dirty="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Contents of 1 feral cat’s stomach</a:t>
            </a:r>
          </a:p>
        </p:txBody>
      </p:sp>
      <p:grpSp>
        <p:nvGrpSpPr>
          <p:cNvPr id="7176" name="Group 7">
            <a:extLst>
              <a:ext uri="{FF2B5EF4-FFF2-40B4-BE49-F238E27FC236}">
                <a16:creationId xmlns:a16="http://schemas.microsoft.com/office/drawing/2014/main" id="{D05C23B0-3298-BBB1-8357-EC341FAA3F7F}"/>
              </a:ext>
            </a:extLst>
          </p:cNvPr>
          <p:cNvGrpSpPr>
            <a:grpSpLocks/>
          </p:cNvGrpSpPr>
          <p:nvPr/>
        </p:nvGrpSpPr>
        <p:grpSpPr bwMode="auto">
          <a:xfrm>
            <a:off x="10568518" y="162984"/>
            <a:ext cx="3054349" cy="558800"/>
            <a:chOff x="8525164" y="109090"/>
            <a:chExt cx="3589443" cy="663231"/>
          </a:xfrm>
        </p:grpSpPr>
        <p:pic>
          <p:nvPicPr>
            <p:cNvPr id="7179" name="Picture 8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D8232F01-0CD0-7A13-6C5B-A04FBB16B8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5164" y="234227"/>
              <a:ext cx="3589443" cy="538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0" name="Picture 9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3A9C28B4-C89B-E266-3F05-AC842286BA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73" t="-23256" r="43782"/>
            <a:stretch>
              <a:fillRect/>
            </a:stretch>
          </p:blipFill>
          <p:spPr bwMode="auto">
            <a:xfrm>
              <a:off x="10365185" y="109090"/>
              <a:ext cx="177499" cy="663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177" name="Picture 24" descr="Shape&#10;&#10;Description automatically generated with low confidence">
            <a:extLst>
              <a:ext uri="{FF2B5EF4-FFF2-40B4-BE49-F238E27FC236}">
                <a16:creationId xmlns:a16="http://schemas.microsoft.com/office/drawing/2014/main" id="{AD7D6CF4-63F7-9512-EEFF-78A5E625E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817" y="-215900"/>
            <a:ext cx="1532467" cy="153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 descr="Logo">
            <a:extLst>
              <a:ext uri="{FF2B5EF4-FFF2-40B4-BE49-F238E27FC236}">
                <a16:creationId xmlns:a16="http://schemas.microsoft.com/office/drawing/2014/main" id="{241F9793-1D51-F50E-7AFB-C0B2FFDDB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980635" y="-129408"/>
            <a:ext cx="2734733" cy="13673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t with a bottle on its head&#10;&#10;Description automatically generated with medium confidence">
            <a:extLst>
              <a:ext uri="{FF2B5EF4-FFF2-40B4-BE49-F238E27FC236}">
                <a16:creationId xmlns:a16="http://schemas.microsoft.com/office/drawing/2014/main" id="{28B249A7-8871-2232-CDEF-8C61710461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21783"/>
            <a:ext cx="14212709" cy="7994649"/>
          </a:xfrm>
          <a:prstGeom prst="rect">
            <a:avLst/>
          </a:prstGeom>
        </p:spPr>
      </p:pic>
      <p:sp>
        <p:nvSpPr>
          <p:cNvPr id="25602" name="Title 1">
            <a:extLst>
              <a:ext uri="{FF2B5EF4-FFF2-40B4-BE49-F238E27FC236}">
                <a16:creationId xmlns:a16="http://schemas.microsoft.com/office/drawing/2014/main" id="{1A94F34F-47C6-AB4E-C687-1F0FD4BC18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dirty="0"/>
              <a:t>Cat control</a:t>
            </a:r>
          </a:p>
        </p:txBody>
      </p:sp>
      <p:sp>
        <p:nvSpPr>
          <p:cNvPr id="25603" name="Content Placeholder 2">
            <a:extLst>
              <a:ext uri="{FF2B5EF4-FFF2-40B4-BE49-F238E27FC236}">
                <a16:creationId xmlns:a16="http://schemas.microsoft.com/office/drawing/2014/main" id="{7483462F-7A71-9931-FB1F-62276703C5F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AU" altLang="en-US" dirty="0">
                <a:solidFill>
                  <a:schemeClr val="bg1"/>
                </a:solidFill>
              </a:rPr>
              <a:t>We need a range of cat control tools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AU" altLang="en-US" dirty="0">
                <a:solidFill>
                  <a:schemeClr val="bg1"/>
                </a:solidFill>
              </a:rPr>
              <a:t>To deal with different ‘personalities’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AU" altLang="en-US" dirty="0">
                <a:solidFill>
                  <a:schemeClr val="bg1"/>
                </a:solidFill>
              </a:rPr>
              <a:t>Lethal and non-lethal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AU" altLang="en-US" dirty="0">
                <a:solidFill>
                  <a:schemeClr val="bg1"/>
                </a:solidFill>
              </a:rPr>
              <a:t>Including humane tools </a:t>
            </a:r>
            <a:br>
              <a:rPr lang="en-AU" altLang="en-US" dirty="0">
                <a:solidFill>
                  <a:schemeClr val="bg1"/>
                </a:solidFill>
              </a:rPr>
            </a:br>
            <a:r>
              <a:rPr lang="en-AU" altLang="en-US" dirty="0">
                <a:solidFill>
                  <a:schemeClr val="bg1"/>
                </a:solidFill>
              </a:rPr>
              <a:t>that do not rely on toxins</a:t>
            </a:r>
          </a:p>
          <a:p>
            <a:endParaRPr lang="en-AU" altLang="en-US" dirty="0">
              <a:solidFill>
                <a:schemeClr val="bg1"/>
              </a:solidFill>
            </a:endParaRPr>
          </a:p>
          <a:p>
            <a:endParaRPr lang="en-AU" altLang="en-US" dirty="0">
              <a:solidFill>
                <a:schemeClr val="bg1"/>
              </a:solidFill>
            </a:endParaRPr>
          </a:p>
          <a:p>
            <a:endParaRPr lang="en-AU" altLang="en-US" dirty="0">
              <a:solidFill>
                <a:schemeClr val="bg1"/>
              </a:solidFill>
            </a:endParaRPr>
          </a:p>
        </p:txBody>
      </p:sp>
      <p:grpSp>
        <p:nvGrpSpPr>
          <p:cNvPr id="25604" name="Group 7">
            <a:extLst>
              <a:ext uri="{FF2B5EF4-FFF2-40B4-BE49-F238E27FC236}">
                <a16:creationId xmlns:a16="http://schemas.microsoft.com/office/drawing/2014/main" id="{44D772F5-56E0-E21B-F80C-3EB5447459A7}"/>
              </a:ext>
            </a:extLst>
          </p:cNvPr>
          <p:cNvGrpSpPr>
            <a:grpSpLocks/>
          </p:cNvGrpSpPr>
          <p:nvPr/>
        </p:nvGrpSpPr>
        <p:grpSpPr bwMode="auto">
          <a:xfrm>
            <a:off x="10568518" y="162984"/>
            <a:ext cx="3054349" cy="558800"/>
            <a:chOff x="8525164" y="109090"/>
            <a:chExt cx="3589443" cy="663231"/>
          </a:xfrm>
        </p:grpSpPr>
        <p:pic>
          <p:nvPicPr>
            <p:cNvPr id="25607" name="Picture 8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DC99F4BD-597D-E4D8-3B1D-B0E45AA6AE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5164" y="234227"/>
              <a:ext cx="3589443" cy="538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8" name="Picture 9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92EDB600-28D6-95AD-CD90-978D047E36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73" t="-23256" r="43782"/>
            <a:stretch>
              <a:fillRect/>
            </a:stretch>
          </p:blipFill>
          <p:spPr bwMode="auto">
            <a:xfrm>
              <a:off x="10365185" y="109090"/>
              <a:ext cx="177499" cy="663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605" name="Picture 24" descr="Shape&#10;&#10;Description automatically generated with low confidence">
            <a:extLst>
              <a:ext uri="{FF2B5EF4-FFF2-40B4-BE49-F238E27FC236}">
                <a16:creationId xmlns:a16="http://schemas.microsoft.com/office/drawing/2014/main" id="{86D59768-457F-93E6-DDD4-20D08BB86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817" y="-215900"/>
            <a:ext cx="1532467" cy="153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Logo">
            <a:extLst>
              <a:ext uri="{FF2B5EF4-FFF2-40B4-BE49-F238E27FC236}">
                <a16:creationId xmlns:a16="http://schemas.microsoft.com/office/drawing/2014/main" id="{5387422C-4248-FD73-F301-C1ECC6BEA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980635" y="-129408"/>
            <a:ext cx="2734733" cy="13673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2288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1A94F34F-47C6-AB4E-C687-1F0FD4BC18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dirty="0"/>
              <a:t>Smart cat trap</a:t>
            </a:r>
          </a:p>
        </p:txBody>
      </p:sp>
      <p:sp>
        <p:nvSpPr>
          <p:cNvPr id="25603" name="Content Placeholder 2">
            <a:extLst>
              <a:ext uri="{FF2B5EF4-FFF2-40B4-BE49-F238E27FC236}">
                <a16:creationId xmlns:a16="http://schemas.microsoft.com/office/drawing/2014/main" id="{7483462F-7A71-9931-FB1F-62276703C5F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AU" altLang="en-US" sz="2800" dirty="0"/>
              <a:t>Smart traps that</a:t>
            </a:r>
          </a:p>
          <a:p>
            <a:pPr lvl="1"/>
            <a:r>
              <a:rPr lang="en-AU" altLang="en-US" sz="2400" dirty="0"/>
              <a:t>On-board automatic species identification fast enough to trigger a trap mechanism </a:t>
            </a:r>
          </a:p>
          <a:p>
            <a:pPr lvl="1"/>
            <a:r>
              <a:rPr lang="en-AU" altLang="en-US" sz="2400" dirty="0"/>
              <a:t>Can be programmed to release the animal within a fixed timeframe if access is problematic</a:t>
            </a:r>
          </a:p>
          <a:p>
            <a:pPr lvl="1"/>
            <a:r>
              <a:rPr lang="en-AU" altLang="en-US" sz="2400" dirty="0"/>
              <a:t>Are self-resetting</a:t>
            </a:r>
          </a:p>
          <a:p>
            <a:pPr lvl="1"/>
            <a:r>
              <a:rPr lang="en-AU" altLang="en-US" sz="2400" dirty="0"/>
              <a:t>Can communicate when activated</a:t>
            </a:r>
          </a:p>
          <a:p>
            <a:pPr lvl="1"/>
            <a:r>
              <a:rPr lang="en-AU" altLang="en-US" sz="2400" dirty="0"/>
              <a:t>Are affordable and can therefore be deployed at scale</a:t>
            </a:r>
          </a:p>
          <a:p>
            <a:pPr marL="0" indent="0">
              <a:buNone/>
            </a:pPr>
            <a:r>
              <a:rPr lang="en-AU" altLang="en-US" sz="2800" dirty="0"/>
              <a:t> </a:t>
            </a:r>
          </a:p>
          <a:p>
            <a:pPr lvl="1"/>
            <a:endParaRPr lang="en-AU" altLang="en-US" sz="2400" dirty="0"/>
          </a:p>
        </p:txBody>
      </p:sp>
      <p:grpSp>
        <p:nvGrpSpPr>
          <p:cNvPr id="25604" name="Group 7">
            <a:extLst>
              <a:ext uri="{FF2B5EF4-FFF2-40B4-BE49-F238E27FC236}">
                <a16:creationId xmlns:a16="http://schemas.microsoft.com/office/drawing/2014/main" id="{44D772F5-56E0-E21B-F80C-3EB5447459A7}"/>
              </a:ext>
            </a:extLst>
          </p:cNvPr>
          <p:cNvGrpSpPr>
            <a:grpSpLocks/>
          </p:cNvGrpSpPr>
          <p:nvPr/>
        </p:nvGrpSpPr>
        <p:grpSpPr bwMode="auto">
          <a:xfrm>
            <a:off x="10568518" y="162984"/>
            <a:ext cx="3054349" cy="558800"/>
            <a:chOff x="8525164" y="109090"/>
            <a:chExt cx="3589443" cy="663231"/>
          </a:xfrm>
        </p:grpSpPr>
        <p:pic>
          <p:nvPicPr>
            <p:cNvPr id="25607" name="Picture 8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DC99F4BD-597D-E4D8-3B1D-B0E45AA6AE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5164" y="234227"/>
              <a:ext cx="3589443" cy="538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8" name="Picture 9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92EDB600-28D6-95AD-CD90-978D047E36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73" t="-23256" r="43782"/>
            <a:stretch>
              <a:fillRect/>
            </a:stretch>
          </p:blipFill>
          <p:spPr bwMode="auto">
            <a:xfrm>
              <a:off x="10365185" y="109090"/>
              <a:ext cx="177499" cy="663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605" name="Picture 24" descr="Shape&#10;&#10;Description automatically generated with low confidence">
            <a:extLst>
              <a:ext uri="{FF2B5EF4-FFF2-40B4-BE49-F238E27FC236}">
                <a16:creationId xmlns:a16="http://schemas.microsoft.com/office/drawing/2014/main" id="{86D59768-457F-93E6-DDD4-20D08BB86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817" y="-215900"/>
            <a:ext cx="1532467" cy="153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Logo">
            <a:extLst>
              <a:ext uri="{FF2B5EF4-FFF2-40B4-BE49-F238E27FC236}">
                <a16:creationId xmlns:a16="http://schemas.microsoft.com/office/drawing/2014/main" id="{5387422C-4248-FD73-F301-C1ECC6BEA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980635" y="-129408"/>
            <a:ext cx="2734733" cy="13673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571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1A94F34F-47C6-AB4E-C687-1F0FD4BC18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dirty="0"/>
              <a:t>Smart cat trap</a:t>
            </a:r>
          </a:p>
        </p:txBody>
      </p:sp>
      <p:sp>
        <p:nvSpPr>
          <p:cNvPr id="25603" name="Content Placeholder 2">
            <a:extLst>
              <a:ext uri="{FF2B5EF4-FFF2-40B4-BE49-F238E27FC236}">
                <a16:creationId xmlns:a16="http://schemas.microsoft.com/office/drawing/2014/main" id="{7483462F-7A71-9931-FB1F-62276703C5F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1885" y="1190444"/>
            <a:ext cx="8777815" cy="3508555"/>
          </a:xfrm>
        </p:spPr>
        <p:txBody>
          <a:bodyPr/>
          <a:lstStyle/>
          <a:p>
            <a:r>
              <a:rPr lang="en-AU" altLang="en-US" sz="2800" dirty="0"/>
              <a:t>NZ has a range of commercially available traps that are capable of trapping cats too</a:t>
            </a:r>
          </a:p>
          <a:p>
            <a:r>
              <a:rPr lang="en-AU" altLang="en-US" sz="2800" dirty="0"/>
              <a:t>Using </a:t>
            </a:r>
            <a:r>
              <a:rPr lang="en-AU" altLang="en-US" sz="2800" u="sng" dirty="0"/>
              <a:t>smart</a:t>
            </a:r>
            <a:r>
              <a:rPr lang="en-AU" altLang="en-US" sz="2800" dirty="0"/>
              <a:t> technology, rat, stoat and possum trap trials in New Zealand</a:t>
            </a:r>
            <a:r>
              <a:rPr lang="en-AU" altLang="en-US" sz="2800" baseline="30000" dirty="0"/>
              <a:t> [1]</a:t>
            </a:r>
            <a:r>
              <a:rPr lang="en-AU" altLang="en-US" sz="2800" dirty="0"/>
              <a:t> have achieved NZ NAWAC Class A kills </a:t>
            </a:r>
            <a:r>
              <a:rPr lang="en-AU" altLang="en-US" sz="2800" baseline="30000" dirty="0"/>
              <a:t>[2]</a:t>
            </a:r>
          </a:p>
          <a:p>
            <a:r>
              <a:rPr lang="en-AU" altLang="en-US" sz="2800" dirty="0"/>
              <a:t>Translating this to cats</a:t>
            </a:r>
          </a:p>
          <a:p>
            <a:pPr lvl="1"/>
            <a:r>
              <a:rPr lang="en-AU" altLang="en-US" sz="2400" dirty="0"/>
              <a:t>1. Be able to identify a cat</a:t>
            </a:r>
          </a:p>
          <a:p>
            <a:pPr lvl="1"/>
            <a:r>
              <a:rPr lang="en-AU" altLang="en-US" sz="2400" dirty="0"/>
              <a:t>2. Differentiate from Australian non-targets</a:t>
            </a:r>
          </a:p>
          <a:p>
            <a:pPr lvl="1"/>
            <a:r>
              <a:rPr lang="en-AU" altLang="en-US" sz="2400" dirty="0"/>
              <a:t>3. Attractive edible lure</a:t>
            </a:r>
          </a:p>
          <a:p>
            <a:pPr marL="0" indent="0">
              <a:buNone/>
            </a:pPr>
            <a:endParaRPr lang="en-AU" altLang="en-US" sz="2800" dirty="0"/>
          </a:p>
        </p:txBody>
      </p:sp>
      <p:grpSp>
        <p:nvGrpSpPr>
          <p:cNvPr id="25604" name="Group 7">
            <a:extLst>
              <a:ext uri="{FF2B5EF4-FFF2-40B4-BE49-F238E27FC236}">
                <a16:creationId xmlns:a16="http://schemas.microsoft.com/office/drawing/2014/main" id="{44D772F5-56E0-E21B-F80C-3EB5447459A7}"/>
              </a:ext>
            </a:extLst>
          </p:cNvPr>
          <p:cNvGrpSpPr>
            <a:grpSpLocks/>
          </p:cNvGrpSpPr>
          <p:nvPr/>
        </p:nvGrpSpPr>
        <p:grpSpPr bwMode="auto">
          <a:xfrm>
            <a:off x="10568518" y="162984"/>
            <a:ext cx="3054349" cy="558800"/>
            <a:chOff x="8525164" y="109090"/>
            <a:chExt cx="3589443" cy="663231"/>
          </a:xfrm>
        </p:grpSpPr>
        <p:pic>
          <p:nvPicPr>
            <p:cNvPr id="25607" name="Picture 8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DC99F4BD-597D-E4D8-3B1D-B0E45AA6AE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5164" y="234227"/>
              <a:ext cx="3589443" cy="538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8" name="Picture 9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92EDB600-28D6-95AD-CD90-978D047E36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73" t="-23256" r="43782"/>
            <a:stretch>
              <a:fillRect/>
            </a:stretch>
          </p:blipFill>
          <p:spPr bwMode="auto">
            <a:xfrm>
              <a:off x="10365185" y="109090"/>
              <a:ext cx="177499" cy="663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605" name="Picture 24" descr="Shape&#10;&#10;Description automatically generated with low confidence">
            <a:extLst>
              <a:ext uri="{FF2B5EF4-FFF2-40B4-BE49-F238E27FC236}">
                <a16:creationId xmlns:a16="http://schemas.microsoft.com/office/drawing/2014/main" id="{86D59768-457F-93E6-DDD4-20D08BB86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817" y="-215900"/>
            <a:ext cx="1532467" cy="153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Logo">
            <a:extLst>
              <a:ext uri="{FF2B5EF4-FFF2-40B4-BE49-F238E27FC236}">
                <a16:creationId xmlns:a16="http://schemas.microsoft.com/office/drawing/2014/main" id="{5387422C-4248-FD73-F301-C1ECC6BEA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980635" y="-129408"/>
            <a:ext cx="2734733" cy="136736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03E9D4-B9A9-E332-398F-D6AD2D007E4C}"/>
              </a:ext>
            </a:extLst>
          </p:cNvPr>
          <p:cNvSpPr txBox="1"/>
          <p:nvPr/>
        </p:nvSpPr>
        <p:spPr>
          <a:xfrm>
            <a:off x="0" y="6177378"/>
            <a:ext cx="121496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20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National Animal Welfare Advisory Committee (NAWAC) </a:t>
            </a:r>
          </a:p>
          <a:p>
            <a:r>
              <a:rPr lang="en-AU" sz="120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[1] </a:t>
            </a:r>
            <a:r>
              <a:rPr lang="en-AU" sz="1200" u="sng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https://predatorfreenz.org/research/high-tech-solutions/</a:t>
            </a:r>
          </a:p>
          <a:p>
            <a:r>
              <a:rPr lang="en-AU" sz="120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[2] Blackie et al. 2022 How and why we're using AI for pest control and surveillance. AWMS conference Napier, </a:t>
            </a:r>
            <a:r>
              <a:rPr lang="en-AU" sz="1200" dirty="0">
                <a:latin typeface="Calibri" panose="020F0502020204030204" pitchFamily="34" charset="0"/>
                <a:ea typeface="DengXian" panose="02010600030101010101" pitchFamily="2" charset="-122"/>
              </a:rPr>
              <a:t>N</a:t>
            </a:r>
            <a:r>
              <a:rPr lang="en-AU" sz="120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ew Zealand</a:t>
            </a:r>
          </a:p>
          <a:p>
            <a:endParaRPr lang="en-AU" sz="1200" dirty="0">
              <a:effectLst/>
              <a:latin typeface="Calibri" panose="020F0502020204030204" pitchFamily="34" charset="0"/>
              <a:ea typeface="DengXian" panose="02010600030101010101" pitchFamily="2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8B0EAC-7961-057D-EEA0-529DBF5E2A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20159" y="924559"/>
            <a:ext cx="2871842" cy="32589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162F346-12D1-494B-BDAD-0323168D4B46}"/>
              </a:ext>
            </a:extLst>
          </p:cNvPr>
          <p:cNvSpPr txBox="1"/>
          <p:nvPr/>
        </p:nvSpPr>
        <p:spPr>
          <a:xfrm>
            <a:off x="9320159" y="3248507"/>
            <a:ext cx="29445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Connovation</a:t>
            </a:r>
            <a:r>
              <a:rPr lang="en-A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A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Trapinator</a:t>
            </a:r>
            <a:r>
              <a:rPr lang="en-A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$42.00 NZD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3B67342-F8D9-6F53-0102-2CABF1E34A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24919" y="3874134"/>
            <a:ext cx="2867081" cy="298386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C1208CC-87D6-82AA-2DD3-073F813696C8}"/>
              </a:ext>
            </a:extLst>
          </p:cNvPr>
          <p:cNvSpPr txBox="1"/>
          <p:nvPr/>
        </p:nvSpPr>
        <p:spPr>
          <a:xfrm>
            <a:off x="9320159" y="3833897"/>
            <a:ext cx="29445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Timms Possum Trap</a:t>
            </a:r>
          </a:p>
          <a:p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$57.00 NZD</a:t>
            </a:r>
            <a:endParaRPr lang="en-A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62033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4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1A0E0084-A724-5B99-E2B3-1D5A7105A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" t="1402" r="4816" b="9830"/>
          <a:stretch>
            <a:fillRect/>
          </a:stretch>
        </p:blipFill>
        <p:spPr bwMode="auto">
          <a:xfrm>
            <a:off x="-402166" y="924984"/>
            <a:ext cx="2893484" cy="289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12">
            <a:extLst>
              <a:ext uri="{FF2B5EF4-FFF2-40B4-BE49-F238E27FC236}">
                <a16:creationId xmlns:a16="http://schemas.microsoft.com/office/drawing/2014/main" id="{0336C490-5082-761F-CB7E-313A03F3B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7" t="6343" r="3560" b="7797"/>
          <a:stretch>
            <a:fillRect/>
          </a:stretch>
        </p:blipFill>
        <p:spPr bwMode="auto">
          <a:xfrm>
            <a:off x="2089152" y="924984"/>
            <a:ext cx="1974849" cy="289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9">
            <a:extLst>
              <a:ext uri="{FF2B5EF4-FFF2-40B4-BE49-F238E27FC236}">
                <a16:creationId xmlns:a16="http://schemas.microsoft.com/office/drawing/2014/main" id="{B586CC47-7E96-4D74-A83A-A70396CB3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884768"/>
            <a:ext cx="8128000" cy="5973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itle 1">
            <a:extLst>
              <a:ext uri="{FF2B5EF4-FFF2-40B4-BE49-F238E27FC236}">
                <a16:creationId xmlns:a16="http://schemas.microsoft.com/office/drawing/2014/main" id="{60C2A0AC-9D29-EA16-0F9C-ABE1B72F05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dirty="0"/>
              <a:t>… a future smart cat trap</a:t>
            </a:r>
          </a:p>
        </p:txBody>
      </p:sp>
      <p:grpSp>
        <p:nvGrpSpPr>
          <p:cNvPr id="9222" name="Group 7">
            <a:extLst>
              <a:ext uri="{FF2B5EF4-FFF2-40B4-BE49-F238E27FC236}">
                <a16:creationId xmlns:a16="http://schemas.microsoft.com/office/drawing/2014/main" id="{F824A23A-02DB-CDB7-A2E6-3A1643158DDD}"/>
              </a:ext>
            </a:extLst>
          </p:cNvPr>
          <p:cNvGrpSpPr>
            <a:grpSpLocks/>
          </p:cNvGrpSpPr>
          <p:nvPr/>
        </p:nvGrpSpPr>
        <p:grpSpPr bwMode="auto">
          <a:xfrm>
            <a:off x="10568518" y="162984"/>
            <a:ext cx="3054349" cy="558800"/>
            <a:chOff x="8525164" y="109090"/>
            <a:chExt cx="3589443" cy="663231"/>
          </a:xfrm>
        </p:grpSpPr>
        <p:pic>
          <p:nvPicPr>
            <p:cNvPr id="9228" name="Picture 8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9DE3D303-E5BF-06EA-30BA-F3D34412B3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5164" y="234227"/>
              <a:ext cx="3589443" cy="538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9" name="Picture 9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858462CA-7314-286B-65F7-DF4B619F18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73" t="-23256" r="43782"/>
            <a:stretch>
              <a:fillRect/>
            </a:stretch>
          </p:blipFill>
          <p:spPr bwMode="auto">
            <a:xfrm>
              <a:off x="10365185" y="109090"/>
              <a:ext cx="177499" cy="663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223" name="Picture 24" descr="Shape&#10;&#10;Description automatically generated with low confidence">
            <a:extLst>
              <a:ext uri="{FF2B5EF4-FFF2-40B4-BE49-F238E27FC236}">
                <a16:creationId xmlns:a16="http://schemas.microsoft.com/office/drawing/2014/main" id="{72CE8280-F766-C61F-4215-4E9956D34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817" y="-215900"/>
            <a:ext cx="1532467" cy="153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 descr="Logo">
            <a:extLst>
              <a:ext uri="{FF2B5EF4-FFF2-40B4-BE49-F238E27FC236}">
                <a16:creationId xmlns:a16="http://schemas.microsoft.com/office/drawing/2014/main" id="{3C164C4D-FC71-B62F-E056-4838E8306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980635" y="-129408"/>
            <a:ext cx="2734733" cy="136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5" name="Picture 7" descr="A picture containing indoor, oven&#10;&#10;Description automatically generated">
            <a:extLst>
              <a:ext uri="{FF2B5EF4-FFF2-40B4-BE49-F238E27FC236}">
                <a16:creationId xmlns:a16="http://schemas.microsoft.com/office/drawing/2014/main" id="{160786D7-A79E-3476-5592-AF48DFF7B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8467"/>
            <a:ext cx="4072467" cy="3039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6" name="Rounded Rectangular Callout 4">
            <a:extLst>
              <a:ext uri="{FF2B5EF4-FFF2-40B4-BE49-F238E27FC236}">
                <a16:creationId xmlns:a16="http://schemas.microsoft.com/office/drawing/2014/main" id="{7DE1B753-EB73-100F-3926-0ADAAD6028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5367" y="1176394"/>
            <a:ext cx="1532467" cy="420045"/>
          </a:xfrm>
          <a:prstGeom prst="wedgeRoundRectCallout">
            <a:avLst>
              <a:gd name="adj1" fmla="val 150588"/>
              <a:gd name="adj2" fmla="val 185731"/>
              <a:gd name="adj3" fmla="val 16667"/>
            </a:avLst>
          </a:prstGeom>
          <a:solidFill>
            <a:srgbClr val="FFC000">
              <a:alpha val="29019"/>
            </a:srgbClr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endParaRPr lang="en-GB" altLang="en-US" sz="1867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227" name="Rounded Rectangular Callout 4">
            <a:extLst>
              <a:ext uri="{FF2B5EF4-FFF2-40B4-BE49-F238E27FC236}">
                <a16:creationId xmlns:a16="http://schemas.microsoft.com/office/drawing/2014/main" id="{A8ED8B1E-9005-D230-DD70-22A9086851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4784" y="1176395"/>
            <a:ext cx="1532467" cy="420045"/>
          </a:xfrm>
          <a:prstGeom prst="wedgeRoundRectCallout">
            <a:avLst>
              <a:gd name="adj1" fmla="val -110837"/>
              <a:gd name="adj2" fmla="val 374131"/>
              <a:gd name="adj3" fmla="val 16667"/>
            </a:avLst>
          </a:prstGeom>
          <a:solidFill>
            <a:srgbClr val="FFC000">
              <a:alpha val="29019"/>
            </a:srgbClr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AU" altLang="en-US" sz="1867">
                <a:latin typeface="Tahoma" panose="020B0604030504040204" pitchFamily="34" charset="0"/>
                <a:cs typeface="Tahoma" panose="020B0604030504040204" pitchFamily="34" charset="0"/>
              </a:rPr>
              <a:t>Lure plate</a:t>
            </a:r>
            <a:endParaRPr lang="en-GB" altLang="en-US" sz="1867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4743E49E-E179-5C8E-907A-A1846798F6AE}"/>
              </a:ext>
            </a:extLst>
          </p:cNvPr>
          <p:cNvSpPr/>
          <p:nvPr/>
        </p:nvSpPr>
        <p:spPr bwMode="auto">
          <a:xfrm rot="21258586">
            <a:off x="932013" y="1824705"/>
            <a:ext cx="172720" cy="396240"/>
          </a:xfrm>
          <a:prstGeom prst="triangl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A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3FBBABE3-A09F-AEDF-98A5-87DD25425643}"/>
              </a:ext>
            </a:extLst>
          </p:cNvPr>
          <p:cNvSpPr/>
          <p:nvPr/>
        </p:nvSpPr>
        <p:spPr bwMode="auto">
          <a:xfrm rot="18127430">
            <a:off x="3047369" y="2137888"/>
            <a:ext cx="172720" cy="396240"/>
          </a:xfrm>
          <a:prstGeom prst="triangl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A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278D16F2-03F5-A986-8955-B65CC636D2DA}"/>
              </a:ext>
            </a:extLst>
          </p:cNvPr>
          <p:cNvSpPr/>
          <p:nvPr/>
        </p:nvSpPr>
        <p:spPr bwMode="auto">
          <a:xfrm>
            <a:off x="4841241" y="2804160"/>
            <a:ext cx="375920" cy="420045"/>
          </a:xfrm>
          <a:prstGeom prst="star5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A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E33FA74F-7AF0-CC66-8C4B-90E41BED81FA}"/>
              </a:ext>
            </a:extLst>
          </p:cNvPr>
          <p:cNvSpPr/>
          <p:nvPr/>
        </p:nvSpPr>
        <p:spPr bwMode="auto">
          <a:xfrm>
            <a:off x="10102848" y="2926080"/>
            <a:ext cx="375920" cy="420045"/>
          </a:xfrm>
          <a:prstGeom prst="star5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A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8E9C588F-8A92-9675-DFD8-F8A6B4B198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/>
              <a:t>1. Be able to identify a cat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D0DDCD9-4405-A825-A734-8767424F64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grpSp>
        <p:nvGrpSpPr>
          <p:cNvPr id="11267" name="Group 7">
            <a:extLst>
              <a:ext uri="{FF2B5EF4-FFF2-40B4-BE49-F238E27FC236}">
                <a16:creationId xmlns:a16="http://schemas.microsoft.com/office/drawing/2014/main" id="{27E61E41-A9D8-52D6-E8D1-3620E5FE63C6}"/>
              </a:ext>
            </a:extLst>
          </p:cNvPr>
          <p:cNvGrpSpPr>
            <a:grpSpLocks/>
          </p:cNvGrpSpPr>
          <p:nvPr/>
        </p:nvGrpSpPr>
        <p:grpSpPr bwMode="auto">
          <a:xfrm>
            <a:off x="10568518" y="162984"/>
            <a:ext cx="3054349" cy="558800"/>
            <a:chOff x="8525164" y="109090"/>
            <a:chExt cx="3589443" cy="663231"/>
          </a:xfrm>
        </p:grpSpPr>
        <p:pic>
          <p:nvPicPr>
            <p:cNvPr id="11280" name="Picture 8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9D0DC435-2806-8C4A-2723-BC5709BCDF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5164" y="234227"/>
              <a:ext cx="3589443" cy="538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81" name="Picture 9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7189E460-68BD-DA50-FA80-421BC19787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73" t="-23256" r="43782"/>
            <a:stretch>
              <a:fillRect/>
            </a:stretch>
          </p:blipFill>
          <p:spPr bwMode="auto">
            <a:xfrm>
              <a:off x="10365185" y="109090"/>
              <a:ext cx="177499" cy="663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268" name="Picture 24" descr="Shape&#10;&#10;Description automatically generated with low confidence">
            <a:extLst>
              <a:ext uri="{FF2B5EF4-FFF2-40B4-BE49-F238E27FC236}">
                <a16:creationId xmlns:a16="http://schemas.microsoft.com/office/drawing/2014/main" id="{2BF8B925-E187-20B0-DE34-B3F74FCDA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817" y="-215900"/>
            <a:ext cx="1532467" cy="153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 descr="Logo">
            <a:extLst>
              <a:ext uri="{FF2B5EF4-FFF2-40B4-BE49-F238E27FC236}">
                <a16:creationId xmlns:a16="http://schemas.microsoft.com/office/drawing/2014/main" id="{CA5BDE80-0133-DC3B-D922-F0D66EB74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980635" y="-129408"/>
            <a:ext cx="2734733" cy="136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70" name="Picture 11">
            <a:extLst>
              <a:ext uri="{FF2B5EF4-FFF2-40B4-BE49-F238E27FC236}">
                <a16:creationId xmlns:a16="http://schemas.microsoft.com/office/drawing/2014/main" id="{ECFFB99B-2FF3-6207-19F9-0CE828529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7" t="31952" r="15945" b="18430"/>
          <a:stretch>
            <a:fillRect/>
          </a:stretch>
        </p:blipFill>
        <p:spPr bwMode="auto">
          <a:xfrm>
            <a:off x="6292851" y="899584"/>
            <a:ext cx="2705100" cy="3359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13">
            <a:extLst>
              <a:ext uri="{FF2B5EF4-FFF2-40B4-BE49-F238E27FC236}">
                <a16:creationId xmlns:a16="http://schemas.microsoft.com/office/drawing/2014/main" id="{8C761D9D-A7CE-494E-9C62-9BFE268D6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94" t="51039" r="11034" b="10432"/>
          <a:stretch>
            <a:fillRect/>
          </a:stretch>
        </p:blipFill>
        <p:spPr bwMode="auto">
          <a:xfrm>
            <a:off x="8991601" y="920751"/>
            <a:ext cx="3263900" cy="3361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14">
            <a:extLst>
              <a:ext uri="{FF2B5EF4-FFF2-40B4-BE49-F238E27FC236}">
                <a16:creationId xmlns:a16="http://schemas.microsoft.com/office/drawing/2014/main" id="{D65E90F7-2A72-5D0B-AC1F-B0DDE4E84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7" t="41592" r="7918" b="16330"/>
          <a:stretch>
            <a:fillRect/>
          </a:stretch>
        </p:blipFill>
        <p:spPr bwMode="auto">
          <a:xfrm>
            <a:off x="3149600" y="920751"/>
            <a:ext cx="3149600" cy="3361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15">
            <a:extLst>
              <a:ext uri="{FF2B5EF4-FFF2-40B4-BE49-F238E27FC236}">
                <a16:creationId xmlns:a16="http://schemas.microsoft.com/office/drawing/2014/main" id="{14FA7998-6766-FA8B-88C9-77C5498BC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61" t="16078" r="27148" b="64197"/>
          <a:stretch>
            <a:fillRect/>
          </a:stretch>
        </p:blipFill>
        <p:spPr bwMode="auto">
          <a:xfrm rot="10800000" flipV="1">
            <a:off x="0" y="924984"/>
            <a:ext cx="3166533" cy="3359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FB0DBAA-A65D-1AFA-24E6-A588FDC95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0" t="36493" r="8633" b="18665"/>
          <a:stretch>
            <a:fillRect/>
          </a:stretch>
        </p:blipFill>
        <p:spPr bwMode="auto">
          <a:xfrm>
            <a:off x="-304800" y="4237567"/>
            <a:ext cx="2330451" cy="2639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016BCDE-066D-563D-ACA0-92CFBDE51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88" t="37785" r="7677" b="19511"/>
          <a:stretch>
            <a:fillRect/>
          </a:stretch>
        </p:blipFill>
        <p:spPr bwMode="auto">
          <a:xfrm>
            <a:off x="1989667" y="4237567"/>
            <a:ext cx="2218267" cy="2639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A390640-7DF8-DB2E-72B3-B60FB5132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4" t="34235" r="31090" b="29051"/>
          <a:stretch>
            <a:fillRect/>
          </a:stretch>
        </p:blipFill>
        <p:spPr bwMode="auto">
          <a:xfrm>
            <a:off x="4038600" y="4229101"/>
            <a:ext cx="2379133" cy="2639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131C365-2AE5-FFE6-5C2E-6BE1096E6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0" t="40556" r="23991" b="17007"/>
          <a:stretch>
            <a:fillRect/>
          </a:stretch>
        </p:blipFill>
        <p:spPr bwMode="auto">
          <a:xfrm>
            <a:off x="8003118" y="4218517"/>
            <a:ext cx="2696633" cy="2639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F7DED13-EDBE-B6F5-19FF-A61A326B0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0" t="31676" r="11250" b="17308"/>
          <a:stretch>
            <a:fillRect/>
          </a:stretch>
        </p:blipFill>
        <p:spPr bwMode="auto">
          <a:xfrm>
            <a:off x="10287001" y="4197351"/>
            <a:ext cx="2197100" cy="2639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3CAFB40-8890-331A-743B-813683C50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7" t="31952" r="15945" b="18430"/>
          <a:stretch>
            <a:fillRect/>
          </a:stretch>
        </p:blipFill>
        <p:spPr bwMode="auto">
          <a:xfrm>
            <a:off x="6290734" y="4218517"/>
            <a:ext cx="2125133" cy="2639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Content Placeholder 3" descr="A picture containing text, outdoor, grass, field&#10;&#10;Description automatically generated">
            <a:extLst>
              <a:ext uri="{FF2B5EF4-FFF2-40B4-BE49-F238E27FC236}">
                <a16:creationId xmlns:a16="http://schemas.microsoft.com/office/drawing/2014/main" id="{CA702E40-7E47-5409-09CD-6F32B87427C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3755"/>
            <a:ext cx="12192000" cy="8572501"/>
          </a:xfrm>
        </p:spPr>
      </p:pic>
      <p:sp>
        <p:nvSpPr>
          <p:cNvPr id="13315" name="Title 1">
            <a:extLst>
              <a:ext uri="{FF2B5EF4-FFF2-40B4-BE49-F238E27FC236}">
                <a16:creationId xmlns:a16="http://schemas.microsoft.com/office/drawing/2014/main" id="{74C248EC-7F20-65B7-DC48-4D1A996A64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/>
              <a:t>2. Differentiate from non-targets</a:t>
            </a:r>
          </a:p>
        </p:txBody>
      </p:sp>
      <p:grpSp>
        <p:nvGrpSpPr>
          <p:cNvPr id="13316" name="Group 7">
            <a:extLst>
              <a:ext uri="{FF2B5EF4-FFF2-40B4-BE49-F238E27FC236}">
                <a16:creationId xmlns:a16="http://schemas.microsoft.com/office/drawing/2014/main" id="{F2B3341F-C03D-D425-1550-5A93D2024789}"/>
              </a:ext>
            </a:extLst>
          </p:cNvPr>
          <p:cNvGrpSpPr>
            <a:grpSpLocks/>
          </p:cNvGrpSpPr>
          <p:nvPr/>
        </p:nvGrpSpPr>
        <p:grpSpPr bwMode="auto">
          <a:xfrm>
            <a:off x="10568518" y="162984"/>
            <a:ext cx="3054349" cy="558800"/>
            <a:chOff x="8525164" y="109090"/>
            <a:chExt cx="3589443" cy="663231"/>
          </a:xfrm>
        </p:grpSpPr>
        <p:pic>
          <p:nvPicPr>
            <p:cNvPr id="13320" name="Picture 8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6B5CF748-83FB-D3AE-AD7A-CCA452422C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5164" y="234227"/>
              <a:ext cx="3589443" cy="538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1" name="Picture 9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E224A87B-B125-8404-2E87-4DE2AB5ECB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73" t="-23256" r="43782"/>
            <a:stretch>
              <a:fillRect/>
            </a:stretch>
          </p:blipFill>
          <p:spPr bwMode="auto">
            <a:xfrm>
              <a:off x="10365185" y="109090"/>
              <a:ext cx="177499" cy="663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317" name="Picture 24" descr="Shape&#10;&#10;Description automatically generated with low confidence">
            <a:extLst>
              <a:ext uri="{FF2B5EF4-FFF2-40B4-BE49-F238E27FC236}">
                <a16:creationId xmlns:a16="http://schemas.microsoft.com/office/drawing/2014/main" id="{C596F2C6-0B2B-AA5D-6010-0F408803E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817" y="-215900"/>
            <a:ext cx="1532467" cy="153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 descr="Logo">
            <a:extLst>
              <a:ext uri="{FF2B5EF4-FFF2-40B4-BE49-F238E27FC236}">
                <a16:creationId xmlns:a16="http://schemas.microsoft.com/office/drawing/2014/main" id="{00B928A6-F0D9-248A-61BF-0CC0237A5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980635" y="-129408"/>
            <a:ext cx="2734733" cy="136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19" name="Picture 5" descr="A blurry image of a person&#10;&#10;Description automatically generated with low confidence">
            <a:extLst>
              <a:ext uri="{FF2B5EF4-FFF2-40B4-BE49-F238E27FC236}">
                <a16:creationId xmlns:a16="http://schemas.microsoft.com/office/drawing/2014/main" id="{59ECB682-0C5B-46DE-8C0B-2A71A7042E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9" r="8641"/>
          <a:stretch>
            <a:fillRect/>
          </a:stretch>
        </p:blipFill>
        <p:spPr bwMode="auto">
          <a:xfrm>
            <a:off x="381001" y="1132418"/>
            <a:ext cx="2586567" cy="219498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849B3245-11BA-BABE-5938-2E56315726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/>
              <a:t>3. Attractive edible lure</a:t>
            </a: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E66EB536-9D32-47D7-C64B-AF1F3C77F2D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AU" altLang="en-US" dirty="0">
                <a:latin typeface="Calibri" panose="020F0502020204030204" pitchFamily="34" charset="0"/>
                <a:ea typeface="DengXian" panose="02010600030101010101" pitchFamily="2" charset="-122"/>
                <a:cs typeface="Cordia New" panose="020B0304020202020204" pitchFamily="34" charset="-34"/>
              </a:rPr>
              <a:t>Many lures lose their appeal after a short period of time</a:t>
            </a:r>
          </a:p>
          <a:p>
            <a:pPr lvl="1">
              <a:defRPr/>
            </a:pPr>
            <a:r>
              <a:rPr lang="en-AU" altLang="en-US" dirty="0">
                <a:latin typeface="Calibri" panose="020F0502020204030204" pitchFamily="34" charset="0"/>
                <a:ea typeface="DengXian" panose="02010600030101010101" pitchFamily="2" charset="-122"/>
                <a:cs typeface="Cordia New" panose="020B0304020202020204" pitchFamily="34" charset="-34"/>
              </a:rPr>
              <a:t>Animals become habituated to the presence of ‘novel’ objects such as tinsel and feathers (visual lures) </a:t>
            </a:r>
          </a:p>
          <a:p>
            <a:pPr lvl="1">
              <a:defRPr/>
            </a:pPr>
            <a:r>
              <a:rPr lang="en-AU" altLang="en-US" dirty="0">
                <a:latin typeface="Calibri" panose="020F0502020204030204" pitchFamily="34" charset="0"/>
                <a:ea typeface="DengXian" panose="02010600030101010101" pitchFamily="2" charset="-122"/>
                <a:cs typeface="Cordia New" panose="020B0304020202020204" pitchFamily="34" charset="-34"/>
              </a:rPr>
              <a:t>Olfactory cues suggesting presence of another animal can fade over time</a:t>
            </a:r>
          </a:p>
          <a:p>
            <a:pPr>
              <a:defRPr/>
            </a:pPr>
            <a:r>
              <a:rPr lang="en-AU" altLang="en-US" dirty="0">
                <a:latin typeface="Calibri" panose="020F0502020204030204" pitchFamily="34" charset="0"/>
                <a:ea typeface="DengXian" panose="02010600030101010101" pitchFamily="2" charset="-122"/>
                <a:cs typeface="Cordia New" panose="020B0304020202020204" pitchFamily="34" charset="-34"/>
              </a:rPr>
              <a:t>Long-life, edible lures provide positive reinforcement</a:t>
            </a:r>
          </a:p>
          <a:p>
            <a:pPr>
              <a:defRPr/>
            </a:pPr>
            <a:endParaRPr lang="en-AU" altLang="en-US" dirty="0">
              <a:ea typeface="DengXian" panose="02010600030101010101" pitchFamily="2" charset="-122"/>
            </a:endParaRPr>
          </a:p>
        </p:txBody>
      </p:sp>
      <p:grpSp>
        <p:nvGrpSpPr>
          <p:cNvPr id="14340" name="Group 7">
            <a:extLst>
              <a:ext uri="{FF2B5EF4-FFF2-40B4-BE49-F238E27FC236}">
                <a16:creationId xmlns:a16="http://schemas.microsoft.com/office/drawing/2014/main" id="{5DBA803C-72A6-B8D0-88D7-366926CC4E73}"/>
              </a:ext>
            </a:extLst>
          </p:cNvPr>
          <p:cNvGrpSpPr>
            <a:grpSpLocks/>
          </p:cNvGrpSpPr>
          <p:nvPr/>
        </p:nvGrpSpPr>
        <p:grpSpPr bwMode="auto">
          <a:xfrm>
            <a:off x="10568518" y="162984"/>
            <a:ext cx="3054349" cy="558800"/>
            <a:chOff x="8525164" y="109090"/>
            <a:chExt cx="3589443" cy="663231"/>
          </a:xfrm>
        </p:grpSpPr>
        <p:pic>
          <p:nvPicPr>
            <p:cNvPr id="14343" name="Picture 8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25B55892-7209-0026-386F-DC37A7A8E1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5164" y="234227"/>
              <a:ext cx="3589443" cy="538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4" name="Picture 9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FE781C8C-7C89-0FF8-8341-06161E99FA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73" t="-23256" r="43782"/>
            <a:stretch>
              <a:fillRect/>
            </a:stretch>
          </p:blipFill>
          <p:spPr bwMode="auto">
            <a:xfrm>
              <a:off x="10365185" y="109090"/>
              <a:ext cx="177499" cy="663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341" name="Picture 24" descr="Shape&#10;&#10;Description automatically generated with low confidence">
            <a:extLst>
              <a:ext uri="{FF2B5EF4-FFF2-40B4-BE49-F238E27FC236}">
                <a16:creationId xmlns:a16="http://schemas.microsoft.com/office/drawing/2014/main" id="{4D979D1A-8D6B-4C83-49B9-9C42002BD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817" y="-215900"/>
            <a:ext cx="1532467" cy="153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 descr="Logo">
            <a:extLst>
              <a:ext uri="{FF2B5EF4-FFF2-40B4-BE49-F238E27FC236}">
                <a16:creationId xmlns:a16="http://schemas.microsoft.com/office/drawing/2014/main" id="{D109EC26-5BBA-52D5-0E77-BB8863894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980635" y="-129408"/>
            <a:ext cx="2734733" cy="13673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rganization Overview (Standard)">
  <a:themeElements>
    <a:clrScheme name="Organization Overview (Standard)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rganization Overview (Standard)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Organization Overview (Standard)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ganization Overview (Standard)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ganization Overview (Standard)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ganization Overview (Standard) 4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ganization Overview (Standard) 5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ganization Overview (Standard) 6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ganization Overview (Standard) 7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853</TotalTime>
  <Words>595</Words>
  <Application>Microsoft Office PowerPoint</Application>
  <PresentationFormat>Widescreen</PresentationFormat>
  <Paragraphs>85</Paragraphs>
  <Slides>18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 Narrow</vt:lpstr>
      <vt:lpstr>Calibri</vt:lpstr>
      <vt:lpstr>Open Sans</vt:lpstr>
      <vt:lpstr>Tahoma</vt:lpstr>
      <vt:lpstr>Times New Roman</vt:lpstr>
      <vt:lpstr>Organization Overview (Standard)</vt:lpstr>
      <vt:lpstr>TO CATCH A CAT —  DEVELOPING A SMART TRAP FOR FERAL CATS </vt:lpstr>
      <vt:lpstr>Our past — Our present — Our future?</vt:lpstr>
      <vt:lpstr>Cat control</vt:lpstr>
      <vt:lpstr>Smart cat trap</vt:lpstr>
      <vt:lpstr>Smart cat trap</vt:lpstr>
      <vt:lpstr>… a future smart cat trap</vt:lpstr>
      <vt:lpstr>1. Be able to identify a cat</vt:lpstr>
      <vt:lpstr>2. Differentiate from non-targets</vt:lpstr>
      <vt:lpstr>3. Attractive edible lure</vt:lpstr>
      <vt:lpstr>3. Attractive edible lure – PEN TRIALS</vt:lpstr>
      <vt:lpstr>3. Attractive edible lure – FIELD TRIALS</vt:lpstr>
      <vt:lpstr>Australian ravens</vt:lpstr>
      <vt:lpstr>WA had a plague of house mouse in 2022</vt:lpstr>
      <vt:lpstr>3. Attractive edible lure – FIELD TRIALS</vt:lpstr>
      <vt:lpstr>Cats</vt:lpstr>
      <vt:lpstr>Smart trap development</vt:lpstr>
      <vt:lpstr>Cats</vt:lpstr>
      <vt:lpstr>3. Attractive edible lure – FIELD TRIALS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 CATCH A CAT —  DEVELOPING A SMART TRAP FOR FERAL CATS</dc:title>
  <dc:creator>Trish Fleming</dc:creator>
  <cp:lastModifiedBy>Trish Fleming</cp:lastModifiedBy>
  <cp:revision>4</cp:revision>
  <dcterms:created xsi:type="dcterms:W3CDTF">2023-02-13T01:22:19Z</dcterms:created>
  <dcterms:modified xsi:type="dcterms:W3CDTF">2023-02-13T23:30:44Z</dcterms:modified>
</cp:coreProperties>
</file>