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sldIdLst>
    <p:sldId id="345" r:id="rId5"/>
    <p:sldId id="320" r:id="rId6"/>
    <p:sldId id="370" r:id="rId7"/>
    <p:sldId id="1431" r:id="rId8"/>
    <p:sldId id="9178" r:id="rId9"/>
    <p:sldId id="1434" r:id="rId10"/>
    <p:sldId id="1435" r:id="rId11"/>
    <p:sldId id="9179" r:id="rId12"/>
    <p:sldId id="9180" r:id="rId13"/>
    <p:sldId id="9181" r:id="rId14"/>
    <p:sldId id="9182" r:id="rId15"/>
    <p:sldId id="9183" r:id="rId16"/>
    <p:sldId id="1453" r:id="rId17"/>
    <p:sldId id="339" r:id="rId18"/>
    <p:sldId id="351" r:id="rId19"/>
  </p:sldIdLst>
  <p:sldSz cx="12192000" cy="6858000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249D74"/>
    <a:srgbClr val="8F8F8F"/>
    <a:srgbClr val="757575"/>
    <a:srgbClr val="151F2D"/>
    <a:srgbClr val="BFBFBF"/>
    <a:srgbClr val="5F5F5F"/>
    <a:srgbClr val="63414C"/>
    <a:srgbClr val="FFDA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831" autoAdjust="0"/>
  </p:normalViewPr>
  <p:slideViewPr>
    <p:cSldViewPr snapToGrid="0">
      <p:cViewPr varScale="1">
        <p:scale>
          <a:sx n="55" d="100"/>
          <a:sy n="55" d="100"/>
        </p:scale>
        <p:origin x="107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2-03T06:40:45.20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ACE856-A9FF-40B7-AA00-6ADB752BC530}" type="datetimeFigureOut">
              <a:rPr lang="en-AU" smtClean="0"/>
              <a:t>3/02/2023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824C8F-0463-468A-BADB-91D5C3763A1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08895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824C8F-0463-468A-BADB-91D5C3763A10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212518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824C8F-0463-468A-BADB-91D5C3763A10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958855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ヒラギノ角ゴ Pro W3" charset="-128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824C8F-0463-468A-BADB-91D5C3763A10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68800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80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824C8F-0463-468A-BADB-91D5C3763A10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09555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824C8F-0463-468A-BADB-91D5C3763A10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051102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824C8F-0463-468A-BADB-91D5C3763A10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774838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80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824C8F-0463-468A-BADB-91D5C3763A10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6604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824C8F-0463-468A-BADB-91D5C3763A10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491855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a typeface="ヒラギノ角ゴ Pro W3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824C8F-0463-468A-BADB-91D5C3763A10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90137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tif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7">
            <a:extLst>
              <a:ext uri="{FF2B5EF4-FFF2-40B4-BE49-F238E27FC236}">
                <a16:creationId xmlns:a16="http://schemas.microsoft.com/office/drawing/2014/main" id="{9C8A2511-8EC5-4B18-A13D-86A0435F0AB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76604" y="2187163"/>
            <a:ext cx="3750194" cy="257530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2" name="Picture Placeholder 10">
            <a:extLst>
              <a:ext uri="{FF2B5EF4-FFF2-40B4-BE49-F238E27FC236}">
                <a16:creationId xmlns:a16="http://schemas.microsoft.com/office/drawing/2014/main" id="{8574F122-791A-439E-854F-0BAD8CBA19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00493" y="2187163"/>
            <a:ext cx="3400338" cy="257530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4" name="Picture Placeholder 18">
            <a:extLst>
              <a:ext uri="{FF2B5EF4-FFF2-40B4-BE49-F238E27FC236}">
                <a16:creationId xmlns:a16="http://schemas.microsoft.com/office/drawing/2014/main" id="{D6C3DB83-34C3-4164-9562-35C3447B0F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6"/>
          <a:stretch/>
        </p:blipFill>
        <p:spPr>
          <a:xfrm flipH="1">
            <a:off x="1019904" y="2187165"/>
            <a:ext cx="3483005" cy="25753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183EF3AD-2A84-453E-B99B-44DB6BECFFD6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1006790" y="5500816"/>
            <a:ext cx="8280000" cy="360000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rgbClr val="151F2D"/>
                </a:solidFill>
                <a:latin typeface="+mn-lt"/>
              </a:defRPr>
            </a:lvl1pPr>
            <a:lvl2pPr>
              <a:defRPr sz="2800" b="1">
                <a:solidFill>
                  <a:schemeClr val="bg1"/>
                </a:solidFill>
                <a:latin typeface="+mn-lt"/>
              </a:defRPr>
            </a:lvl2pPr>
            <a:lvl3pPr>
              <a:defRPr sz="2800" b="1">
                <a:solidFill>
                  <a:schemeClr val="bg1"/>
                </a:solidFill>
                <a:latin typeface="+mn-lt"/>
              </a:defRPr>
            </a:lvl3pPr>
            <a:lvl4pPr>
              <a:defRPr sz="2800" b="1">
                <a:solidFill>
                  <a:schemeClr val="bg1"/>
                </a:solidFill>
                <a:latin typeface="+mn-lt"/>
              </a:defRPr>
            </a:lvl4pPr>
            <a:lvl5pPr>
              <a:defRPr sz="2800" b="1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add title</a:t>
            </a:r>
            <a:endParaRPr lang="en-AU"/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2A5790EC-8B78-460E-9DC5-BAAF758CCD73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1006790" y="5860816"/>
            <a:ext cx="8280000" cy="360000"/>
          </a:xfr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rgbClr val="151F2D"/>
                </a:solidFill>
                <a:latin typeface="+mn-lt"/>
              </a:defRPr>
            </a:lvl1pPr>
            <a:lvl2pPr>
              <a:defRPr sz="2800" b="1">
                <a:solidFill>
                  <a:schemeClr val="bg1"/>
                </a:solidFill>
                <a:latin typeface="+mn-lt"/>
              </a:defRPr>
            </a:lvl2pPr>
            <a:lvl3pPr>
              <a:defRPr sz="2800" b="1">
                <a:solidFill>
                  <a:schemeClr val="bg1"/>
                </a:solidFill>
                <a:latin typeface="+mn-lt"/>
              </a:defRPr>
            </a:lvl3pPr>
            <a:lvl4pPr>
              <a:defRPr sz="2800" b="1">
                <a:solidFill>
                  <a:schemeClr val="bg1"/>
                </a:solidFill>
                <a:latin typeface="+mn-lt"/>
              </a:defRPr>
            </a:lvl4pPr>
            <a:lvl5pPr>
              <a:defRPr sz="2800" b="1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add date</a:t>
            </a:r>
            <a:endParaRPr lang="en-AU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436C3E1-E554-4CDC-BF02-2937B279E89B}"/>
              </a:ext>
            </a:extLst>
          </p:cNvPr>
          <p:cNvSpPr/>
          <p:nvPr userDrawn="1"/>
        </p:nvSpPr>
        <p:spPr>
          <a:xfrm>
            <a:off x="1019904" y="637184"/>
            <a:ext cx="5072882" cy="683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800" b="1">
                <a:solidFill>
                  <a:srgbClr val="151F2D"/>
                </a:solidFill>
                <a:latin typeface="+mn-lt"/>
              </a:rPr>
              <a:t>Australian Wildlife Conservancy</a:t>
            </a:r>
          </a:p>
          <a:p>
            <a:pPr algn="l"/>
            <a:r>
              <a:rPr lang="en-US" sz="1600" b="0">
                <a:solidFill>
                  <a:srgbClr val="151F2D"/>
                </a:solidFill>
                <a:latin typeface="+mn-lt"/>
              </a:rPr>
              <a:t>Providing new hope for Australia’s wildlife</a:t>
            </a:r>
            <a:endParaRPr lang="en-AU" sz="1600" b="0">
              <a:solidFill>
                <a:srgbClr val="151F2D"/>
              </a:solidFill>
              <a:latin typeface="+mn-lt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FB4C899-050A-564C-9B5B-A7281AE1E8D0}"/>
              </a:ext>
            </a:extLst>
          </p:cNvPr>
          <p:cNvGrpSpPr/>
          <p:nvPr userDrawn="1"/>
        </p:nvGrpSpPr>
        <p:grpSpPr>
          <a:xfrm>
            <a:off x="158611" y="-8625"/>
            <a:ext cx="720000" cy="1620000"/>
            <a:chOff x="158611" y="-8625"/>
            <a:chExt cx="720000" cy="1620000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46B1B5F-82E2-A546-98D4-A823DC08C64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18611" y="-8625"/>
              <a:ext cx="0" cy="1620000"/>
            </a:xfrm>
            <a:prstGeom prst="line">
              <a:avLst/>
            </a:prstGeom>
            <a:ln w="12700">
              <a:solidFill>
                <a:srgbClr val="151F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8C92866-1C83-4E4F-BAC4-371312ADFDC7}"/>
                </a:ext>
              </a:extLst>
            </p:cNvPr>
            <p:cNvGrpSpPr/>
            <p:nvPr userDrawn="1"/>
          </p:nvGrpSpPr>
          <p:grpSpPr>
            <a:xfrm>
              <a:off x="158611" y="187766"/>
              <a:ext cx="720000" cy="720000"/>
              <a:chOff x="1449637" y="3349873"/>
              <a:chExt cx="720000" cy="720000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A21C68DA-CA8C-E548-B296-9B414809F10D}"/>
                  </a:ext>
                </a:extLst>
              </p:cNvPr>
              <p:cNvSpPr/>
              <p:nvPr/>
            </p:nvSpPr>
            <p:spPr>
              <a:xfrm>
                <a:off x="1449637" y="3349873"/>
                <a:ext cx="720000" cy="720000"/>
              </a:xfrm>
              <a:prstGeom prst="ellipse">
                <a:avLst/>
              </a:prstGeom>
              <a:solidFill>
                <a:srgbClr val="151F2D"/>
              </a:soli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925C1757-BEAA-9A44-A107-7A98E9DD45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51232"/>
              <a:stretch/>
            </p:blipFill>
            <p:spPr>
              <a:xfrm>
                <a:off x="1482212" y="3510299"/>
                <a:ext cx="641873" cy="396000"/>
              </a:xfrm>
              <a:prstGeom prst="rect">
                <a:avLst/>
              </a:prstGeom>
              <a:ln>
                <a:noFill/>
              </a:ln>
              <a:effectLst/>
            </p:spPr>
          </p:pic>
        </p:grpSp>
      </p:grpSp>
    </p:spTree>
    <p:extLst>
      <p:ext uri="{BB962C8B-B14F-4D97-AF65-F5344CB8AC3E}">
        <p14:creationId xmlns:p14="http://schemas.microsoft.com/office/powerpoint/2010/main" val="2743030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3A712CA5-4C06-4200-97AE-0688593EF41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638121"/>
            <a:ext cx="12192000" cy="5234167"/>
          </a:xfrm>
          <a:solidFill>
            <a:srgbClr val="5F5F5F"/>
          </a:solidFill>
          <a:ln>
            <a:noFill/>
          </a:ln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Insert Picture</a:t>
            </a:r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601F4E-476C-4133-A6D8-0BBAD10C7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3741" y="286696"/>
            <a:ext cx="10826259" cy="594000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add title</a:t>
            </a:r>
            <a:endParaRPr lang="en-AU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9E78D08-0CB6-440C-9432-587A6079A40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054100" y="907443"/>
            <a:ext cx="10825163" cy="300876"/>
          </a:xfrm>
        </p:spPr>
        <p:txBody>
          <a:bodyPr>
            <a:noAutofit/>
          </a:bodyPr>
          <a:lstStyle>
            <a:lvl1pPr marL="0" indent="0">
              <a:buNone/>
              <a:defRPr sz="1400" i="1"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subtitle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8FD39B-1F48-4AA3-B70B-0738ED4507F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-1" y="2375762"/>
            <a:ext cx="5097462" cy="3768725"/>
          </a:xfrm>
          <a:solidFill>
            <a:srgbClr val="FFFFFF">
              <a:alpha val="40000"/>
            </a:srgbClr>
          </a:solidFill>
          <a:ln>
            <a:noFill/>
          </a:ln>
        </p:spPr>
        <p:txBody>
          <a:bodyPr>
            <a:normAutofit/>
          </a:bodyPr>
          <a:lstStyle>
            <a:lvl1pPr>
              <a:defRPr sz="1400"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12906E4-C476-4A71-8BC9-7405D2FDAD1D}"/>
              </a:ext>
            </a:extLst>
          </p:cNvPr>
          <p:cNvGrpSpPr/>
          <p:nvPr userDrawn="1"/>
        </p:nvGrpSpPr>
        <p:grpSpPr>
          <a:xfrm>
            <a:off x="158611" y="-8625"/>
            <a:ext cx="720000" cy="1620000"/>
            <a:chOff x="158611" y="-8625"/>
            <a:chExt cx="720000" cy="162000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E367ACE-0BC6-4967-B6D2-5CB1F81D87D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18611" y="-8625"/>
              <a:ext cx="0" cy="1620000"/>
            </a:xfrm>
            <a:prstGeom prst="line">
              <a:avLst/>
            </a:prstGeom>
            <a:ln w="12700">
              <a:solidFill>
                <a:srgbClr val="151F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F902114-C71D-4348-A5A6-031046F03D24}"/>
                </a:ext>
              </a:extLst>
            </p:cNvPr>
            <p:cNvGrpSpPr/>
            <p:nvPr userDrawn="1"/>
          </p:nvGrpSpPr>
          <p:grpSpPr>
            <a:xfrm>
              <a:off x="158611" y="187766"/>
              <a:ext cx="720000" cy="720000"/>
              <a:chOff x="1449637" y="3349873"/>
              <a:chExt cx="720000" cy="720000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1D7E30DE-A931-42C1-8C5F-6F46B001773B}"/>
                  </a:ext>
                </a:extLst>
              </p:cNvPr>
              <p:cNvSpPr/>
              <p:nvPr/>
            </p:nvSpPr>
            <p:spPr>
              <a:xfrm>
                <a:off x="1449637" y="3349873"/>
                <a:ext cx="720000" cy="720000"/>
              </a:xfrm>
              <a:prstGeom prst="ellipse">
                <a:avLst/>
              </a:prstGeom>
              <a:solidFill>
                <a:srgbClr val="151F2D"/>
              </a:soli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797E8C68-996C-4908-B4D0-E0265AABE2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51232"/>
              <a:stretch/>
            </p:blipFill>
            <p:spPr>
              <a:xfrm>
                <a:off x="1482212" y="3510299"/>
                <a:ext cx="641873" cy="396000"/>
              </a:xfrm>
              <a:prstGeom prst="rect">
                <a:avLst/>
              </a:prstGeom>
              <a:ln>
                <a:noFill/>
              </a:ln>
              <a:effectLst/>
            </p:spPr>
          </p:pic>
        </p:grpSp>
      </p:grpSp>
    </p:spTree>
    <p:extLst>
      <p:ext uri="{BB962C8B-B14F-4D97-AF65-F5344CB8AC3E}">
        <p14:creationId xmlns:p14="http://schemas.microsoft.com/office/powerpoint/2010/main" val="382985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01F4E-476C-4133-A6D8-0BBAD10C7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3741" y="286696"/>
            <a:ext cx="10826259" cy="594000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add title</a:t>
            </a:r>
            <a:endParaRPr lang="en-AU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9E78D08-0CB6-440C-9432-587A6079A40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054100" y="907443"/>
            <a:ext cx="10825163" cy="300876"/>
          </a:xfrm>
        </p:spPr>
        <p:txBody>
          <a:bodyPr>
            <a:noAutofit/>
          </a:bodyPr>
          <a:lstStyle>
            <a:lvl1pPr marL="0" indent="0">
              <a:buNone/>
              <a:defRPr sz="1400" i="1"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subtitle</a:t>
            </a:r>
            <a:endParaRPr lang="en-AU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3664FE4-1314-45E9-B58B-9B85B70DCE3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638121"/>
            <a:ext cx="12192000" cy="5234167"/>
          </a:xfrm>
          <a:solidFill>
            <a:srgbClr val="5F5F5F"/>
          </a:solidFill>
          <a:ln>
            <a:noFill/>
          </a:ln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Insert Picture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8FD39B-1F48-4AA3-B70B-0738ED4507F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096124" y="2363062"/>
            <a:ext cx="5091458" cy="3768725"/>
          </a:xfrm>
          <a:solidFill>
            <a:srgbClr val="FFFFFF">
              <a:alpha val="40000"/>
            </a:srgbClr>
          </a:solidFill>
          <a:ln>
            <a:noFill/>
          </a:ln>
        </p:spPr>
        <p:txBody>
          <a:bodyPr>
            <a:normAutofit/>
          </a:bodyPr>
          <a:lstStyle>
            <a:lvl1pPr>
              <a:defRPr sz="1400"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C66B7B1-50B7-4A5E-9DD0-D37C363BEC86}"/>
              </a:ext>
            </a:extLst>
          </p:cNvPr>
          <p:cNvGrpSpPr/>
          <p:nvPr userDrawn="1"/>
        </p:nvGrpSpPr>
        <p:grpSpPr>
          <a:xfrm>
            <a:off x="158611" y="-8625"/>
            <a:ext cx="720000" cy="1620000"/>
            <a:chOff x="158611" y="-8625"/>
            <a:chExt cx="720000" cy="162000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F5E0C32-6452-4846-AF58-2B21F7AC73E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18611" y="-8625"/>
              <a:ext cx="0" cy="1620000"/>
            </a:xfrm>
            <a:prstGeom prst="line">
              <a:avLst/>
            </a:prstGeom>
            <a:ln w="12700">
              <a:solidFill>
                <a:srgbClr val="151F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333625F-5145-400A-9366-A14DC7756220}"/>
                </a:ext>
              </a:extLst>
            </p:cNvPr>
            <p:cNvGrpSpPr/>
            <p:nvPr userDrawn="1"/>
          </p:nvGrpSpPr>
          <p:grpSpPr>
            <a:xfrm>
              <a:off x="158611" y="187766"/>
              <a:ext cx="720000" cy="720000"/>
              <a:chOff x="1449637" y="3349873"/>
              <a:chExt cx="720000" cy="720000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DDD78F59-6AB6-4E78-B138-E261CD3C0A49}"/>
                  </a:ext>
                </a:extLst>
              </p:cNvPr>
              <p:cNvSpPr/>
              <p:nvPr/>
            </p:nvSpPr>
            <p:spPr>
              <a:xfrm>
                <a:off x="1449637" y="3349873"/>
                <a:ext cx="720000" cy="720000"/>
              </a:xfrm>
              <a:prstGeom prst="ellipse">
                <a:avLst/>
              </a:prstGeom>
              <a:solidFill>
                <a:srgbClr val="151F2D"/>
              </a:soli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B2D01563-C51D-4888-ACBC-7CE9381043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51232"/>
              <a:stretch/>
            </p:blipFill>
            <p:spPr>
              <a:xfrm>
                <a:off x="1482212" y="3510299"/>
                <a:ext cx="641873" cy="396000"/>
              </a:xfrm>
              <a:prstGeom prst="rect">
                <a:avLst/>
              </a:prstGeom>
              <a:ln>
                <a:noFill/>
              </a:ln>
              <a:effectLst/>
            </p:spPr>
          </p:pic>
        </p:grpSp>
      </p:grpSp>
    </p:spTree>
    <p:extLst>
      <p:ext uri="{BB962C8B-B14F-4D97-AF65-F5344CB8AC3E}">
        <p14:creationId xmlns:p14="http://schemas.microsoft.com/office/powerpoint/2010/main" val="19295151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01F4E-476C-4133-A6D8-0BBAD10C7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3741" y="286696"/>
            <a:ext cx="9712025" cy="594000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add title</a:t>
            </a:r>
            <a:endParaRPr lang="en-AU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9E78D08-0CB6-440C-9432-587A6079A40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054100" y="907443"/>
            <a:ext cx="9711041" cy="300876"/>
          </a:xfrm>
        </p:spPr>
        <p:txBody>
          <a:bodyPr>
            <a:noAutofit/>
          </a:bodyPr>
          <a:lstStyle>
            <a:lvl1pPr marL="0" indent="0">
              <a:buNone/>
              <a:defRPr sz="1400" i="1"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subtitle</a:t>
            </a:r>
            <a:endParaRPr lang="en-AU"/>
          </a:p>
        </p:txBody>
      </p:sp>
      <p:pic>
        <p:nvPicPr>
          <p:cNvPr id="17" name="Picture 6" descr="A close up of a squirrel&#10;&#10;Description generated with very high confidence">
            <a:extLst>
              <a:ext uri="{FF2B5EF4-FFF2-40B4-BE49-F238E27FC236}">
                <a16:creationId xmlns:a16="http://schemas.microsoft.com/office/drawing/2014/main" id="{8B67C494-5D53-4408-A4C5-EFAE123D03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38122"/>
            <a:ext cx="7686135" cy="5237130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061225F-1EDF-4D01-ADD1-1FD9CD910AA3}"/>
              </a:ext>
            </a:extLst>
          </p:cNvPr>
          <p:cNvSpPr/>
          <p:nvPr/>
        </p:nvSpPr>
        <p:spPr>
          <a:xfrm>
            <a:off x="7849773" y="1638122"/>
            <a:ext cx="4210380" cy="328681"/>
          </a:xfrm>
          <a:custGeom>
            <a:avLst/>
            <a:gdLst>
              <a:gd name="connsiteX0" fmla="*/ 0 w 3481132"/>
              <a:gd name="connsiteY0" fmla="*/ 0 h 633600"/>
              <a:gd name="connsiteX1" fmla="*/ 3481132 w 3481132"/>
              <a:gd name="connsiteY1" fmla="*/ 0 h 633600"/>
              <a:gd name="connsiteX2" fmla="*/ 3481132 w 3481132"/>
              <a:gd name="connsiteY2" fmla="*/ 633600 h 633600"/>
              <a:gd name="connsiteX3" fmla="*/ 0 w 3481132"/>
              <a:gd name="connsiteY3" fmla="*/ 633600 h 633600"/>
              <a:gd name="connsiteX4" fmla="*/ 0 w 3481132"/>
              <a:gd name="connsiteY4" fmla="*/ 0 h 6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81132" h="633600">
                <a:moveTo>
                  <a:pt x="0" y="0"/>
                </a:moveTo>
                <a:lnTo>
                  <a:pt x="3481132" y="0"/>
                </a:lnTo>
                <a:lnTo>
                  <a:pt x="3481132" y="633600"/>
                </a:lnTo>
                <a:lnTo>
                  <a:pt x="0" y="633600"/>
                </a:lnTo>
                <a:lnTo>
                  <a:pt x="0" y="0"/>
                </a:lnTo>
                <a:close/>
              </a:path>
            </a:pathLst>
          </a:custGeom>
          <a:solidFill>
            <a:srgbClr val="151F2D"/>
          </a:solidFill>
          <a:ln>
            <a:noFill/>
          </a:ln>
          <a:effectLst/>
        </p:spPr>
        <p:style>
          <a:lnRef idx="2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016" tIns="73152" rIns="128016" bIns="73152" numCol="1" spcCol="1270" anchor="ctr" anchorCtr="0">
            <a:noAutofit/>
          </a:bodyPr>
          <a:lstStyle/>
          <a:p>
            <a:pPr marL="0" lvl="0" indent="0" algn="l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AU" sz="1200" b="1" kern="1200">
                <a:solidFill>
                  <a:schemeClr val="bg1"/>
                </a:solidFill>
              </a:rPr>
              <a:t>Contacts</a:t>
            </a:r>
            <a:endParaRPr lang="en-AU" sz="1200" kern="1200">
              <a:solidFill>
                <a:schemeClr val="bg1"/>
              </a:solidFill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BAD9D0C-6C93-468B-B16B-261EB658A080}"/>
              </a:ext>
            </a:extLst>
          </p:cNvPr>
          <p:cNvSpPr/>
          <p:nvPr/>
        </p:nvSpPr>
        <p:spPr>
          <a:xfrm>
            <a:off x="7849772" y="2084564"/>
            <a:ext cx="3711123" cy="921953"/>
          </a:xfrm>
          <a:custGeom>
            <a:avLst/>
            <a:gdLst>
              <a:gd name="connsiteX0" fmla="*/ 0 w 3481132"/>
              <a:gd name="connsiteY0" fmla="*/ 0 h 1358775"/>
              <a:gd name="connsiteX1" fmla="*/ 3481132 w 3481132"/>
              <a:gd name="connsiteY1" fmla="*/ 0 h 1358775"/>
              <a:gd name="connsiteX2" fmla="*/ 3481132 w 3481132"/>
              <a:gd name="connsiteY2" fmla="*/ 1358775 h 1358775"/>
              <a:gd name="connsiteX3" fmla="*/ 0 w 3481132"/>
              <a:gd name="connsiteY3" fmla="*/ 1358775 h 1358775"/>
              <a:gd name="connsiteX4" fmla="*/ 0 w 3481132"/>
              <a:gd name="connsiteY4" fmla="*/ 0 h 1358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81132" h="1358775">
                <a:moveTo>
                  <a:pt x="0" y="0"/>
                </a:moveTo>
                <a:lnTo>
                  <a:pt x="3481132" y="0"/>
                </a:lnTo>
                <a:lnTo>
                  <a:pt x="3481132" y="1358775"/>
                </a:lnTo>
                <a:lnTo>
                  <a:pt x="0" y="1358775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3"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4676" tIns="74676" rIns="99568" bIns="112014" numCol="1" spcCol="1270" anchor="t" anchorCtr="0">
            <a:noAutofit/>
          </a:bodyPr>
          <a:lstStyle/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None/>
            </a:pPr>
            <a:r>
              <a:rPr lang="en-AU" sz="1200" b="1" i="0" kern="1200" noProof="0">
                <a:effectLst/>
              </a:rPr>
              <a:t>Tim Allard</a:t>
            </a:r>
            <a:r>
              <a:rPr lang="en-AU" sz="1200" b="0" i="0" kern="1200" noProof="0">
                <a:effectLst/>
              </a:rPr>
              <a:t>​</a:t>
            </a:r>
            <a:endParaRPr lang="en-AU" sz="1200" kern="1200" noProof="0"/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None/>
            </a:pPr>
            <a:r>
              <a:rPr lang="en-AU" sz="1200" b="0" i="0" kern="1200" noProof="0">
                <a:effectLst/>
              </a:rPr>
              <a:t>Chief Executive Officer</a:t>
            </a: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None/>
            </a:pPr>
            <a:r>
              <a:rPr lang="en-AU" sz="1200" b="0" i="0" kern="1200" noProof="0">
                <a:effectLst/>
              </a:rPr>
              <a:t>E: tim.allard@australianwildlife.org​</a:t>
            </a: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None/>
            </a:pPr>
            <a:r>
              <a:rPr lang="en-AU" sz="1200" b="0" i="0" kern="1200" noProof="0">
                <a:effectLst/>
              </a:rPr>
              <a:t>M: 0419 952 590​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2D5F169-B1BC-4BAA-BBBD-D5C1EDD18F17}"/>
              </a:ext>
            </a:extLst>
          </p:cNvPr>
          <p:cNvSpPr/>
          <p:nvPr userDrawn="1"/>
        </p:nvSpPr>
        <p:spPr>
          <a:xfrm>
            <a:off x="7849773" y="6176511"/>
            <a:ext cx="4210380" cy="621505"/>
          </a:xfrm>
          <a:prstGeom prst="rect">
            <a:avLst/>
          </a:prstGeom>
          <a:solidFill>
            <a:srgbClr val="151F2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AU" sz="900" b="1">
                <a:solidFill>
                  <a:schemeClr val="bg1"/>
                </a:solidFill>
              </a:rPr>
              <a:t>Australian Wildlife Conservancy</a:t>
            </a:r>
          </a:p>
          <a:p>
            <a:pPr algn="l"/>
            <a:r>
              <a:rPr lang="en-AU" sz="900">
                <a:solidFill>
                  <a:schemeClr val="bg1"/>
                </a:solidFill>
              </a:rPr>
              <a:t>ABN 36 068 572 556  </a:t>
            </a:r>
            <a:r>
              <a:rPr lang="en-AU" sz="900" b="1">
                <a:solidFill>
                  <a:schemeClr val="bg1"/>
                </a:solidFill>
              </a:rPr>
              <a:t>|  </a:t>
            </a:r>
            <a:r>
              <a:rPr lang="en-AU" sz="900">
                <a:solidFill>
                  <a:schemeClr val="bg1"/>
                </a:solidFill>
              </a:rPr>
              <a:t>www.australianwildlife.org  </a:t>
            </a:r>
            <a:r>
              <a:rPr lang="en-AU" sz="900" b="1">
                <a:solidFill>
                  <a:schemeClr val="bg1"/>
                </a:solidFill>
              </a:rPr>
              <a:t>| </a:t>
            </a:r>
            <a:r>
              <a:rPr lang="en-AU" sz="900">
                <a:solidFill>
                  <a:schemeClr val="bg1"/>
                </a:solidFill>
              </a:rPr>
              <a:t>info@australianwildlife.org</a:t>
            </a:r>
            <a:endParaRPr lang="en-AU" sz="900" b="1">
              <a:solidFill>
                <a:schemeClr val="bg1"/>
              </a:solidFill>
            </a:endParaRPr>
          </a:p>
          <a:p>
            <a:pPr algn="l"/>
            <a:r>
              <a:rPr lang="en-AU" sz="900">
                <a:solidFill>
                  <a:schemeClr val="bg1"/>
                </a:solidFill>
              </a:rPr>
              <a:t>PO Box 8070, Subiaco East WA 6008  </a:t>
            </a:r>
            <a:r>
              <a:rPr lang="en-AU" sz="900" b="1">
                <a:solidFill>
                  <a:schemeClr val="bg1"/>
                </a:solidFill>
              </a:rPr>
              <a:t>|  </a:t>
            </a:r>
            <a:r>
              <a:rPr lang="en-AU" sz="900">
                <a:solidFill>
                  <a:schemeClr val="bg1"/>
                </a:solidFill>
              </a:rPr>
              <a:t>P: +61 (8) 9380 9633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3F44BE-831B-473D-B776-753A86AF6B3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849772" y="3155909"/>
            <a:ext cx="3711575" cy="11382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latin typeface="+mn-lt"/>
              </a:defRPr>
            </a:lvl1pPr>
            <a:lvl2pPr>
              <a:lnSpc>
                <a:spcPct val="100000"/>
              </a:lnSpc>
              <a:defRPr sz="1200">
                <a:latin typeface="+mn-lt"/>
              </a:defRPr>
            </a:lvl2pPr>
            <a:lvl3pPr>
              <a:lnSpc>
                <a:spcPct val="100000"/>
              </a:lnSpc>
              <a:defRPr sz="1200">
                <a:latin typeface="+mn-lt"/>
              </a:defRPr>
            </a:lvl3pPr>
            <a:lvl4pPr>
              <a:lnSpc>
                <a:spcPct val="100000"/>
              </a:lnSpc>
              <a:defRPr sz="1200">
                <a:latin typeface="+mn-lt"/>
              </a:defRPr>
            </a:lvl4pPr>
            <a:lvl5pPr>
              <a:lnSpc>
                <a:spcPct val="100000"/>
              </a:lnSpc>
              <a:defRPr sz="1200">
                <a:latin typeface="+mn-lt"/>
              </a:defRPr>
            </a:lvl5pPr>
          </a:lstStyle>
          <a:p>
            <a:pPr lvl="0"/>
            <a:r>
              <a:rPr lang="en-US"/>
              <a:t>Insert Name</a:t>
            </a:r>
          </a:p>
          <a:p>
            <a:pPr lvl="0"/>
            <a:r>
              <a:rPr lang="en-US"/>
              <a:t>Insert Position Title</a:t>
            </a:r>
          </a:p>
          <a:p>
            <a:pPr lvl="0"/>
            <a:r>
              <a:rPr lang="en-US"/>
              <a:t>E: Insert Email</a:t>
            </a:r>
          </a:p>
          <a:p>
            <a:pPr lvl="0"/>
            <a:r>
              <a:rPr lang="en-US"/>
              <a:t>M: Insert Mobile</a:t>
            </a:r>
            <a:endParaRPr lang="en-AU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158961E-4464-49F4-AE6A-9574CD3D148F}"/>
              </a:ext>
            </a:extLst>
          </p:cNvPr>
          <p:cNvGrpSpPr/>
          <p:nvPr userDrawn="1"/>
        </p:nvGrpSpPr>
        <p:grpSpPr>
          <a:xfrm>
            <a:off x="158611" y="-8625"/>
            <a:ext cx="720000" cy="1620000"/>
            <a:chOff x="158611" y="-8625"/>
            <a:chExt cx="720000" cy="1620000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169F9F6-3195-46C5-B49D-2E4D0607416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18611" y="-8625"/>
              <a:ext cx="0" cy="1620000"/>
            </a:xfrm>
            <a:prstGeom prst="line">
              <a:avLst/>
            </a:prstGeom>
            <a:ln w="12700">
              <a:solidFill>
                <a:srgbClr val="151F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B929D80-5254-4957-A3C5-18D03CB62262}"/>
                </a:ext>
              </a:extLst>
            </p:cNvPr>
            <p:cNvGrpSpPr/>
            <p:nvPr userDrawn="1"/>
          </p:nvGrpSpPr>
          <p:grpSpPr>
            <a:xfrm>
              <a:off x="158611" y="187766"/>
              <a:ext cx="720000" cy="720000"/>
              <a:chOff x="1449637" y="3349873"/>
              <a:chExt cx="720000" cy="720000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C6D1ADFC-F679-4CFE-9BDF-AFE2AD5CA45B}"/>
                  </a:ext>
                </a:extLst>
              </p:cNvPr>
              <p:cNvSpPr/>
              <p:nvPr/>
            </p:nvSpPr>
            <p:spPr>
              <a:xfrm>
                <a:off x="1449637" y="3349873"/>
                <a:ext cx="720000" cy="720000"/>
              </a:xfrm>
              <a:prstGeom prst="ellipse">
                <a:avLst/>
              </a:prstGeom>
              <a:solidFill>
                <a:srgbClr val="151F2D"/>
              </a:soli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716274D6-5136-4202-96FE-D63F52F8C8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51232"/>
              <a:stretch/>
            </p:blipFill>
            <p:spPr>
              <a:xfrm>
                <a:off x="1482212" y="3510299"/>
                <a:ext cx="641873" cy="396000"/>
              </a:xfrm>
              <a:prstGeom prst="rect">
                <a:avLst/>
              </a:prstGeom>
              <a:ln>
                <a:noFill/>
              </a:ln>
              <a:effectLst/>
            </p:spPr>
          </p:pic>
        </p:grpSp>
      </p:grpSp>
    </p:spTree>
    <p:extLst>
      <p:ext uri="{BB962C8B-B14F-4D97-AF65-F5344CB8AC3E}">
        <p14:creationId xmlns:p14="http://schemas.microsoft.com/office/powerpoint/2010/main" val="41358802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6A45EB3-E473-47F7-B316-F8D56150A2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9745" t="20242" r="24159" b="16483"/>
          <a:stretch/>
        </p:blipFill>
        <p:spPr>
          <a:xfrm>
            <a:off x="383457" y="449916"/>
            <a:ext cx="3743934" cy="4758874"/>
          </a:xfrm>
          <a:prstGeom prst="rect">
            <a:avLst/>
          </a:prstGeom>
          <a:ln w="76200">
            <a:noFill/>
          </a:ln>
          <a:effectLst/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4A69819-2D06-41DD-87AF-D1692771BC1B}"/>
              </a:ext>
            </a:extLst>
          </p:cNvPr>
          <p:cNvSpPr/>
          <p:nvPr/>
        </p:nvSpPr>
        <p:spPr>
          <a:xfrm>
            <a:off x="0" y="5760000"/>
            <a:ext cx="12192000" cy="9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>
                <a:solidFill>
                  <a:schemeClr val="tx1"/>
                </a:solidFill>
              </a:rPr>
              <a:t>Australian Wildlife Conservancy</a:t>
            </a:r>
          </a:p>
          <a:p>
            <a:pPr algn="ctr"/>
            <a:r>
              <a:rPr lang="en-AU" sz="1200">
                <a:solidFill>
                  <a:schemeClr val="tx1"/>
                </a:solidFill>
              </a:rPr>
              <a:t>ABN 36 068 572 556  </a:t>
            </a:r>
            <a:r>
              <a:rPr lang="en-AU" sz="1200" b="1">
                <a:solidFill>
                  <a:schemeClr val="tx1"/>
                </a:solidFill>
              </a:rPr>
              <a:t>|  </a:t>
            </a:r>
            <a:r>
              <a:rPr lang="en-AU" sz="1200">
                <a:solidFill>
                  <a:schemeClr val="tx1"/>
                </a:solidFill>
              </a:rPr>
              <a:t>www.australianwildlife.org  </a:t>
            </a:r>
            <a:r>
              <a:rPr lang="en-AU" sz="1200" b="1">
                <a:solidFill>
                  <a:schemeClr val="tx1"/>
                </a:solidFill>
              </a:rPr>
              <a:t>| </a:t>
            </a:r>
            <a:r>
              <a:rPr lang="en-AU" sz="1200">
                <a:solidFill>
                  <a:schemeClr val="tx1"/>
                </a:solidFill>
              </a:rPr>
              <a:t>info@australianwildlife.org  </a:t>
            </a:r>
            <a:r>
              <a:rPr lang="en-AU" sz="1200" b="1">
                <a:solidFill>
                  <a:schemeClr val="tx1"/>
                </a:solidFill>
              </a:rPr>
              <a:t>|  </a:t>
            </a:r>
            <a:r>
              <a:rPr lang="en-AU" sz="1200" b="0">
                <a:solidFill>
                  <a:schemeClr val="tx1"/>
                </a:solidFill>
              </a:rPr>
              <a:t>PO Box 8070</a:t>
            </a:r>
            <a:r>
              <a:rPr lang="en-AU" sz="1200">
                <a:solidFill>
                  <a:schemeClr val="tx1"/>
                </a:solidFill>
              </a:rPr>
              <a:t>, Subiaco East WA 6008  </a:t>
            </a:r>
            <a:r>
              <a:rPr lang="en-AU" sz="1200" b="1">
                <a:solidFill>
                  <a:schemeClr val="tx1"/>
                </a:solidFill>
              </a:rPr>
              <a:t>|  </a:t>
            </a:r>
            <a:r>
              <a:rPr lang="en-AU" sz="1200">
                <a:solidFill>
                  <a:schemeClr val="tx1"/>
                </a:solidFill>
              </a:rPr>
              <a:t>P: +61 (8) 9380 9633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708A5E-4482-4AD3-8BBA-B321896787A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62573" y="449916"/>
            <a:ext cx="7245970" cy="475887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848259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0">
            <a:extLst>
              <a:ext uri="{FF2B5EF4-FFF2-40B4-BE49-F238E27FC236}">
                <a16:creationId xmlns:a16="http://schemas.microsoft.com/office/drawing/2014/main" id="{B8E1D8D8-F9F4-4B7F-8645-B3A6BE50DC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32" b="1381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Chord 14">
            <a:extLst>
              <a:ext uri="{FF2B5EF4-FFF2-40B4-BE49-F238E27FC236}">
                <a16:creationId xmlns:a16="http://schemas.microsoft.com/office/drawing/2014/main" id="{AFE8F1CB-5EE4-4D85-90FC-A066DF84867E}"/>
              </a:ext>
            </a:extLst>
          </p:cNvPr>
          <p:cNvSpPr/>
          <p:nvPr userDrawn="1"/>
        </p:nvSpPr>
        <p:spPr>
          <a:xfrm>
            <a:off x="8234163" y="2546635"/>
            <a:ext cx="4320000" cy="4320000"/>
          </a:xfrm>
          <a:prstGeom prst="chord">
            <a:avLst>
              <a:gd name="adj1" fmla="val 1938961"/>
              <a:gd name="adj2" fmla="val 19631474"/>
            </a:avLst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183EF3AD-2A84-453E-B99B-44DB6BECFFD6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8470802" y="4379375"/>
            <a:ext cx="2921098" cy="360000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rgbClr val="151F2D"/>
                </a:solidFill>
                <a:latin typeface="+mn-lt"/>
              </a:defRPr>
            </a:lvl1pPr>
            <a:lvl2pPr>
              <a:defRPr sz="2800" b="1">
                <a:solidFill>
                  <a:schemeClr val="bg1"/>
                </a:solidFill>
                <a:latin typeface="+mn-lt"/>
              </a:defRPr>
            </a:lvl2pPr>
            <a:lvl3pPr>
              <a:defRPr sz="2800" b="1">
                <a:solidFill>
                  <a:schemeClr val="bg1"/>
                </a:solidFill>
                <a:latin typeface="+mn-lt"/>
              </a:defRPr>
            </a:lvl3pPr>
            <a:lvl4pPr>
              <a:defRPr sz="2800" b="1">
                <a:solidFill>
                  <a:schemeClr val="bg1"/>
                </a:solidFill>
                <a:latin typeface="+mn-lt"/>
              </a:defRPr>
            </a:lvl4pPr>
            <a:lvl5pPr>
              <a:defRPr sz="2800" b="1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add title</a:t>
            </a:r>
            <a:endParaRPr lang="en-AU"/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2A5790EC-8B78-460E-9DC5-BAAF758CCD73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8470802" y="4739375"/>
            <a:ext cx="2921098" cy="360000"/>
          </a:xfr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rgbClr val="151F2D"/>
                </a:solidFill>
                <a:latin typeface="+mn-lt"/>
              </a:defRPr>
            </a:lvl1pPr>
            <a:lvl2pPr>
              <a:defRPr sz="2800" b="1">
                <a:solidFill>
                  <a:schemeClr val="bg1"/>
                </a:solidFill>
                <a:latin typeface="+mn-lt"/>
              </a:defRPr>
            </a:lvl2pPr>
            <a:lvl3pPr>
              <a:defRPr sz="2800" b="1">
                <a:solidFill>
                  <a:schemeClr val="bg1"/>
                </a:solidFill>
                <a:latin typeface="+mn-lt"/>
              </a:defRPr>
            </a:lvl3pPr>
            <a:lvl4pPr>
              <a:defRPr sz="2800" b="1">
                <a:solidFill>
                  <a:schemeClr val="bg1"/>
                </a:solidFill>
                <a:latin typeface="+mn-lt"/>
              </a:defRPr>
            </a:lvl4pPr>
            <a:lvl5pPr>
              <a:defRPr sz="2800" b="1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add date</a:t>
            </a:r>
            <a:endParaRPr lang="en-AU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205907A-98D8-49C2-83C5-9A54391666F5}"/>
              </a:ext>
            </a:extLst>
          </p:cNvPr>
          <p:cNvSpPr/>
          <p:nvPr userDrawn="1"/>
        </p:nvSpPr>
        <p:spPr>
          <a:xfrm>
            <a:off x="1019904" y="637184"/>
            <a:ext cx="5072882" cy="683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800" b="1">
                <a:solidFill>
                  <a:schemeClr val="bg1"/>
                </a:solidFill>
                <a:latin typeface="+mn-lt"/>
              </a:rPr>
              <a:t>Australian Wildlife Conservancy</a:t>
            </a:r>
          </a:p>
          <a:p>
            <a:pPr algn="l"/>
            <a:r>
              <a:rPr lang="en-US" sz="1600" b="0">
                <a:solidFill>
                  <a:schemeClr val="bg1"/>
                </a:solidFill>
                <a:latin typeface="+mn-lt"/>
              </a:rPr>
              <a:t>Providing new hope for Australia’s wildlife</a:t>
            </a:r>
            <a:endParaRPr lang="en-AU" sz="1600" b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CDEF2B9-BD49-6042-9388-517C6E2166CF}"/>
              </a:ext>
            </a:extLst>
          </p:cNvPr>
          <p:cNvGrpSpPr/>
          <p:nvPr userDrawn="1"/>
        </p:nvGrpSpPr>
        <p:grpSpPr>
          <a:xfrm>
            <a:off x="158611" y="-8625"/>
            <a:ext cx="720000" cy="1620000"/>
            <a:chOff x="158611" y="-8625"/>
            <a:chExt cx="720000" cy="162000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F3C990D-BB16-C948-A6D6-4ED38B11B83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18611" y="-8625"/>
              <a:ext cx="0" cy="1620000"/>
            </a:xfrm>
            <a:prstGeom prst="line">
              <a:avLst/>
            </a:prstGeom>
            <a:ln w="12700">
              <a:solidFill>
                <a:srgbClr val="151F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AF6C183-11DE-8D45-889C-86E56045D377}"/>
                </a:ext>
              </a:extLst>
            </p:cNvPr>
            <p:cNvGrpSpPr/>
            <p:nvPr userDrawn="1"/>
          </p:nvGrpSpPr>
          <p:grpSpPr>
            <a:xfrm>
              <a:off x="158611" y="187766"/>
              <a:ext cx="720000" cy="720000"/>
              <a:chOff x="1449637" y="3349873"/>
              <a:chExt cx="720000" cy="720000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98831108-C50B-7246-93B9-50C9306BDE4F}"/>
                  </a:ext>
                </a:extLst>
              </p:cNvPr>
              <p:cNvSpPr/>
              <p:nvPr/>
            </p:nvSpPr>
            <p:spPr>
              <a:xfrm>
                <a:off x="1449637" y="3349873"/>
                <a:ext cx="720000" cy="720000"/>
              </a:xfrm>
              <a:prstGeom prst="ellipse">
                <a:avLst/>
              </a:prstGeom>
              <a:solidFill>
                <a:srgbClr val="151F2D"/>
              </a:soli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6C15069A-F335-394C-9807-9BB883EB50E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51232"/>
              <a:stretch/>
            </p:blipFill>
            <p:spPr>
              <a:xfrm>
                <a:off x="1482212" y="3510299"/>
                <a:ext cx="641873" cy="396000"/>
              </a:xfrm>
              <a:prstGeom prst="rect">
                <a:avLst/>
              </a:prstGeom>
              <a:ln>
                <a:noFill/>
              </a:ln>
              <a:effectLst/>
            </p:spPr>
          </p:pic>
        </p:grpSp>
      </p:grpSp>
    </p:spTree>
    <p:extLst>
      <p:ext uri="{BB962C8B-B14F-4D97-AF65-F5344CB8AC3E}">
        <p14:creationId xmlns:p14="http://schemas.microsoft.com/office/powerpoint/2010/main" val="2393311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03146B3-557B-4EBB-95EA-F7968DBEA7C8}"/>
              </a:ext>
            </a:extLst>
          </p:cNvPr>
          <p:cNvSpPr/>
          <p:nvPr userDrawn="1"/>
        </p:nvSpPr>
        <p:spPr>
          <a:xfrm>
            <a:off x="0" y="-8625"/>
            <a:ext cx="12192000" cy="6875260"/>
          </a:xfrm>
          <a:prstGeom prst="rect">
            <a:avLst/>
          </a:prstGeom>
          <a:blipFill dpi="0" rotWithShape="1">
            <a:blip r:embed="rId2">
              <a:alphaModFix amt="80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Chord 14">
            <a:extLst>
              <a:ext uri="{FF2B5EF4-FFF2-40B4-BE49-F238E27FC236}">
                <a16:creationId xmlns:a16="http://schemas.microsoft.com/office/drawing/2014/main" id="{AFE8F1CB-5EE4-4D85-90FC-A066DF84867E}"/>
              </a:ext>
            </a:extLst>
          </p:cNvPr>
          <p:cNvSpPr/>
          <p:nvPr userDrawn="1"/>
        </p:nvSpPr>
        <p:spPr>
          <a:xfrm>
            <a:off x="8234163" y="2546635"/>
            <a:ext cx="4320000" cy="4320000"/>
          </a:xfrm>
          <a:prstGeom prst="chord">
            <a:avLst>
              <a:gd name="adj1" fmla="val 1938961"/>
              <a:gd name="adj2" fmla="val 19631474"/>
            </a:avLst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183EF3AD-2A84-453E-B99B-44DB6BECFFD6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8470802" y="4379375"/>
            <a:ext cx="2921098" cy="360000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rgbClr val="151F2D"/>
                </a:solidFill>
                <a:latin typeface="+mn-lt"/>
              </a:defRPr>
            </a:lvl1pPr>
            <a:lvl2pPr>
              <a:defRPr sz="2800" b="1">
                <a:solidFill>
                  <a:schemeClr val="bg1"/>
                </a:solidFill>
                <a:latin typeface="+mn-lt"/>
              </a:defRPr>
            </a:lvl2pPr>
            <a:lvl3pPr>
              <a:defRPr sz="2800" b="1">
                <a:solidFill>
                  <a:schemeClr val="bg1"/>
                </a:solidFill>
                <a:latin typeface="+mn-lt"/>
              </a:defRPr>
            </a:lvl3pPr>
            <a:lvl4pPr>
              <a:defRPr sz="2800" b="1">
                <a:solidFill>
                  <a:schemeClr val="bg1"/>
                </a:solidFill>
                <a:latin typeface="+mn-lt"/>
              </a:defRPr>
            </a:lvl4pPr>
            <a:lvl5pPr>
              <a:defRPr sz="2800" b="1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add title</a:t>
            </a:r>
            <a:endParaRPr lang="en-AU"/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2A5790EC-8B78-460E-9DC5-BAAF758CCD73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8470802" y="4739375"/>
            <a:ext cx="2921098" cy="360000"/>
          </a:xfr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rgbClr val="151F2D"/>
                </a:solidFill>
                <a:latin typeface="+mn-lt"/>
              </a:defRPr>
            </a:lvl1pPr>
            <a:lvl2pPr>
              <a:defRPr sz="2800" b="1">
                <a:solidFill>
                  <a:schemeClr val="bg1"/>
                </a:solidFill>
                <a:latin typeface="+mn-lt"/>
              </a:defRPr>
            </a:lvl2pPr>
            <a:lvl3pPr>
              <a:defRPr sz="2800" b="1">
                <a:solidFill>
                  <a:schemeClr val="bg1"/>
                </a:solidFill>
                <a:latin typeface="+mn-lt"/>
              </a:defRPr>
            </a:lvl3pPr>
            <a:lvl4pPr>
              <a:defRPr sz="2800" b="1">
                <a:solidFill>
                  <a:schemeClr val="bg1"/>
                </a:solidFill>
                <a:latin typeface="+mn-lt"/>
              </a:defRPr>
            </a:lvl4pPr>
            <a:lvl5pPr>
              <a:defRPr sz="2800" b="1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add date</a:t>
            </a:r>
            <a:endParaRPr lang="en-AU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78FD36F-CF78-4A7B-9B02-32431EBB9F64}"/>
              </a:ext>
            </a:extLst>
          </p:cNvPr>
          <p:cNvSpPr/>
          <p:nvPr userDrawn="1"/>
        </p:nvSpPr>
        <p:spPr>
          <a:xfrm>
            <a:off x="0" y="6408000"/>
            <a:ext cx="2517017" cy="410062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900" spc="200"/>
              <a:t>MT ZERO-TARAVALE</a:t>
            </a:r>
            <a:endParaRPr lang="en-AU" sz="900" spc="20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59B3A3F-0C43-4CEA-8802-9CA5B3FE8691}"/>
              </a:ext>
            </a:extLst>
          </p:cNvPr>
          <p:cNvSpPr/>
          <p:nvPr userDrawn="1"/>
        </p:nvSpPr>
        <p:spPr>
          <a:xfrm>
            <a:off x="1019904" y="637184"/>
            <a:ext cx="5072882" cy="683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800" b="1">
                <a:solidFill>
                  <a:schemeClr val="bg1"/>
                </a:solidFill>
                <a:latin typeface="+mn-lt"/>
              </a:rPr>
              <a:t>Australian Wildlife Conservancy</a:t>
            </a:r>
          </a:p>
          <a:p>
            <a:pPr algn="l"/>
            <a:r>
              <a:rPr lang="en-US" sz="1600" b="0">
                <a:solidFill>
                  <a:schemeClr val="bg1"/>
                </a:solidFill>
                <a:latin typeface="+mn-lt"/>
              </a:rPr>
              <a:t>Providing new hope for Australia’s wildlife</a:t>
            </a:r>
            <a:endParaRPr lang="en-AU" sz="1600" b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72E77D1-2D60-9D40-B196-A9F676F2C6EF}"/>
              </a:ext>
            </a:extLst>
          </p:cNvPr>
          <p:cNvGrpSpPr/>
          <p:nvPr userDrawn="1"/>
        </p:nvGrpSpPr>
        <p:grpSpPr>
          <a:xfrm>
            <a:off x="158611" y="-8625"/>
            <a:ext cx="720000" cy="1620000"/>
            <a:chOff x="158611" y="-8625"/>
            <a:chExt cx="720000" cy="1620000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6FFC99D-B7D2-8B48-B5E2-A32635BEBB5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18611" y="-8625"/>
              <a:ext cx="0" cy="1620000"/>
            </a:xfrm>
            <a:prstGeom prst="line">
              <a:avLst/>
            </a:prstGeom>
            <a:ln w="12700">
              <a:solidFill>
                <a:srgbClr val="151F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76306F1-D630-F244-B308-9D71A6E0C7A1}"/>
                </a:ext>
              </a:extLst>
            </p:cNvPr>
            <p:cNvGrpSpPr/>
            <p:nvPr userDrawn="1"/>
          </p:nvGrpSpPr>
          <p:grpSpPr>
            <a:xfrm>
              <a:off x="158611" y="187766"/>
              <a:ext cx="720000" cy="720000"/>
              <a:chOff x="1449637" y="3349873"/>
              <a:chExt cx="720000" cy="720000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22FADCB0-1F1E-B945-BDF0-AD537F78EDEC}"/>
                  </a:ext>
                </a:extLst>
              </p:cNvPr>
              <p:cNvSpPr/>
              <p:nvPr/>
            </p:nvSpPr>
            <p:spPr>
              <a:xfrm>
                <a:off x="1449637" y="3349873"/>
                <a:ext cx="720000" cy="720000"/>
              </a:xfrm>
              <a:prstGeom prst="ellipse">
                <a:avLst/>
              </a:prstGeom>
              <a:solidFill>
                <a:srgbClr val="151F2D"/>
              </a:soli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A891F30B-ECFF-AF4E-A335-75D311E75B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51232"/>
              <a:stretch/>
            </p:blipFill>
            <p:spPr>
              <a:xfrm>
                <a:off x="1482212" y="3510299"/>
                <a:ext cx="641873" cy="396000"/>
              </a:xfrm>
              <a:prstGeom prst="rect">
                <a:avLst/>
              </a:prstGeom>
              <a:ln>
                <a:noFill/>
              </a:ln>
              <a:effectLst/>
            </p:spPr>
          </p:pic>
        </p:grpSp>
      </p:grpSp>
    </p:spTree>
    <p:extLst>
      <p:ext uri="{BB962C8B-B14F-4D97-AF65-F5344CB8AC3E}">
        <p14:creationId xmlns:p14="http://schemas.microsoft.com/office/powerpoint/2010/main" val="2968697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lose up of a bird&#10;&#10;Description automatically generated">
            <a:extLst>
              <a:ext uri="{FF2B5EF4-FFF2-40B4-BE49-F238E27FC236}">
                <a16:creationId xmlns:a16="http://schemas.microsoft.com/office/drawing/2014/main" id="{EDE51353-EEA7-476E-8EB2-B3B3A6FD2A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4" r="10146"/>
          <a:stretch/>
        </p:blipFill>
        <p:spPr>
          <a:xfrm>
            <a:off x="5212800" y="-43961"/>
            <a:ext cx="9270806" cy="6954715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  <a:ln>
            <a:noFill/>
          </a:ln>
        </p:spPr>
      </p:pic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183EF3AD-2A84-453E-B99B-44DB6BECFFD6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518611" y="3069000"/>
            <a:ext cx="3963014" cy="360000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rgbClr val="151F2D"/>
                </a:solidFill>
                <a:latin typeface="+mn-lt"/>
              </a:defRPr>
            </a:lvl1pPr>
            <a:lvl2pPr>
              <a:defRPr sz="2800" b="1">
                <a:solidFill>
                  <a:schemeClr val="bg1"/>
                </a:solidFill>
                <a:latin typeface="+mn-lt"/>
              </a:defRPr>
            </a:lvl2pPr>
            <a:lvl3pPr>
              <a:defRPr sz="2800" b="1">
                <a:solidFill>
                  <a:schemeClr val="bg1"/>
                </a:solidFill>
                <a:latin typeface="+mn-lt"/>
              </a:defRPr>
            </a:lvl3pPr>
            <a:lvl4pPr>
              <a:defRPr sz="2800" b="1">
                <a:solidFill>
                  <a:schemeClr val="bg1"/>
                </a:solidFill>
                <a:latin typeface="+mn-lt"/>
              </a:defRPr>
            </a:lvl4pPr>
            <a:lvl5pPr>
              <a:defRPr sz="2800" b="1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add title</a:t>
            </a:r>
            <a:endParaRPr lang="en-AU"/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2A5790EC-8B78-460E-9DC5-BAAF758CCD73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518611" y="3493048"/>
            <a:ext cx="3963014" cy="360000"/>
          </a:xfr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rgbClr val="151F2D"/>
                </a:solidFill>
                <a:latin typeface="+mn-lt"/>
              </a:defRPr>
            </a:lvl1pPr>
            <a:lvl2pPr>
              <a:defRPr sz="2800" b="1">
                <a:solidFill>
                  <a:schemeClr val="bg1"/>
                </a:solidFill>
                <a:latin typeface="+mn-lt"/>
              </a:defRPr>
            </a:lvl2pPr>
            <a:lvl3pPr>
              <a:defRPr sz="2800" b="1">
                <a:solidFill>
                  <a:schemeClr val="bg1"/>
                </a:solidFill>
                <a:latin typeface="+mn-lt"/>
              </a:defRPr>
            </a:lvl3pPr>
            <a:lvl4pPr>
              <a:defRPr sz="2800" b="1">
                <a:solidFill>
                  <a:schemeClr val="bg1"/>
                </a:solidFill>
                <a:latin typeface="+mn-lt"/>
              </a:defRPr>
            </a:lvl4pPr>
            <a:lvl5pPr>
              <a:defRPr sz="2800" b="1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add date</a:t>
            </a:r>
            <a:endParaRPr lang="en-AU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8491EDB-8CB4-4662-AD0B-319749639509}"/>
              </a:ext>
            </a:extLst>
          </p:cNvPr>
          <p:cNvSpPr/>
          <p:nvPr userDrawn="1"/>
        </p:nvSpPr>
        <p:spPr>
          <a:xfrm>
            <a:off x="1037488" y="637184"/>
            <a:ext cx="5072882" cy="683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800" b="1">
                <a:solidFill>
                  <a:srgbClr val="151F2D"/>
                </a:solidFill>
                <a:latin typeface="+mn-lt"/>
              </a:rPr>
              <a:t>Australian Wildlife Conservancy</a:t>
            </a:r>
          </a:p>
          <a:p>
            <a:pPr algn="l"/>
            <a:r>
              <a:rPr lang="en-US" sz="1600" b="0">
                <a:solidFill>
                  <a:srgbClr val="151F2D"/>
                </a:solidFill>
                <a:latin typeface="+mn-lt"/>
              </a:rPr>
              <a:t>Providing new hope for Australia’s wildlife</a:t>
            </a:r>
            <a:endParaRPr lang="en-AU" sz="1600" b="0">
              <a:solidFill>
                <a:srgbClr val="151F2D"/>
              </a:solidFill>
              <a:latin typeface="+mn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9AF9888-7149-E04B-9CED-22CB014E5631}"/>
              </a:ext>
            </a:extLst>
          </p:cNvPr>
          <p:cNvGrpSpPr/>
          <p:nvPr userDrawn="1"/>
        </p:nvGrpSpPr>
        <p:grpSpPr>
          <a:xfrm>
            <a:off x="158611" y="-8625"/>
            <a:ext cx="720000" cy="1620000"/>
            <a:chOff x="158611" y="-8625"/>
            <a:chExt cx="720000" cy="1620000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D1CFAF9-4C6A-1A4A-98BE-F2581B8121A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18611" y="-8625"/>
              <a:ext cx="0" cy="1620000"/>
            </a:xfrm>
            <a:prstGeom prst="line">
              <a:avLst/>
            </a:prstGeom>
            <a:ln w="12700">
              <a:solidFill>
                <a:srgbClr val="151F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6384911-9F4B-BD42-948C-EA5B29905086}"/>
                </a:ext>
              </a:extLst>
            </p:cNvPr>
            <p:cNvGrpSpPr/>
            <p:nvPr userDrawn="1"/>
          </p:nvGrpSpPr>
          <p:grpSpPr>
            <a:xfrm>
              <a:off x="158611" y="187766"/>
              <a:ext cx="720000" cy="720000"/>
              <a:chOff x="1449637" y="3349873"/>
              <a:chExt cx="720000" cy="720000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6958F42D-3BBB-4F4B-AF2D-1E7873EC0B9C}"/>
                  </a:ext>
                </a:extLst>
              </p:cNvPr>
              <p:cNvSpPr/>
              <p:nvPr/>
            </p:nvSpPr>
            <p:spPr>
              <a:xfrm>
                <a:off x="1449637" y="3349873"/>
                <a:ext cx="720000" cy="720000"/>
              </a:xfrm>
              <a:prstGeom prst="ellipse">
                <a:avLst/>
              </a:prstGeom>
              <a:solidFill>
                <a:srgbClr val="151F2D"/>
              </a:soli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8B6CA7B4-B879-AA42-B2C6-F679C2593C8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51232"/>
              <a:stretch/>
            </p:blipFill>
            <p:spPr>
              <a:xfrm>
                <a:off x="1482212" y="3510299"/>
                <a:ext cx="641873" cy="396000"/>
              </a:xfrm>
              <a:prstGeom prst="rect">
                <a:avLst/>
              </a:prstGeom>
              <a:ln>
                <a:noFill/>
              </a:ln>
              <a:effectLst/>
            </p:spPr>
          </p:pic>
        </p:grpSp>
      </p:grpSp>
    </p:spTree>
    <p:extLst>
      <p:ext uri="{BB962C8B-B14F-4D97-AF65-F5344CB8AC3E}">
        <p14:creationId xmlns:p14="http://schemas.microsoft.com/office/powerpoint/2010/main" val="166654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183EF3AD-2A84-453E-B99B-44DB6BECFFD6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518611" y="3069000"/>
            <a:ext cx="3963014" cy="360000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rgbClr val="151F2D"/>
                </a:solidFill>
                <a:latin typeface="+mn-lt"/>
              </a:defRPr>
            </a:lvl1pPr>
            <a:lvl2pPr>
              <a:defRPr sz="2800" b="1">
                <a:solidFill>
                  <a:schemeClr val="bg1"/>
                </a:solidFill>
                <a:latin typeface="+mn-lt"/>
              </a:defRPr>
            </a:lvl2pPr>
            <a:lvl3pPr>
              <a:defRPr sz="2800" b="1">
                <a:solidFill>
                  <a:schemeClr val="bg1"/>
                </a:solidFill>
                <a:latin typeface="+mn-lt"/>
              </a:defRPr>
            </a:lvl3pPr>
            <a:lvl4pPr>
              <a:defRPr sz="2800" b="1">
                <a:solidFill>
                  <a:schemeClr val="bg1"/>
                </a:solidFill>
                <a:latin typeface="+mn-lt"/>
              </a:defRPr>
            </a:lvl4pPr>
            <a:lvl5pPr>
              <a:defRPr sz="2800" b="1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add title</a:t>
            </a:r>
            <a:endParaRPr lang="en-AU"/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2A5790EC-8B78-460E-9DC5-BAAF758CCD73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518611" y="3493048"/>
            <a:ext cx="3963014" cy="360000"/>
          </a:xfr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rgbClr val="151F2D"/>
                </a:solidFill>
                <a:latin typeface="+mn-lt"/>
              </a:defRPr>
            </a:lvl1pPr>
            <a:lvl2pPr>
              <a:defRPr sz="2800" b="1">
                <a:solidFill>
                  <a:schemeClr val="bg1"/>
                </a:solidFill>
                <a:latin typeface="+mn-lt"/>
              </a:defRPr>
            </a:lvl2pPr>
            <a:lvl3pPr>
              <a:defRPr sz="2800" b="1">
                <a:solidFill>
                  <a:schemeClr val="bg1"/>
                </a:solidFill>
                <a:latin typeface="+mn-lt"/>
              </a:defRPr>
            </a:lvl3pPr>
            <a:lvl4pPr>
              <a:defRPr sz="2800" b="1">
                <a:solidFill>
                  <a:schemeClr val="bg1"/>
                </a:solidFill>
                <a:latin typeface="+mn-lt"/>
              </a:defRPr>
            </a:lvl4pPr>
            <a:lvl5pPr>
              <a:defRPr sz="2800" b="1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add date</a:t>
            </a:r>
            <a:endParaRPr lang="en-AU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5699B78-E5B0-47AA-80C6-3E36A042BC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2354" y="-8625"/>
            <a:ext cx="9270806" cy="6866625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  <a:blipFill>
            <a:blip r:embed="rId2">
              <a:alphaModFix amt="80000"/>
            </a:blip>
            <a:stretch>
              <a:fillRect/>
            </a:stretch>
          </a:blipFill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DDD975B-7CBB-49D7-A2DE-F8D328089A55}"/>
              </a:ext>
            </a:extLst>
          </p:cNvPr>
          <p:cNvSpPr/>
          <p:nvPr userDrawn="1"/>
        </p:nvSpPr>
        <p:spPr>
          <a:xfrm>
            <a:off x="1037488" y="637184"/>
            <a:ext cx="5072882" cy="683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800" b="1">
                <a:solidFill>
                  <a:srgbClr val="151F2D"/>
                </a:solidFill>
                <a:latin typeface="+mn-lt"/>
              </a:rPr>
              <a:t>Australian Wildlife Conservancy</a:t>
            </a:r>
          </a:p>
          <a:p>
            <a:pPr algn="l"/>
            <a:r>
              <a:rPr lang="en-US" sz="1600" b="0">
                <a:solidFill>
                  <a:srgbClr val="151F2D"/>
                </a:solidFill>
                <a:latin typeface="+mn-lt"/>
              </a:rPr>
              <a:t>Providing new hope for Australia’s wildlife</a:t>
            </a:r>
            <a:endParaRPr lang="en-AU" sz="1600" b="0">
              <a:solidFill>
                <a:srgbClr val="151F2D"/>
              </a:solidFill>
              <a:latin typeface="+mn-l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2A0DA11-2F48-B34D-9C17-39199438615C}"/>
              </a:ext>
            </a:extLst>
          </p:cNvPr>
          <p:cNvGrpSpPr/>
          <p:nvPr userDrawn="1"/>
        </p:nvGrpSpPr>
        <p:grpSpPr>
          <a:xfrm>
            <a:off x="158611" y="-8625"/>
            <a:ext cx="720000" cy="1620000"/>
            <a:chOff x="158611" y="-8625"/>
            <a:chExt cx="720000" cy="1620000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84932B9-0B39-4646-81A9-0986F24AD2B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18611" y="-8625"/>
              <a:ext cx="0" cy="1620000"/>
            </a:xfrm>
            <a:prstGeom prst="line">
              <a:avLst/>
            </a:prstGeom>
            <a:ln w="12700">
              <a:solidFill>
                <a:srgbClr val="151F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23FC365-8766-D147-937A-F169EB66336A}"/>
                </a:ext>
              </a:extLst>
            </p:cNvPr>
            <p:cNvGrpSpPr/>
            <p:nvPr userDrawn="1"/>
          </p:nvGrpSpPr>
          <p:grpSpPr>
            <a:xfrm>
              <a:off x="158611" y="187766"/>
              <a:ext cx="720000" cy="720000"/>
              <a:chOff x="1449637" y="3349873"/>
              <a:chExt cx="720000" cy="720000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99DD539E-DF1C-224D-A7DC-6B6AD2836E3E}"/>
                  </a:ext>
                </a:extLst>
              </p:cNvPr>
              <p:cNvSpPr/>
              <p:nvPr/>
            </p:nvSpPr>
            <p:spPr>
              <a:xfrm>
                <a:off x="1449637" y="3349873"/>
                <a:ext cx="720000" cy="720000"/>
              </a:xfrm>
              <a:prstGeom prst="ellipse">
                <a:avLst/>
              </a:prstGeom>
              <a:solidFill>
                <a:srgbClr val="151F2D"/>
              </a:soli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0629655A-04D2-7D40-B48C-BE0EFC55CD1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51232"/>
              <a:stretch/>
            </p:blipFill>
            <p:spPr>
              <a:xfrm>
                <a:off x="1482212" y="3510299"/>
                <a:ext cx="641873" cy="396000"/>
              </a:xfrm>
              <a:prstGeom prst="rect">
                <a:avLst/>
              </a:prstGeom>
              <a:ln>
                <a:noFill/>
              </a:ln>
              <a:effectLst/>
            </p:spPr>
          </p:pic>
        </p:grpSp>
      </p:grpSp>
    </p:spTree>
    <p:extLst>
      <p:ext uri="{BB962C8B-B14F-4D97-AF65-F5344CB8AC3E}">
        <p14:creationId xmlns:p14="http://schemas.microsoft.com/office/powerpoint/2010/main" val="4090307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01F4E-476C-4133-A6D8-0BBAD10C7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3741" y="286696"/>
            <a:ext cx="10826259" cy="594000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add title</a:t>
            </a:r>
            <a:endParaRPr lang="en-AU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0F11291-BE30-43CD-9079-E9092DC20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619250"/>
            <a:ext cx="11473600" cy="496800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E88D396-DA3C-4129-9736-E57029A80EE1}"/>
              </a:ext>
            </a:extLst>
          </p:cNvPr>
          <p:cNvGrpSpPr/>
          <p:nvPr userDrawn="1"/>
        </p:nvGrpSpPr>
        <p:grpSpPr>
          <a:xfrm>
            <a:off x="158611" y="-8625"/>
            <a:ext cx="720000" cy="1620000"/>
            <a:chOff x="158611" y="-8625"/>
            <a:chExt cx="720000" cy="1620000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2C9823A-E80D-46F4-A498-1FC49565F87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18611" y="-8625"/>
              <a:ext cx="0" cy="1620000"/>
            </a:xfrm>
            <a:prstGeom prst="line">
              <a:avLst/>
            </a:prstGeom>
            <a:ln w="12700">
              <a:solidFill>
                <a:srgbClr val="151F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9B479F98-101A-4CAD-B023-EE697C12105D}"/>
                </a:ext>
              </a:extLst>
            </p:cNvPr>
            <p:cNvGrpSpPr/>
            <p:nvPr userDrawn="1"/>
          </p:nvGrpSpPr>
          <p:grpSpPr>
            <a:xfrm>
              <a:off x="158611" y="187766"/>
              <a:ext cx="720000" cy="720000"/>
              <a:chOff x="1449637" y="3349873"/>
              <a:chExt cx="720000" cy="720000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9CB7DB2-CD90-41FB-9038-BE9985C47195}"/>
                  </a:ext>
                </a:extLst>
              </p:cNvPr>
              <p:cNvSpPr/>
              <p:nvPr/>
            </p:nvSpPr>
            <p:spPr>
              <a:xfrm>
                <a:off x="1449637" y="3349873"/>
                <a:ext cx="720000" cy="720000"/>
              </a:xfrm>
              <a:prstGeom prst="ellipse">
                <a:avLst/>
              </a:prstGeom>
              <a:solidFill>
                <a:srgbClr val="151F2D"/>
              </a:soli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EA1F5DF9-AE42-45A6-B713-9F4CC99045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51232"/>
              <a:stretch/>
            </p:blipFill>
            <p:spPr>
              <a:xfrm>
                <a:off x="1482212" y="3510299"/>
                <a:ext cx="641873" cy="396000"/>
              </a:xfrm>
              <a:prstGeom prst="rect">
                <a:avLst/>
              </a:prstGeom>
              <a:ln>
                <a:noFill/>
              </a:ln>
              <a:effectLst/>
            </p:spPr>
          </p:pic>
        </p:grpSp>
      </p:grpSp>
    </p:spTree>
    <p:extLst>
      <p:ext uri="{BB962C8B-B14F-4D97-AF65-F5344CB8AC3E}">
        <p14:creationId xmlns:p14="http://schemas.microsoft.com/office/powerpoint/2010/main" val="444696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01F4E-476C-4133-A6D8-0BBAD10C7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3741" y="286696"/>
            <a:ext cx="10826259" cy="594000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add title</a:t>
            </a:r>
            <a:endParaRPr lang="en-AU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9E78D08-0CB6-440C-9432-587A6079A40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054100" y="907443"/>
            <a:ext cx="10825163" cy="300876"/>
          </a:xfrm>
        </p:spPr>
        <p:txBody>
          <a:bodyPr>
            <a:noAutofit/>
          </a:bodyPr>
          <a:lstStyle>
            <a:lvl1pPr marL="0" indent="0">
              <a:buNone/>
              <a:defRPr sz="1400" i="1"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subtitle</a:t>
            </a:r>
            <a:endParaRPr lang="en-AU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83860135-CED9-43EA-9D6F-8E592A680A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619250"/>
            <a:ext cx="11473600" cy="496800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B34CD04-4C87-4770-97F4-599C08EEEDA3}"/>
              </a:ext>
            </a:extLst>
          </p:cNvPr>
          <p:cNvGrpSpPr/>
          <p:nvPr userDrawn="1"/>
        </p:nvGrpSpPr>
        <p:grpSpPr>
          <a:xfrm>
            <a:off x="158611" y="-8625"/>
            <a:ext cx="720000" cy="1620000"/>
            <a:chOff x="158611" y="-8625"/>
            <a:chExt cx="720000" cy="162000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5930D29-DE9E-461B-82B3-0E7318ECE87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18611" y="-8625"/>
              <a:ext cx="0" cy="1620000"/>
            </a:xfrm>
            <a:prstGeom prst="line">
              <a:avLst/>
            </a:prstGeom>
            <a:ln w="12700">
              <a:solidFill>
                <a:srgbClr val="151F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33167EB-6C2B-4EB2-BAA7-472995347846}"/>
                </a:ext>
              </a:extLst>
            </p:cNvPr>
            <p:cNvGrpSpPr/>
            <p:nvPr userDrawn="1"/>
          </p:nvGrpSpPr>
          <p:grpSpPr>
            <a:xfrm>
              <a:off x="158611" y="187766"/>
              <a:ext cx="720000" cy="720000"/>
              <a:chOff x="1449637" y="3349873"/>
              <a:chExt cx="720000" cy="720000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64394B7E-05E9-4391-BEA1-1C74AF604143}"/>
                  </a:ext>
                </a:extLst>
              </p:cNvPr>
              <p:cNvSpPr/>
              <p:nvPr/>
            </p:nvSpPr>
            <p:spPr>
              <a:xfrm>
                <a:off x="1449637" y="3349873"/>
                <a:ext cx="720000" cy="720000"/>
              </a:xfrm>
              <a:prstGeom prst="ellipse">
                <a:avLst/>
              </a:prstGeom>
              <a:solidFill>
                <a:srgbClr val="151F2D"/>
              </a:soli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89F66FE7-3D6B-46CB-A8F7-9F09F732C97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51232"/>
              <a:stretch/>
            </p:blipFill>
            <p:spPr>
              <a:xfrm>
                <a:off x="1482212" y="3510299"/>
                <a:ext cx="641873" cy="396000"/>
              </a:xfrm>
              <a:prstGeom prst="rect">
                <a:avLst/>
              </a:prstGeom>
              <a:ln>
                <a:noFill/>
              </a:ln>
              <a:effectLst/>
            </p:spPr>
          </p:pic>
        </p:grpSp>
      </p:grpSp>
    </p:spTree>
    <p:extLst>
      <p:ext uri="{BB962C8B-B14F-4D97-AF65-F5344CB8AC3E}">
        <p14:creationId xmlns:p14="http://schemas.microsoft.com/office/powerpoint/2010/main" val="4196810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371CDF0E-D823-40F8-8725-01F2741F36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3741" y="286696"/>
            <a:ext cx="10826259" cy="594000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add title</a:t>
            </a:r>
            <a:endParaRPr lang="en-AU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50C981CB-1B82-499C-91F7-6764B70D9CF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06400" y="1620000"/>
            <a:ext cx="5785600" cy="496800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D289D94-42BA-4B44-A98B-6756ADA72BC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291788" y="1620000"/>
            <a:ext cx="5785600" cy="496800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FCD91FB-E33F-4857-869A-DE4C864BDC75}"/>
              </a:ext>
            </a:extLst>
          </p:cNvPr>
          <p:cNvGrpSpPr/>
          <p:nvPr userDrawn="1"/>
        </p:nvGrpSpPr>
        <p:grpSpPr>
          <a:xfrm>
            <a:off x="158611" y="-8625"/>
            <a:ext cx="720000" cy="1620000"/>
            <a:chOff x="158611" y="-8625"/>
            <a:chExt cx="720000" cy="1620000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A69C5F4-022D-40E8-B15D-0E247E99C31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18611" y="-8625"/>
              <a:ext cx="0" cy="1620000"/>
            </a:xfrm>
            <a:prstGeom prst="line">
              <a:avLst/>
            </a:prstGeom>
            <a:ln w="12700">
              <a:solidFill>
                <a:srgbClr val="151F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E0CA35E-49CF-4883-8B85-F83BD5B3E43D}"/>
                </a:ext>
              </a:extLst>
            </p:cNvPr>
            <p:cNvGrpSpPr/>
            <p:nvPr userDrawn="1"/>
          </p:nvGrpSpPr>
          <p:grpSpPr>
            <a:xfrm>
              <a:off x="158611" y="187766"/>
              <a:ext cx="720000" cy="720000"/>
              <a:chOff x="1449637" y="3349873"/>
              <a:chExt cx="720000" cy="720000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311E504D-39BA-4E69-9B2C-12A722E15133}"/>
                  </a:ext>
                </a:extLst>
              </p:cNvPr>
              <p:cNvSpPr/>
              <p:nvPr/>
            </p:nvSpPr>
            <p:spPr>
              <a:xfrm>
                <a:off x="1449637" y="3349873"/>
                <a:ext cx="720000" cy="720000"/>
              </a:xfrm>
              <a:prstGeom prst="ellipse">
                <a:avLst/>
              </a:prstGeom>
              <a:solidFill>
                <a:srgbClr val="151F2D"/>
              </a:soli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28464003-B6F6-46DF-B0B2-3EE3B3689C1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51232"/>
              <a:stretch/>
            </p:blipFill>
            <p:spPr>
              <a:xfrm>
                <a:off x="1482212" y="3510299"/>
                <a:ext cx="641873" cy="396000"/>
              </a:xfrm>
              <a:prstGeom prst="rect">
                <a:avLst/>
              </a:prstGeom>
              <a:ln>
                <a:noFill/>
              </a:ln>
              <a:effectLst/>
            </p:spPr>
          </p:pic>
        </p:grpSp>
      </p:grpSp>
    </p:spTree>
    <p:extLst>
      <p:ext uri="{BB962C8B-B14F-4D97-AF65-F5344CB8AC3E}">
        <p14:creationId xmlns:p14="http://schemas.microsoft.com/office/powerpoint/2010/main" val="3275237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371CDF0E-D823-40F8-8725-01F2741F36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3741" y="286696"/>
            <a:ext cx="10826259" cy="594000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add title</a:t>
            </a:r>
            <a:endParaRPr lang="en-AU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D30E575-A16D-431B-B21F-405225472DE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054100" y="907443"/>
            <a:ext cx="10825163" cy="300876"/>
          </a:xfrm>
        </p:spPr>
        <p:txBody>
          <a:bodyPr>
            <a:noAutofit/>
          </a:bodyPr>
          <a:lstStyle>
            <a:lvl1pPr marL="0" indent="0">
              <a:buNone/>
              <a:defRPr sz="1400" i="1"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subtitle</a:t>
            </a:r>
            <a:endParaRPr lang="en-AU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CA3A017C-65BC-457D-AE3C-6736EBC2A99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06400" y="1620000"/>
            <a:ext cx="5785600" cy="496800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F43AEC32-079E-4D57-B257-4507B5AEC1E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291788" y="1620000"/>
            <a:ext cx="5785600" cy="496800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253D602-E735-4F5E-BD6B-82513FC47677}"/>
              </a:ext>
            </a:extLst>
          </p:cNvPr>
          <p:cNvGrpSpPr/>
          <p:nvPr userDrawn="1"/>
        </p:nvGrpSpPr>
        <p:grpSpPr>
          <a:xfrm>
            <a:off x="158611" y="-8625"/>
            <a:ext cx="720000" cy="1620000"/>
            <a:chOff x="158611" y="-8625"/>
            <a:chExt cx="720000" cy="162000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D63F219-253D-4D25-9202-47D1792B89B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18611" y="-8625"/>
              <a:ext cx="0" cy="1620000"/>
            </a:xfrm>
            <a:prstGeom prst="line">
              <a:avLst/>
            </a:prstGeom>
            <a:ln w="12700">
              <a:solidFill>
                <a:srgbClr val="151F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F46648A-FF20-46FA-84F2-289906D3BFC8}"/>
                </a:ext>
              </a:extLst>
            </p:cNvPr>
            <p:cNvGrpSpPr/>
            <p:nvPr userDrawn="1"/>
          </p:nvGrpSpPr>
          <p:grpSpPr>
            <a:xfrm>
              <a:off x="158611" y="187766"/>
              <a:ext cx="720000" cy="720000"/>
              <a:chOff x="1449637" y="3349873"/>
              <a:chExt cx="720000" cy="720000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102C0DE7-2831-42B5-9B0E-BB83539B94EE}"/>
                  </a:ext>
                </a:extLst>
              </p:cNvPr>
              <p:cNvSpPr/>
              <p:nvPr/>
            </p:nvSpPr>
            <p:spPr>
              <a:xfrm>
                <a:off x="1449637" y="3349873"/>
                <a:ext cx="720000" cy="720000"/>
              </a:xfrm>
              <a:prstGeom prst="ellipse">
                <a:avLst/>
              </a:prstGeom>
              <a:solidFill>
                <a:srgbClr val="151F2D"/>
              </a:soli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D0F8727F-7F30-4DD5-AF2E-FCD48BF2E4A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51232"/>
              <a:stretch/>
            </p:blipFill>
            <p:spPr>
              <a:xfrm>
                <a:off x="1482212" y="3510299"/>
                <a:ext cx="641873" cy="396000"/>
              </a:xfrm>
              <a:prstGeom prst="rect">
                <a:avLst/>
              </a:prstGeom>
              <a:ln>
                <a:noFill/>
              </a:ln>
              <a:effectLst/>
            </p:spPr>
          </p:pic>
        </p:grpSp>
      </p:grpSp>
    </p:spTree>
    <p:extLst>
      <p:ext uri="{BB962C8B-B14F-4D97-AF65-F5344CB8AC3E}">
        <p14:creationId xmlns:p14="http://schemas.microsoft.com/office/powerpoint/2010/main" val="962466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BA803D-0F6E-4637-95F8-35ACFC389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B9DD71-4030-406F-8FA8-15E5D3E27E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6F93B7-9446-4152-AF69-09440310F2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F94660-2672-40F4-A6A7-8730016BA6BA}" type="datetimeFigureOut">
              <a:rPr lang="en-AU" smtClean="0"/>
              <a:t>3/02/2023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A19062-B9C1-4142-95D6-70B77BE886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DC077B-205F-4D45-A4DB-A66FD4D36A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655C8-BA2C-40C4-93FC-38B83972AB8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74187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8" r:id="rId2"/>
    <p:sldLayoutId id="2147483669" r:id="rId3"/>
    <p:sldLayoutId id="2147483661" r:id="rId4"/>
    <p:sldLayoutId id="2147483664" r:id="rId5"/>
    <p:sldLayoutId id="2147483650" r:id="rId6"/>
    <p:sldLayoutId id="2147483655" r:id="rId7"/>
    <p:sldLayoutId id="2147483657" r:id="rId8"/>
    <p:sldLayoutId id="2147483652" r:id="rId9"/>
    <p:sldLayoutId id="2147483659" r:id="rId10"/>
    <p:sldLayoutId id="2147483667" r:id="rId11"/>
    <p:sldLayoutId id="2147483656" r:id="rId12"/>
    <p:sldLayoutId id="214748365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1177037-516E-41C0-A48E-F4336DD99A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70802" y="3801661"/>
            <a:ext cx="3721198" cy="256125"/>
          </a:xfrm>
        </p:spPr>
        <p:txBody>
          <a:bodyPr/>
          <a:lstStyle/>
          <a:p>
            <a:pPr algn="just"/>
            <a:r>
              <a:rPr lang="en-AU" sz="1800" b="1" dirty="0"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The importance of flexibility and persistence in feral cat management</a:t>
            </a:r>
            <a:endParaRPr lang="en-AU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EEEF6B-8AAA-4C14-AB8B-F0EF057440E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70802" y="4447275"/>
            <a:ext cx="2921098" cy="360000"/>
          </a:xfrm>
        </p:spPr>
        <p:txBody>
          <a:bodyPr/>
          <a:lstStyle/>
          <a:p>
            <a:r>
              <a:rPr lang="en-US" dirty="0"/>
              <a:t>February 2023</a:t>
            </a:r>
            <a:endParaRPr lang="en-AU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9AAA4AB-0EE1-0854-A785-F15B54004AAD}"/>
              </a:ext>
            </a:extLst>
          </p:cNvPr>
          <p:cNvSpPr txBox="1">
            <a:spLocks/>
          </p:cNvSpPr>
          <p:nvPr/>
        </p:nvSpPr>
        <p:spPr>
          <a:xfrm>
            <a:off x="8470802" y="4871816"/>
            <a:ext cx="2921098" cy="360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kern="1200">
                <a:solidFill>
                  <a:srgbClr val="151F2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Amanda Bourne, Phil Scully, Raquel Parker, Clint McGee, Bryony Palmer, Georgina Anderson, </a:t>
            </a:r>
            <a:r>
              <a:rPr lang="en-US" b="1" dirty="0">
                <a:ea typeface="+mn-lt"/>
                <a:cs typeface="+mn-lt"/>
              </a:rPr>
              <a:t>Georgia Volck,</a:t>
            </a:r>
            <a:r>
              <a:rPr lang="en-US" b="1" dirty="0"/>
              <a:t> Phoebe Dickins, Poppy Walker, Sophia Callander </a:t>
            </a:r>
            <a:endParaRPr lang="en-AU" b="1" dirty="0"/>
          </a:p>
        </p:txBody>
      </p:sp>
    </p:spTree>
    <p:extLst>
      <p:ext uri="{BB962C8B-B14F-4D97-AF65-F5344CB8AC3E}">
        <p14:creationId xmlns:p14="http://schemas.microsoft.com/office/powerpoint/2010/main" val="11757353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>
            <a:extLst>
              <a:ext uri="{FF2B5EF4-FFF2-40B4-BE49-F238E27FC236}">
                <a16:creationId xmlns:a16="http://schemas.microsoft.com/office/drawing/2014/main" id="{8515A2DD-A71C-2454-1C0C-9EA4727A7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344" y="2105033"/>
            <a:ext cx="6563932" cy="46441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4DF1B6-C6C4-41F7-9507-DE002E41A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3741" y="286696"/>
            <a:ext cx="10826259" cy="982546"/>
          </a:xfrm>
        </p:spPr>
        <p:txBody>
          <a:bodyPr>
            <a:noAutofit/>
          </a:bodyPr>
          <a:lstStyle/>
          <a:p>
            <a:r>
              <a:rPr lang="en-AU" sz="3200" b="1" dirty="0">
                <a:latin typeface="Calibri" panose="020F0502020204030204" pitchFamily="34" charset="0"/>
                <a:cs typeface="Calibri" panose="020F0502020204030204" pitchFamily="34" charset="0"/>
              </a:rPr>
              <a:t>Mt Gibson outside the fence</a:t>
            </a:r>
            <a:br>
              <a:rPr lang="en-AU" sz="32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AU" sz="3200" b="0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8BF22C-8D80-8F2E-9EF4-F9A60A20CF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015"/>
          <a:stretch/>
        </p:blipFill>
        <p:spPr>
          <a:xfrm>
            <a:off x="969328" y="1039079"/>
            <a:ext cx="1991587" cy="13868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FB9951-80A5-4A51-CD1A-93B69B0997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61739" y="2107403"/>
            <a:ext cx="5413149" cy="4638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8" descr="Diagram&#10;&#10;Description automatically generated">
            <a:extLst>
              <a:ext uri="{FF2B5EF4-FFF2-40B4-BE49-F238E27FC236}">
                <a16:creationId xmlns:a16="http://schemas.microsoft.com/office/drawing/2014/main" id="{08C5E435-986C-E5DF-6912-C77C5B0D76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3018" y="2105033"/>
            <a:ext cx="6677095" cy="4747854"/>
          </a:xfrm>
          <a:prstGeom prst="rect">
            <a:avLst/>
          </a:prstGeom>
        </p:spPr>
      </p:pic>
      <p:pic>
        <p:nvPicPr>
          <p:cNvPr id="7" name="Picture 4" descr="A picture containing different, cat, mammal, various&#10;&#10;Description automatically generated">
            <a:extLst>
              <a:ext uri="{FF2B5EF4-FFF2-40B4-BE49-F238E27FC236}">
                <a16:creationId xmlns:a16="http://schemas.microsoft.com/office/drawing/2014/main" id="{90E867A7-CFBC-2C90-F5CA-5DC071504C7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564" t="41056" r="58016" b="29834"/>
          <a:stretch/>
        </p:blipFill>
        <p:spPr>
          <a:xfrm>
            <a:off x="6941894" y="1039079"/>
            <a:ext cx="1723135" cy="138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1979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DF1B6-C6C4-41F7-9507-DE002E41A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3741" y="286696"/>
            <a:ext cx="10826259" cy="982546"/>
          </a:xfrm>
        </p:spPr>
        <p:txBody>
          <a:bodyPr>
            <a:noAutofit/>
          </a:bodyPr>
          <a:lstStyle/>
          <a:p>
            <a:r>
              <a:rPr lang="en-AU" sz="3200" b="1" dirty="0">
                <a:latin typeface="Calibri" panose="020F0502020204030204" pitchFamily="34" charset="0"/>
                <a:cs typeface="Calibri" panose="020F0502020204030204" pitchFamily="34" charset="0"/>
              </a:rPr>
              <a:t>Mt Gibson outside the fence</a:t>
            </a:r>
            <a:br>
              <a:rPr lang="en-AU" sz="32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AU" sz="3200" b="0" i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8AF7FB-4835-90CA-50F2-E084B8F706EC}"/>
              </a:ext>
            </a:extLst>
          </p:cNvPr>
          <p:cNvSpPr/>
          <p:nvPr/>
        </p:nvSpPr>
        <p:spPr>
          <a:xfrm>
            <a:off x="429768" y="962078"/>
            <a:ext cx="11338560" cy="2705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BDE370-8BB9-76B1-2412-105438891D67}"/>
              </a:ext>
            </a:extLst>
          </p:cNvPr>
          <p:cNvSpPr/>
          <p:nvPr/>
        </p:nvSpPr>
        <p:spPr>
          <a:xfrm>
            <a:off x="429768" y="6492533"/>
            <a:ext cx="11338560" cy="2705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04B27B-5EED-DBDD-B638-99BCDE423D7F}"/>
              </a:ext>
            </a:extLst>
          </p:cNvPr>
          <p:cNvSpPr/>
          <p:nvPr/>
        </p:nvSpPr>
        <p:spPr>
          <a:xfrm>
            <a:off x="429768" y="1232666"/>
            <a:ext cx="201168" cy="53386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7CC980-9A0B-9904-1177-5519AE7E406B}"/>
              </a:ext>
            </a:extLst>
          </p:cNvPr>
          <p:cNvSpPr/>
          <p:nvPr/>
        </p:nvSpPr>
        <p:spPr>
          <a:xfrm>
            <a:off x="11508533" y="1175879"/>
            <a:ext cx="201168" cy="53386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4" name="Picture 10" descr="Chart, line chart, histogram&#10;&#10;Description automatically generated">
            <a:extLst>
              <a:ext uri="{FF2B5EF4-FFF2-40B4-BE49-F238E27FC236}">
                <a16:creationId xmlns:a16="http://schemas.microsoft.com/office/drawing/2014/main" id="{48C8CF8A-C633-A6FC-616F-3C91FE2B8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042" y="1542437"/>
            <a:ext cx="12421737" cy="50924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30CFC0-A22A-FB09-5AB8-93DD4C4BAC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015"/>
          <a:stretch/>
        </p:blipFill>
        <p:spPr>
          <a:xfrm>
            <a:off x="1977501" y="1089639"/>
            <a:ext cx="1571840" cy="109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1232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DF1B6-C6C4-41F7-9507-DE002E41A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3741" y="286696"/>
            <a:ext cx="10826259" cy="982546"/>
          </a:xfrm>
        </p:spPr>
        <p:txBody>
          <a:bodyPr>
            <a:noAutofit/>
          </a:bodyPr>
          <a:lstStyle/>
          <a:p>
            <a:r>
              <a:rPr lang="en-AU" sz="3200" b="1" dirty="0">
                <a:latin typeface="Calibri" panose="020F0502020204030204" pitchFamily="34" charset="0"/>
                <a:cs typeface="Calibri" panose="020F0502020204030204" pitchFamily="34" charset="0"/>
              </a:rPr>
              <a:t>Paruna</a:t>
            </a:r>
            <a:br>
              <a:rPr lang="en-AU" sz="32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AU" sz="3200" b="0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7A261F-C6C7-004B-356F-A2699D4617F7}"/>
              </a:ext>
            </a:extLst>
          </p:cNvPr>
          <p:cNvSpPr txBox="1"/>
          <p:nvPr/>
        </p:nvSpPr>
        <p:spPr>
          <a:xfrm>
            <a:off x="721142" y="1198926"/>
            <a:ext cx="4586513" cy="45840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Cats are present (8% occupancy)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/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Two threatened mammals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Camera array to identify cat activity hotspots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Targeted trapping and shooting </a:t>
            </a:r>
            <a:r>
              <a:rPr lang="en-US" sz="2400"/>
              <a:t>in hotspots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/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Four cats </a:t>
            </a:r>
            <a:r>
              <a:rPr lang="en-US" sz="2400" dirty="0" err="1"/>
              <a:t>euthanised</a:t>
            </a:r>
            <a:r>
              <a:rPr lang="en-US" sz="2400" dirty="0"/>
              <a:t> in 2022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CFD94D-CC44-FF0F-8F21-5F949C0B6F82}"/>
              </a:ext>
            </a:extLst>
          </p:cNvPr>
          <p:cNvSpPr txBox="1"/>
          <p:nvPr/>
        </p:nvSpPr>
        <p:spPr>
          <a:xfrm>
            <a:off x="6096000" y="2598674"/>
            <a:ext cx="3026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&lt;5 individuals</a:t>
            </a:r>
            <a:endParaRPr lang="en-A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A2987B-C4D1-640E-231B-2819CD41002B}"/>
              </a:ext>
            </a:extLst>
          </p:cNvPr>
          <p:cNvSpPr txBox="1"/>
          <p:nvPr/>
        </p:nvSpPr>
        <p:spPr>
          <a:xfrm>
            <a:off x="9593213" y="2587300"/>
            <a:ext cx="3026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3 % Occupancy</a:t>
            </a:r>
            <a:endParaRPr lang="en-AU" dirty="0"/>
          </a:p>
        </p:txBody>
      </p:sp>
      <p:pic>
        <p:nvPicPr>
          <p:cNvPr id="4" name="Picture 2" descr="Visitparuna Moreinfo Waynelawler Prn9087">
            <a:extLst>
              <a:ext uri="{FF2B5EF4-FFF2-40B4-BE49-F238E27FC236}">
                <a16:creationId xmlns:a16="http://schemas.microsoft.com/office/drawing/2014/main" id="{2B771E50-486D-FA80-E2B4-ACE434B4C8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0"/>
          <a:stretch/>
        </p:blipFill>
        <p:spPr bwMode="auto">
          <a:xfrm>
            <a:off x="5351314" y="286696"/>
            <a:ext cx="3066066" cy="229986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Western Quoll / Chuditch - AWC - Australian Wildlife Conservancy">
            <a:extLst>
              <a:ext uri="{FF2B5EF4-FFF2-40B4-BE49-F238E27FC236}">
                <a16:creationId xmlns:a16="http://schemas.microsoft.com/office/drawing/2014/main" id="{A6111840-4993-05F6-AD30-5D7EEE425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7122" y="273705"/>
            <a:ext cx="2413736" cy="231285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8EC7F068-1BF0-4646-984B-CFCE08601F54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264" y="3107963"/>
            <a:ext cx="6523203" cy="3482292"/>
          </a:xfrm>
          <a:prstGeom prst="rect">
            <a:avLst/>
          </a:prstGeom>
        </p:spPr>
      </p:pic>
      <p:pic>
        <p:nvPicPr>
          <p:cNvPr id="8" name="Picture 7" descr="A picture containing text, tree, mammal, outdoor&#10;&#10;Description automatically generated">
            <a:extLst>
              <a:ext uri="{FF2B5EF4-FFF2-40B4-BE49-F238E27FC236}">
                <a16:creationId xmlns:a16="http://schemas.microsoft.com/office/drawing/2014/main" id="{7B5B337F-3063-49DA-9432-0CA48C71541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8" t="28621" r="4083" b="-734"/>
          <a:stretch/>
        </p:blipFill>
        <p:spPr>
          <a:xfrm>
            <a:off x="9593213" y="3168811"/>
            <a:ext cx="1909823" cy="116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0982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40B756-EC19-D440-B4CE-6D78441A73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9" r="-1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  <a:noFill/>
        </p:spPr>
      </p:pic>
      <p:sp>
        <p:nvSpPr>
          <p:cNvPr id="17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B03ADE-5169-6B75-DDDC-2D487E541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063" y="114753"/>
            <a:ext cx="500742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/>
              <a:t>Feral Predator Management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35DF75-539A-23FC-0A0B-73888BD208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3" y="1752600"/>
            <a:ext cx="5733286" cy="449580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342900"/>
            <a:r>
              <a:rPr lang="en-US" sz="2400" dirty="0"/>
              <a:t>Fast recovery of native wildlife when cats are completely removed</a:t>
            </a:r>
          </a:p>
          <a:p>
            <a:pPr marL="114300" indent="0">
              <a:buNone/>
            </a:pPr>
            <a:endParaRPr lang="en-US" sz="800" dirty="0"/>
          </a:p>
          <a:p>
            <a:pPr marL="342900"/>
            <a:r>
              <a:rPr lang="en-US" sz="2400" dirty="0"/>
              <a:t>Different approaches for different places</a:t>
            </a:r>
          </a:p>
          <a:p>
            <a:pPr marL="114300" indent="0">
              <a:buNone/>
            </a:pPr>
            <a:endParaRPr lang="en-US" sz="800" dirty="0"/>
          </a:p>
          <a:p>
            <a:pPr marL="342900"/>
            <a:r>
              <a:rPr lang="en-US" sz="2400" dirty="0"/>
              <a:t>Adaptive &amp; responsive</a:t>
            </a:r>
          </a:p>
          <a:p>
            <a:pPr marL="114300" indent="0">
              <a:buNone/>
            </a:pPr>
            <a:endParaRPr lang="en-US" sz="800" dirty="0"/>
          </a:p>
          <a:p>
            <a:pPr marL="342900"/>
            <a:r>
              <a:rPr lang="en-US" sz="2400" dirty="0"/>
              <a:t>Constant monitoring and management</a:t>
            </a:r>
            <a:endParaRPr lang="en-US" sz="2400" dirty="0">
              <a:cs typeface="Calibri"/>
            </a:endParaRPr>
          </a:p>
          <a:p>
            <a:pPr marL="114300" indent="0">
              <a:buNone/>
            </a:pPr>
            <a:endParaRPr lang="en-US" sz="800" dirty="0"/>
          </a:p>
          <a:p>
            <a:pPr marL="342900"/>
            <a:r>
              <a:rPr lang="en-US" sz="2400" dirty="0"/>
              <a:t>Pragmatic about what can be achieved </a:t>
            </a:r>
          </a:p>
          <a:p>
            <a:pPr marL="114300" indent="0">
              <a:buNone/>
            </a:pPr>
            <a:endParaRPr lang="en-US" sz="800" dirty="0"/>
          </a:p>
          <a:p>
            <a:pPr marL="342900"/>
            <a:r>
              <a:rPr lang="en-US" sz="2400" dirty="0"/>
              <a:t>Are there tolerable thresholds? What native mammal densities are desired?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429457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57DA5-7730-4166-BCCE-D724AB764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0F39A-7E64-44C4-8F3D-CFF4CB2C816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/>
              <a:t>Please contact us or check out the Annual </a:t>
            </a:r>
            <a:r>
              <a:rPr lang="en-US" err="1"/>
              <a:t>Ecohealth</a:t>
            </a:r>
            <a:r>
              <a:rPr lang="en-US"/>
              <a:t> Reports online for more information 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FA5F9E-0A83-4D1F-BE89-77823B941A8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849772" y="2157796"/>
            <a:ext cx="3711575" cy="1138238"/>
          </a:xfr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b="1" dirty="0"/>
              <a:t>Dr Amanda Bourne</a:t>
            </a:r>
          </a:p>
          <a:p>
            <a:r>
              <a:rPr lang="en-US" dirty="0"/>
              <a:t>Regional Ecologist South West</a:t>
            </a:r>
            <a:endParaRPr lang="en-US" dirty="0">
              <a:cs typeface="Calibri"/>
            </a:endParaRPr>
          </a:p>
          <a:p>
            <a:r>
              <a:rPr lang="en-US" dirty="0"/>
              <a:t>E: amanda.bourne@australianwildlife.org </a:t>
            </a:r>
          </a:p>
          <a:p>
            <a:r>
              <a:rPr lang="en-US" dirty="0"/>
              <a:t>M: 0472 711 333</a:t>
            </a:r>
            <a:endParaRPr lang="en-US" dirty="0">
              <a:cs typeface="Calibri"/>
            </a:endParaRPr>
          </a:p>
          <a:p>
            <a:endParaRPr lang="en-US" dirty="0"/>
          </a:p>
          <a:p>
            <a:r>
              <a:rPr lang="en-US" b="1" dirty="0"/>
              <a:t>Dr Sophia Callander</a:t>
            </a:r>
            <a:endParaRPr lang="en-US" b="1" dirty="0">
              <a:cs typeface="Calibri"/>
            </a:endParaRPr>
          </a:p>
          <a:p>
            <a:r>
              <a:rPr lang="en-US" dirty="0"/>
              <a:t>Senior Wildlife Ecologist South West</a:t>
            </a:r>
            <a:endParaRPr lang="en-US" dirty="0">
              <a:cs typeface="Calibri"/>
            </a:endParaRPr>
          </a:p>
          <a:p>
            <a:r>
              <a:rPr lang="en-US" dirty="0"/>
              <a:t>E: sophia.Callander@australianwildlife.org </a:t>
            </a:r>
            <a:endParaRPr lang="en-US" dirty="0">
              <a:cs typeface="Calibri"/>
            </a:endParaRPr>
          </a:p>
          <a:p>
            <a:r>
              <a:rPr lang="en-US" dirty="0"/>
              <a:t>M: 0459 324 812</a:t>
            </a:r>
            <a:endParaRPr lang="en-AU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D5154F97-75FE-8165-8EC6-E45DC196A2C8}"/>
              </a:ext>
            </a:extLst>
          </p:cNvPr>
          <p:cNvSpPr txBox="1">
            <a:spLocks/>
          </p:cNvSpPr>
          <p:nvPr/>
        </p:nvSpPr>
        <p:spPr>
          <a:xfrm>
            <a:off x="7849772" y="4029373"/>
            <a:ext cx="3711575" cy="11382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Phil Scully</a:t>
            </a:r>
          </a:p>
          <a:p>
            <a:r>
              <a:rPr lang="en-US" dirty="0"/>
              <a:t>Regional Operations Manager South West</a:t>
            </a:r>
            <a:endParaRPr lang="en-US" dirty="0">
              <a:cs typeface="Calibri"/>
            </a:endParaRPr>
          </a:p>
          <a:p>
            <a:r>
              <a:rPr lang="en-US" dirty="0"/>
              <a:t>E: phil.scully@australianwildlife.org </a:t>
            </a:r>
          </a:p>
          <a:p>
            <a:r>
              <a:rPr lang="en-US" dirty="0"/>
              <a:t>T: 08 9572 3853</a:t>
            </a: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49471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DF3DB-B8C5-4AFC-BA30-4B8D5E7B9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AWC </a:t>
            </a:r>
            <a:r>
              <a:rPr lang="en-US" err="1"/>
              <a:t>Colour</a:t>
            </a:r>
            <a:r>
              <a:rPr lang="en-US"/>
              <a:t> Palette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9966E-F03F-4235-B305-E4009B0AD88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AU"/>
          </a:p>
        </p:txBody>
      </p:sp>
      <p:graphicFrame>
        <p:nvGraphicFramePr>
          <p:cNvPr id="5" name="Table 9">
            <a:extLst>
              <a:ext uri="{FF2B5EF4-FFF2-40B4-BE49-F238E27FC236}">
                <a16:creationId xmlns:a16="http://schemas.microsoft.com/office/drawing/2014/main" id="{C9A7B6B3-8F63-4800-87F7-43A77ACCF1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924474"/>
              </p:ext>
            </p:extLst>
          </p:nvPr>
        </p:nvGraphicFramePr>
        <p:xfrm>
          <a:off x="406799" y="1620000"/>
          <a:ext cx="11547072" cy="487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4512">
                  <a:extLst>
                    <a:ext uri="{9D8B030D-6E8A-4147-A177-3AD203B41FA5}">
                      <a16:colId xmlns:a16="http://schemas.microsoft.com/office/drawing/2014/main" val="2679960487"/>
                    </a:ext>
                  </a:extLst>
                </a:gridCol>
                <a:gridCol w="1924512">
                  <a:extLst>
                    <a:ext uri="{9D8B030D-6E8A-4147-A177-3AD203B41FA5}">
                      <a16:colId xmlns:a16="http://schemas.microsoft.com/office/drawing/2014/main" val="866138598"/>
                    </a:ext>
                  </a:extLst>
                </a:gridCol>
                <a:gridCol w="1924512">
                  <a:extLst>
                    <a:ext uri="{9D8B030D-6E8A-4147-A177-3AD203B41FA5}">
                      <a16:colId xmlns:a16="http://schemas.microsoft.com/office/drawing/2014/main" val="1836981284"/>
                    </a:ext>
                  </a:extLst>
                </a:gridCol>
                <a:gridCol w="1924512">
                  <a:extLst>
                    <a:ext uri="{9D8B030D-6E8A-4147-A177-3AD203B41FA5}">
                      <a16:colId xmlns:a16="http://schemas.microsoft.com/office/drawing/2014/main" val="1848878760"/>
                    </a:ext>
                  </a:extLst>
                </a:gridCol>
                <a:gridCol w="1924512">
                  <a:extLst>
                    <a:ext uri="{9D8B030D-6E8A-4147-A177-3AD203B41FA5}">
                      <a16:colId xmlns:a16="http://schemas.microsoft.com/office/drawing/2014/main" val="2853976211"/>
                    </a:ext>
                  </a:extLst>
                </a:gridCol>
                <a:gridCol w="1924512">
                  <a:extLst>
                    <a:ext uri="{9D8B030D-6E8A-4147-A177-3AD203B41FA5}">
                      <a16:colId xmlns:a16="http://schemas.microsoft.com/office/drawing/2014/main" val="4076776057"/>
                    </a:ext>
                  </a:extLst>
                </a:gridCol>
              </a:tblGrid>
              <a:tr h="358737">
                <a:tc gridSpan="6"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  <a:latin typeface="+mn-lt"/>
                        </a:rPr>
                        <a:t>Primary </a:t>
                      </a:r>
                      <a:r>
                        <a:rPr lang="en-US" err="1">
                          <a:solidFill>
                            <a:schemeClr val="tx1"/>
                          </a:solidFill>
                          <a:latin typeface="+mn-lt"/>
                        </a:rPr>
                        <a:t>Colours</a:t>
                      </a:r>
                      <a:r>
                        <a:rPr lang="en-US">
                          <a:solidFill>
                            <a:schemeClr val="tx1"/>
                          </a:solidFill>
                          <a:latin typeface="+mn-lt"/>
                        </a:rPr>
                        <a:t>:</a:t>
                      </a:r>
                      <a:endParaRPr lang="en-AU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 sz="16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 sz="16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 sz="16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4113347"/>
                  </a:ext>
                </a:extLst>
              </a:tr>
              <a:tr h="358737">
                <a:tc gridSpan="6">
                  <a:txBody>
                    <a:bodyPr/>
                    <a:lstStyle/>
                    <a:p>
                      <a:endParaRPr lang="en-AU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5953520"/>
                  </a:ext>
                </a:extLst>
              </a:tr>
              <a:tr h="560219">
                <a:tc>
                  <a:txBody>
                    <a:bodyPr/>
                    <a:lstStyle/>
                    <a:p>
                      <a:endParaRPr lang="en-AU">
                        <a:latin typeface="+mn-lt"/>
                      </a:endParaRPr>
                    </a:p>
                  </a:txBody>
                  <a:tcPr>
                    <a:solidFill>
                      <a:srgbClr val="151F2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6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Navy</a:t>
                      </a:r>
                    </a:p>
                    <a:p>
                      <a:r>
                        <a:rPr lang="en-AU" sz="16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RGB: 21, 31, 45</a:t>
                      </a:r>
                      <a:endParaRPr lang="en-AU" sz="16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AU">
                        <a:latin typeface="+mn-lt"/>
                      </a:endParaRPr>
                    </a:p>
                  </a:txBody>
                  <a:tcPr>
                    <a:solidFill>
                      <a:srgbClr val="249D7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6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Green</a:t>
                      </a:r>
                    </a:p>
                    <a:p>
                      <a:r>
                        <a:rPr lang="en-AU" sz="16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RGB: 36, 157, 116</a:t>
                      </a:r>
                      <a:endParaRPr lang="en-AU" sz="16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AU">
                        <a:latin typeface="+mn-lt"/>
                      </a:endParaRPr>
                    </a:p>
                  </a:txBody>
                  <a:tcPr>
                    <a:solidFill>
                      <a:srgbClr val="75757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6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Stone Grey</a:t>
                      </a:r>
                    </a:p>
                    <a:p>
                      <a:r>
                        <a:rPr lang="en-AU" sz="16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RGB: 117, 117, 117</a:t>
                      </a:r>
                      <a:endParaRPr lang="en-AU" sz="16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3983473"/>
                  </a:ext>
                </a:extLst>
              </a:tr>
              <a:tr h="358737">
                <a:tc gridSpan="6">
                  <a:txBody>
                    <a:bodyPr/>
                    <a:lstStyle/>
                    <a:p>
                      <a:endParaRPr lang="en-AU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6456198"/>
                  </a:ext>
                </a:extLst>
              </a:tr>
              <a:tr h="358737">
                <a:tc gridSpan="6">
                  <a:txBody>
                    <a:bodyPr/>
                    <a:lstStyle/>
                    <a:p>
                      <a:r>
                        <a:rPr lang="en-US" b="1">
                          <a:solidFill>
                            <a:schemeClr val="tx1"/>
                          </a:solidFill>
                          <a:latin typeface="+mn-lt"/>
                        </a:rPr>
                        <a:t>Secondary Colours:</a:t>
                      </a:r>
                      <a:endParaRPr lang="en-AU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 sz="16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 sz="16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 sz="16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5399024"/>
                  </a:ext>
                </a:extLst>
              </a:tr>
              <a:tr h="358737">
                <a:tc gridSpan="6">
                  <a:txBody>
                    <a:bodyPr/>
                    <a:lstStyle/>
                    <a:p>
                      <a:endParaRPr lang="en-AU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5748055"/>
                  </a:ext>
                </a:extLst>
              </a:tr>
              <a:tr h="560219">
                <a:tc>
                  <a:txBody>
                    <a:bodyPr/>
                    <a:lstStyle/>
                    <a:p>
                      <a:endParaRPr lang="en-AU">
                        <a:latin typeface="+mn-lt"/>
                      </a:endParaRPr>
                    </a:p>
                  </a:txBody>
                  <a:tcPr>
                    <a:solidFill>
                      <a:srgbClr val="F6728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600" b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Pink Cockatoo</a:t>
                      </a:r>
                    </a:p>
                    <a:p>
                      <a:r>
                        <a:rPr lang="en-A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RGB: 246, 114, 128</a:t>
                      </a:r>
                      <a:endParaRPr lang="en-AU" sz="1600"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AU">
                        <a:latin typeface="+mn-lt"/>
                      </a:endParaRPr>
                    </a:p>
                  </a:txBody>
                  <a:tcPr>
                    <a:solidFill>
                      <a:srgbClr val="448E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600" b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Sky</a:t>
                      </a:r>
                    </a:p>
                    <a:p>
                      <a:r>
                        <a:rPr lang="en-A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RGB: 68, 142, 246</a:t>
                      </a:r>
                      <a:endParaRPr lang="en-AU" sz="1600"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AU">
                        <a:latin typeface="+mn-lt"/>
                      </a:endParaRPr>
                    </a:p>
                  </a:txBody>
                  <a:tcPr>
                    <a:solidFill>
                      <a:srgbClr val="AB351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600" b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Terracotta</a:t>
                      </a:r>
                    </a:p>
                    <a:p>
                      <a:r>
                        <a:rPr lang="en-A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RGB: 171, 53, 31</a:t>
                      </a:r>
                      <a:endParaRPr lang="en-AU" sz="1600"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7278590"/>
                  </a:ext>
                </a:extLst>
              </a:tr>
              <a:tr h="358737">
                <a:tc>
                  <a:txBody>
                    <a:bodyPr/>
                    <a:lstStyle/>
                    <a:p>
                      <a:endParaRPr lang="en-AU"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AU" sz="1600"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AU"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AU" sz="1600"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AU"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AU" sz="1600"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1872412"/>
                  </a:ext>
                </a:extLst>
              </a:tr>
              <a:tr h="560219">
                <a:tc>
                  <a:txBody>
                    <a:bodyPr/>
                    <a:lstStyle/>
                    <a:p>
                      <a:endParaRPr lang="en-AU">
                        <a:latin typeface="+mn-lt"/>
                      </a:endParaRPr>
                    </a:p>
                  </a:txBody>
                  <a:tcPr>
                    <a:solidFill>
                      <a:srgbClr val="63414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600" b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Rock</a:t>
                      </a:r>
                    </a:p>
                    <a:p>
                      <a:r>
                        <a:rPr lang="en-A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RGB: 99, 65, 76</a:t>
                      </a:r>
                      <a:endParaRPr lang="en-AU" sz="1600"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AU">
                        <a:latin typeface="+mn-lt"/>
                      </a:endParaRPr>
                    </a:p>
                  </a:txBody>
                  <a:tcPr>
                    <a:solidFill>
                      <a:srgbClr val="FFDA0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600" b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Yellow</a:t>
                      </a:r>
                    </a:p>
                    <a:p>
                      <a:r>
                        <a:rPr lang="en-A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RGB: 255, 218, 14</a:t>
                      </a:r>
                      <a:endParaRPr lang="en-AU" sz="1600"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AU">
                        <a:latin typeface="+mn-lt"/>
                      </a:endParaRPr>
                    </a:p>
                  </a:txBody>
                  <a:tcPr>
                    <a:solidFill>
                      <a:srgbClr val="C1865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>
                          <a:latin typeface="+mn-lt"/>
                        </a:rPr>
                        <a:t>Sand</a:t>
                      </a:r>
                    </a:p>
                    <a:p>
                      <a:r>
                        <a:rPr lang="en-US" sz="1600">
                          <a:latin typeface="+mn-lt"/>
                        </a:rPr>
                        <a:t>RGB: 193, 134,83</a:t>
                      </a:r>
                      <a:endParaRPr lang="en-AU" sz="1600"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9188197"/>
                  </a:ext>
                </a:extLst>
              </a:tr>
              <a:tr h="358737">
                <a:tc>
                  <a:txBody>
                    <a:bodyPr/>
                    <a:lstStyle/>
                    <a:p>
                      <a:endParaRPr lang="en-AU">
                        <a:latin typeface="+mn-lt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AU"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AU"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AU"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AU"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AU" sz="1600"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1459340"/>
                  </a:ext>
                </a:extLst>
              </a:tr>
              <a:tr h="560219">
                <a:tc>
                  <a:txBody>
                    <a:bodyPr/>
                    <a:lstStyle/>
                    <a:p>
                      <a:endParaRPr lang="en-AU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>
                          <a:latin typeface="+mn-lt"/>
                        </a:rPr>
                        <a:t>Light Grey</a:t>
                      </a:r>
                    </a:p>
                    <a:p>
                      <a:r>
                        <a:rPr lang="en-US" sz="1600">
                          <a:latin typeface="+mn-lt"/>
                        </a:rPr>
                        <a:t>RGB: 244, 244, 244</a:t>
                      </a:r>
                      <a:endParaRPr lang="en-AU" sz="160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endParaRPr lang="en-AU"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AU"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AU"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AU" sz="1600"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77260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0618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8F0DEA-BA48-09B6-170A-2843059B2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5403" y="-1"/>
            <a:ext cx="5896597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63F8217-00C7-41E4-8662-02A5BBE25CFD}"/>
              </a:ext>
            </a:extLst>
          </p:cNvPr>
          <p:cNvSpPr/>
          <p:nvPr/>
        </p:nvSpPr>
        <p:spPr>
          <a:xfrm>
            <a:off x="1148306" y="590031"/>
            <a:ext cx="6603117" cy="5046561"/>
          </a:xfrm>
          <a:prstGeom prst="rect">
            <a:avLst/>
          </a:prstGeom>
          <a:solidFill>
            <a:srgbClr val="151F2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r>
              <a:rPr lang="en-AU" sz="2800" b="1"/>
              <a:t>AWC’s Mission</a:t>
            </a:r>
          </a:p>
          <a:p>
            <a:pPr algn="ctr">
              <a:spcBef>
                <a:spcPts val="0"/>
              </a:spcBef>
            </a:pPr>
            <a:endParaRPr lang="en-US" sz="2400">
              <a:solidFill>
                <a:schemeClr val="bg1"/>
              </a:solidFill>
            </a:endParaRPr>
          </a:p>
          <a:p>
            <a:pPr lvl="0" algn="ctr"/>
            <a:r>
              <a:rPr lang="en-US" sz="2400">
                <a:solidFill>
                  <a:schemeClr val="bg1"/>
                </a:solidFill>
                <a:latin typeface="Open Sans" panose="020B0606030504020204" pitchFamily="34" charset="0"/>
              </a:rPr>
              <a:t>T</a:t>
            </a:r>
            <a:r>
              <a:rPr lang="en-US" sz="2400" b="0" i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he effective conservation of all Australian animal species and the habitats in which they live.</a:t>
            </a:r>
            <a:endParaRPr lang="en-AU" sz="240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56837F-0158-610E-0B60-50281B75C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394" y="6051402"/>
            <a:ext cx="1718241" cy="806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2DDE44-A27E-F595-D577-8CAF8A33A6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841" y="5932979"/>
            <a:ext cx="989576" cy="8381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B176CE-8A5A-2D37-4FC4-7D59B4E143B3}"/>
              </a:ext>
            </a:extLst>
          </p:cNvPr>
          <p:cNvSpPr txBox="1"/>
          <p:nvPr/>
        </p:nvSpPr>
        <p:spPr>
          <a:xfrm>
            <a:off x="119743" y="5682069"/>
            <a:ext cx="2786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Supported by: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01761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3A65C-7E6B-4778-8228-C587367DF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AWC’s Conservation Program</a:t>
            </a:r>
            <a:endParaRPr lang="en-AU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B0E45C-6A84-4487-83F1-297BC3085CA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00100" y="1130826"/>
            <a:ext cx="5295900" cy="550492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AU" sz="2400" dirty="0">
                <a:effectLst/>
                <a:latin typeface="Calibri"/>
                <a:ea typeface="Calibri" panose="020F0502020204030204" pitchFamily="34" charset="0"/>
                <a:cs typeface="Calibri"/>
              </a:rPr>
              <a:t>Collect and analyse ecological data on AWC properties</a:t>
            </a:r>
            <a:endParaRPr lang="en-US" dirty="0">
              <a:latin typeface="Calibri"/>
              <a:cs typeface="Calibri"/>
            </a:endParaRP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AU" sz="2400" dirty="0">
                <a:latin typeface="Calibri"/>
                <a:ea typeface="Calibri" panose="020F0502020204030204" pitchFamily="34" charset="0"/>
                <a:cs typeface="Calibri"/>
              </a:rPr>
              <a:t>Monitor impact and inform adaptive management</a:t>
            </a:r>
          </a:p>
          <a:p>
            <a:pPr marL="342900" indent="-342900">
              <a:buFont typeface="Symbol,Sans-Serif" panose="05050102010706020507" pitchFamily="18" charset="2"/>
              <a:buChar char=""/>
            </a:pPr>
            <a:r>
              <a:rPr lang="en-AU" sz="2400" dirty="0">
                <a:latin typeface="Calibri"/>
                <a:ea typeface="+mn-lt"/>
                <a:cs typeface="Calibri"/>
              </a:rPr>
              <a:t>Develop and implement conservation strategies</a:t>
            </a:r>
            <a:endParaRPr lang="en-US" sz="2400" dirty="0">
              <a:ea typeface="+mn-lt"/>
              <a:cs typeface="+mn-lt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AU" sz="2400" dirty="0">
                <a:latin typeface="Calibri"/>
                <a:ea typeface="Calibri" panose="020F0502020204030204" pitchFamily="34" charset="0"/>
                <a:cs typeface="Calibri"/>
              </a:rPr>
              <a:t>Work closely with land managers to manage threats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AU" sz="2400" dirty="0">
                <a:latin typeface="Calibri"/>
                <a:ea typeface="Calibri" panose="020F0502020204030204" pitchFamily="34" charset="0"/>
                <a:cs typeface="Calibri"/>
              </a:rPr>
              <a:t>Focus on threatened and iconic species, particularly mammals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US" sz="2400" dirty="0">
                <a:latin typeface="Calibri"/>
                <a:ea typeface="Calibri" panose="020F0502020204030204" pitchFamily="34" charset="0"/>
                <a:cs typeface="Calibri"/>
              </a:rPr>
              <a:t>Threat management is a large part of the conservation program at AWC – includes feral animals, weeds, climate change and fire</a:t>
            </a:r>
            <a:endParaRPr lang="en-AU" sz="2400" dirty="0">
              <a:latin typeface="Calibri"/>
              <a:cs typeface="Calibri"/>
            </a:endParaRPr>
          </a:p>
          <a:p>
            <a:pPr marL="0" lvl="0" indent="0">
              <a:buNone/>
            </a:pPr>
            <a:endParaRPr lang="en-AU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en-AU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AU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4C12304-FC0D-44B0-85BF-7F36F6FB2420}"/>
                  </a:ext>
                </a:extLst>
              </p14:cNvPr>
              <p14:cNvContentPartPr/>
              <p14:nvPr/>
            </p14:nvContentPartPr>
            <p14:xfrm>
              <a:off x="10945583" y="4908880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4C12304-FC0D-44B0-85BF-7F36F6FB242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936583" y="4899880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50" name="Picture 2" descr="Diagram&#10;&#10;Description automatically generated">
            <a:extLst>
              <a:ext uri="{FF2B5EF4-FFF2-40B4-BE49-F238E27FC236}">
                <a16:creationId xmlns:a16="http://schemas.microsoft.com/office/drawing/2014/main" id="{69A4FF4C-2F47-16AC-00CF-470B7D176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138" y="222250"/>
            <a:ext cx="5699405" cy="641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42701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DF1B6-C6C4-41F7-9507-DE002E41A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3741" y="286696"/>
            <a:ext cx="10826259" cy="982546"/>
          </a:xfrm>
        </p:spPr>
        <p:txBody>
          <a:bodyPr>
            <a:noAutofit/>
          </a:bodyPr>
          <a:lstStyle/>
          <a:p>
            <a:r>
              <a:rPr lang="en-AU" sz="3200" b="1" dirty="0">
                <a:latin typeface="Calibri" panose="020F0502020204030204" pitchFamily="34" charset="0"/>
                <a:cs typeface="Calibri" panose="020F0502020204030204" pitchFamily="34" charset="0"/>
              </a:rPr>
              <a:t>AWC’s South West Region</a:t>
            </a:r>
            <a:br>
              <a:rPr lang="en-AU" sz="32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AU" sz="3200" b="0" i="1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E9A3520-55BD-11E4-F708-A0FF2AFAFB97}"/>
              </a:ext>
            </a:extLst>
          </p:cNvPr>
          <p:cNvGrpSpPr/>
          <p:nvPr/>
        </p:nvGrpSpPr>
        <p:grpSpPr>
          <a:xfrm>
            <a:off x="1847850" y="1269242"/>
            <a:ext cx="8496300" cy="5436358"/>
            <a:chOff x="152400" y="457200"/>
            <a:chExt cx="9601200" cy="6248400"/>
          </a:xfrm>
        </p:grpSpPr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08BE4207-02D5-6EE3-80FE-8EDD0408CC68}"/>
                </a:ext>
              </a:extLst>
            </p:cNvPr>
            <p:cNvSpPr txBox="1">
              <a:spLocks/>
            </p:cNvSpPr>
            <p:nvPr/>
          </p:nvSpPr>
          <p:spPr>
            <a:xfrm>
              <a:off x="152400" y="1586045"/>
              <a:ext cx="9601200" cy="368591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spcBef>
                  <a:spcPct val="20000"/>
                </a:spcBef>
                <a:buClr>
                  <a:srgbClr val="8E7630"/>
                </a:buClr>
                <a:buFont typeface="Arial" pitchFamily="34" charset="0"/>
                <a:buNone/>
                <a:tabLst>
                  <a:tab pos="4937125" algn="l"/>
                </a:tabLst>
                <a:defRPr lang="en-US" sz="22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Clr>
                  <a:srgbClr val="8E7630"/>
                </a:buClr>
                <a:buFont typeface="Arial" pitchFamily="34" charset="0"/>
                <a:buChar char="–"/>
                <a:tabLst>
                  <a:tab pos="4937125" algn="l"/>
                </a:tabLst>
                <a:defRPr lang="en-US" sz="22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Clr>
                  <a:srgbClr val="8E7630"/>
                </a:buClr>
                <a:buFont typeface="Arial" pitchFamily="34" charset="0"/>
                <a:buChar char="•"/>
                <a:tabLst>
                  <a:tab pos="4937125" algn="l"/>
                </a:tabLst>
                <a:defRPr lang="en-US" sz="22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Clr>
                  <a:srgbClr val="8E7630"/>
                </a:buClr>
                <a:buFont typeface="Arial" pitchFamily="34" charset="0"/>
                <a:buChar char="–"/>
                <a:tabLst>
                  <a:tab pos="4937125" algn="l"/>
                </a:tabLst>
                <a:defRPr lang="en-US" sz="22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Clr>
                  <a:srgbClr val="8E7630"/>
                </a:buClr>
                <a:buFont typeface="Arial" pitchFamily="34" charset="0"/>
                <a:buChar char="»"/>
                <a:tabLst>
                  <a:tab pos="4937125" algn="l"/>
                </a:tabLst>
                <a:defRPr lang="en-AU" sz="22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Clr>
                  <a:srgbClr val="8E7630"/>
                </a:buClr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Clr>
                  <a:srgbClr val="8E7630"/>
                </a:buClr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1" fontAlgn="auto">
                <a:spcAft>
                  <a:spcPts val="0"/>
                </a:spcAft>
              </a:pPr>
              <a:endParaRPr lang="en-AU"/>
            </a:p>
          </p:txBody>
        </p:sp>
        <p:pic>
          <p:nvPicPr>
            <p:cNvPr id="6" name="Picture 5" descr="Map&#10;&#10;Description automatically generated">
              <a:extLst>
                <a:ext uri="{FF2B5EF4-FFF2-40B4-BE49-F238E27FC236}">
                  <a16:creationId xmlns:a16="http://schemas.microsoft.com/office/drawing/2014/main" id="{30C94767-7B83-B004-8E46-A5F14FAB4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457200"/>
              <a:ext cx="4418022" cy="6248400"/>
            </a:xfrm>
            <a:prstGeom prst="rect">
              <a:avLst/>
            </a:prstGeom>
          </p:spPr>
        </p:pic>
        <p:pic>
          <p:nvPicPr>
            <p:cNvPr id="7" name="Picture 6" descr="Map&#10;&#10;Description automatically generated">
              <a:extLst>
                <a:ext uri="{FF2B5EF4-FFF2-40B4-BE49-F238E27FC236}">
                  <a16:creationId xmlns:a16="http://schemas.microsoft.com/office/drawing/2014/main" id="{B8BA706A-A332-91B4-E2C5-2E4EADF9C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9380" y="457200"/>
              <a:ext cx="1978047" cy="139858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AFBCC39-2AB6-8C87-76C8-D07AA4CB0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2493" y="5271955"/>
              <a:ext cx="1978048" cy="1398548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pic>
          <p:nvPicPr>
            <p:cNvPr id="9" name="Picture 8" title="Inserting image...">
              <a:extLst>
                <a:ext uri="{FF2B5EF4-FFF2-40B4-BE49-F238E27FC236}">
                  <a16:creationId xmlns:a16="http://schemas.microsoft.com/office/drawing/2014/main" id="{A3AA7498-3C39-4539-ED86-8868FC40E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2493" y="1524000"/>
              <a:ext cx="1978048" cy="235012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0" name="Picture 9" descr="Map&#10;&#10;Description automatically generated">
              <a:extLst>
                <a:ext uri="{FF2B5EF4-FFF2-40B4-BE49-F238E27FC236}">
                  <a16:creationId xmlns:a16="http://schemas.microsoft.com/office/drawing/2014/main" id="{DA535635-4576-C99F-C699-E8216AB65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9315" y="3874123"/>
              <a:ext cx="1978112" cy="1398587"/>
            </a:xfrm>
            <a:prstGeom prst="rect">
              <a:avLst/>
            </a:prstGeom>
            <a:solidFill>
              <a:srgbClr val="8E7630"/>
            </a:solidFill>
            <a:ln>
              <a:solidFill>
                <a:schemeClr val="tx1"/>
              </a:solidFill>
            </a:ln>
          </p:spPr>
        </p:pic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A6DB87E-8685-E20D-F3CD-4C3CF61A2EE9}"/>
                </a:ext>
              </a:extLst>
            </p:cNvPr>
            <p:cNvSpPr/>
            <p:nvPr/>
          </p:nvSpPr>
          <p:spPr>
            <a:xfrm>
              <a:off x="1219200" y="1277670"/>
              <a:ext cx="4646645" cy="703530"/>
            </a:xfrm>
            <a:custGeom>
              <a:avLst/>
              <a:gdLst>
                <a:gd name="connsiteX0" fmla="*/ 0 w 4646645"/>
                <a:gd name="connsiteY0" fmla="*/ 0 h 703530"/>
                <a:gd name="connsiteX1" fmla="*/ 979714 w 4646645"/>
                <a:gd name="connsiteY1" fmla="*/ 541176 h 703530"/>
                <a:gd name="connsiteX2" fmla="*/ 2435290 w 4646645"/>
                <a:gd name="connsiteY2" fmla="*/ 690466 h 703530"/>
                <a:gd name="connsiteX3" fmla="*/ 3769567 w 4646645"/>
                <a:gd name="connsiteY3" fmla="*/ 625151 h 703530"/>
                <a:gd name="connsiteX4" fmla="*/ 4646645 w 4646645"/>
                <a:gd name="connsiteY4" fmla="*/ 65315 h 70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46645" h="703530">
                  <a:moveTo>
                    <a:pt x="0" y="0"/>
                  </a:moveTo>
                  <a:cubicBezTo>
                    <a:pt x="286916" y="213049"/>
                    <a:pt x="573832" y="426098"/>
                    <a:pt x="979714" y="541176"/>
                  </a:cubicBezTo>
                  <a:cubicBezTo>
                    <a:pt x="1385596" y="656254"/>
                    <a:pt x="1970315" y="676470"/>
                    <a:pt x="2435290" y="690466"/>
                  </a:cubicBezTo>
                  <a:cubicBezTo>
                    <a:pt x="2900266" y="704462"/>
                    <a:pt x="3401008" y="729343"/>
                    <a:pt x="3769567" y="625151"/>
                  </a:cubicBezTo>
                  <a:cubicBezTo>
                    <a:pt x="4138126" y="520959"/>
                    <a:pt x="4522237" y="449425"/>
                    <a:pt x="4646645" y="65315"/>
                  </a:cubicBezTo>
                </a:path>
              </a:pathLst>
            </a:custGeom>
            <a:noFill/>
            <a:ln w="19050">
              <a:solidFill>
                <a:srgbClr val="249D74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1557EF6-4713-685A-60D5-0C06916BC905}"/>
                </a:ext>
              </a:extLst>
            </p:cNvPr>
            <p:cNvSpPr/>
            <p:nvPr/>
          </p:nvSpPr>
          <p:spPr>
            <a:xfrm>
              <a:off x="4086808" y="3003249"/>
              <a:ext cx="3340359" cy="943600"/>
            </a:xfrm>
            <a:custGeom>
              <a:avLst/>
              <a:gdLst>
                <a:gd name="connsiteX0" fmla="*/ 0 w 3340359"/>
                <a:gd name="connsiteY0" fmla="*/ 943600 h 943600"/>
                <a:gd name="connsiteX1" fmla="*/ 578498 w 3340359"/>
                <a:gd name="connsiteY1" fmla="*/ 150498 h 943600"/>
                <a:gd name="connsiteX2" fmla="*/ 3340359 w 3340359"/>
                <a:gd name="connsiteY2" fmla="*/ 1208 h 94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40359" h="943600">
                  <a:moveTo>
                    <a:pt x="0" y="943600"/>
                  </a:moveTo>
                  <a:cubicBezTo>
                    <a:pt x="10886" y="625581"/>
                    <a:pt x="21772" y="307563"/>
                    <a:pt x="578498" y="150498"/>
                  </a:cubicBezTo>
                  <a:cubicBezTo>
                    <a:pt x="1135224" y="-6567"/>
                    <a:pt x="2237791" y="-2680"/>
                    <a:pt x="3340359" y="1208"/>
                  </a:cubicBezTo>
                </a:path>
              </a:pathLst>
            </a:custGeom>
            <a:noFill/>
            <a:ln w="19050">
              <a:solidFill>
                <a:srgbClr val="249D74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20F5A54-3BE3-DDA7-E7CC-6C8B45965CD2}"/>
                </a:ext>
              </a:extLst>
            </p:cNvPr>
            <p:cNvSpPr/>
            <p:nvPr/>
          </p:nvSpPr>
          <p:spPr>
            <a:xfrm>
              <a:off x="2887067" y="4917233"/>
              <a:ext cx="2263431" cy="1026367"/>
            </a:xfrm>
            <a:custGeom>
              <a:avLst/>
              <a:gdLst>
                <a:gd name="connsiteX0" fmla="*/ 89398 w 2263431"/>
                <a:gd name="connsiteY0" fmla="*/ 1026367 h 1026367"/>
                <a:gd name="connsiteX1" fmla="*/ 257349 w 2263431"/>
                <a:gd name="connsiteY1" fmla="*/ 251926 h 1026367"/>
                <a:gd name="connsiteX2" fmla="*/ 2263431 w 2263431"/>
                <a:gd name="connsiteY2" fmla="*/ 0 h 1026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63431" h="1026367">
                  <a:moveTo>
                    <a:pt x="89398" y="1026367"/>
                  </a:moveTo>
                  <a:cubicBezTo>
                    <a:pt x="-7796" y="724677"/>
                    <a:pt x="-104990" y="422987"/>
                    <a:pt x="257349" y="251926"/>
                  </a:cubicBezTo>
                  <a:cubicBezTo>
                    <a:pt x="619688" y="80865"/>
                    <a:pt x="1441559" y="40432"/>
                    <a:pt x="2263431" y="0"/>
                  </a:cubicBezTo>
                </a:path>
              </a:pathLst>
            </a:custGeom>
            <a:noFill/>
            <a:ln w="19050">
              <a:solidFill>
                <a:srgbClr val="249D74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365EC61-A113-5A0F-DF3E-3B6A74AE20FF}"/>
                </a:ext>
              </a:extLst>
            </p:cNvPr>
            <p:cNvSpPr/>
            <p:nvPr/>
          </p:nvSpPr>
          <p:spPr>
            <a:xfrm>
              <a:off x="3200400" y="6064898"/>
              <a:ext cx="4208106" cy="77931"/>
            </a:xfrm>
            <a:custGeom>
              <a:avLst/>
              <a:gdLst>
                <a:gd name="connsiteX0" fmla="*/ 0 w 3657600"/>
                <a:gd name="connsiteY0" fmla="*/ 214604 h 214604"/>
                <a:gd name="connsiteX1" fmla="*/ 3657600 w 3657600"/>
                <a:gd name="connsiteY1" fmla="*/ 0 h 214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57600" h="214604">
                  <a:moveTo>
                    <a:pt x="0" y="214604"/>
                  </a:moveTo>
                  <a:lnTo>
                    <a:pt x="3657600" y="0"/>
                  </a:lnTo>
                </a:path>
              </a:pathLst>
            </a:custGeom>
            <a:noFill/>
            <a:ln w="19050">
              <a:solidFill>
                <a:srgbClr val="249D74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1B6D2B8-28C7-A0CF-C38D-57100FC061E9}"/>
              </a:ext>
            </a:extLst>
          </p:cNvPr>
          <p:cNvSpPr txBox="1"/>
          <p:nvPr/>
        </p:nvSpPr>
        <p:spPr>
          <a:xfrm>
            <a:off x="8203612" y="1269242"/>
            <a:ext cx="24317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Faure Island: </a:t>
            </a:r>
            <a:r>
              <a:rPr lang="en-US" sz="1400" dirty="0"/>
              <a:t>4,554 ha</a:t>
            </a:r>
            <a:endParaRPr lang="en-AU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341C44-2FC8-1290-2C57-6E4C26EDFF8B}"/>
              </a:ext>
            </a:extLst>
          </p:cNvPr>
          <p:cNvSpPr txBox="1"/>
          <p:nvPr/>
        </p:nvSpPr>
        <p:spPr>
          <a:xfrm>
            <a:off x="10180306" y="2197401"/>
            <a:ext cx="24317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Mt Gibson: </a:t>
            </a:r>
            <a:r>
              <a:rPr lang="en-US" sz="1400" dirty="0"/>
              <a:t>131,812 ha</a:t>
            </a:r>
            <a:endParaRPr lang="en-AU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98C8D5-68EB-CB45-13F5-4B88966C9785}"/>
              </a:ext>
            </a:extLst>
          </p:cNvPr>
          <p:cNvSpPr txBox="1"/>
          <p:nvPr/>
        </p:nvSpPr>
        <p:spPr>
          <a:xfrm>
            <a:off x="8268928" y="4496434"/>
            <a:ext cx="24317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/>
              <a:t>Paruna</a:t>
            </a:r>
            <a:r>
              <a:rPr lang="en-US" sz="1400" b="1" dirty="0"/>
              <a:t>: </a:t>
            </a:r>
            <a:r>
              <a:rPr lang="en-US" sz="1400" dirty="0"/>
              <a:t>1,912 ha</a:t>
            </a:r>
            <a:endParaRPr lang="en-AU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270BFF-DC3F-B0AF-8D3E-3D4906C0B9F0}"/>
              </a:ext>
            </a:extLst>
          </p:cNvPr>
          <p:cNvSpPr txBox="1"/>
          <p:nvPr/>
        </p:nvSpPr>
        <p:spPr>
          <a:xfrm>
            <a:off x="10164526" y="5404826"/>
            <a:ext cx="24317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Karakamia: </a:t>
            </a:r>
            <a:r>
              <a:rPr lang="en-US" sz="1400" dirty="0"/>
              <a:t>268 ha</a:t>
            </a:r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12270376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73C5B3-1303-A74F-33AB-650A02185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2800" y="365125"/>
            <a:ext cx="4691743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/>
              <a:t>Feral Cat Management in AWC’s South West region</a:t>
            </a:r>
            <a:endParaRPr lang="en-US" sz="3200" b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60FE68-24BE-C535-C8D1-2A8AAFCC1C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06" r="-3" b="-3"/>
          <a:stretch/>
        </p:blipFill>
        <p:spPr>
          <a:xfrm>
            <a:off x="1" y="10"/>
            <a:ext cx="6936390" cy="68579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164A7A-2128-5063-5A4D-60CCFD1B1124}"/>
              </a:ext>
            </a:extLst>
          </p:cNvPr>
          <p:cNvSpPr txBox="1"/>
          <p:nvPr/>
        </p:nvSpPr>
        <p:spPr>
          <a:xfrm>
            <a:off x="7531610" y="2434201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Feral-predator free exclosures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Aerial and ground-based </a:t>
            </a:r>
            <a:r>
              <a:rPr lang="en-US" sz="2400" dirty="0" err="1"/>
              <a:t>Eradicat</a:t>
            </a:r>
            <a:r>
              <a:rPr lang="en-US" sz="2400" dirty="0"/>
              <a:t> baiting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Targeted trapping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Camera trap monitoring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255375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DF1B6-C6C4-41F7-9507-DE002E41A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3741" y="286696"/>
            <a:ext cx="10826259" cy="982546"/>
          </a:xfrm>
        </p:spPr>
        <p:txBody>
          <a:bodyPr>
            <a:noAutofit/>
          </a:bodyPr>
          <a:lstStyle/>
          <a:p>
            <a:r>
              <a:rPr lang="en-AU" sz="3200" b="1">
                <a:latin typeface="Calibri" panose="020F0502020204030204" pitchFamily="34" charset="0"/>
                <a:cs typeface="Calibri" panose="020F0502020204030204" pitchFamily="34" charset="0"/>
              </a:rPr>
              <a:t>Faure Island</a:t>
            </a:r>
            <a:br>
              <a:rPr lang="en-AU" sz="3200" b="1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AU" sz="3200" b="0" i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7A261F-C6C7-004B-356F-A2699D4617F7}"/>
              </a:ext>
            </a:extLst>
          </p:cNvPr>
          <p:cNvSpPr txBox="1"/>
          <p:nvPr/>
        </p:nvSpPr>
        <p:spPr>
          <a:xfrm>
            <a:off x="721142" y="1198926"/>
            <a:ext cx="4586513" cy="45840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Cats were eradicated in 2001*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/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Four reintroduced mammals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7B83E7F-E160-DBB5-C4EF-BE883D2EC6A2}"/>
              </a:ext>
            </a:extLst>
          </p:cNvPr>
          <p:cNvSpPr txBox="1">
            <a:spLocks/>
          </p:cNvSpPr>
          <p:nvPr/>
        </p:nvSpPr>
        <p:spPr>
          <a:xfrm>
            <a:off x="230092" y="6487117"/>
            <a:ext cx="2921098" cy="36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*Algar et al. 2010. </a:t>
            </a:r>
            <a:endParaRPr lang="en-AU" sz="16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72D93C9-8948-1E21-DC71-6A89EE965C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558" y="103180"/>
            <a:ext cx="2412527" cy="1589252"/>
          </a:xfrm>
          <a:prstGeom prst="rect">
            <a:avLst/>
          </a:prstGeom>
          <a:effectLst/>
        </p:spPr>
      </p:pic>
      <p:pic>
        <p:nvPicPr>
          <p:cNvPr id="20" name="Picture 19" descr="A picture containing ground, outdoor, mammal, squirrel&#10;&#10;Description automatically generated">
            <a:extLst>
              <a:ext uri="{FF2B5EF4-FFF2-40B4-BE49-F238E27FC236}">
                <a16:creationId xmlns:a16="http://schemas.microsoft.com/office/drawing/2014/main" id="{994CFF05-2E5C-B6E0-25A9-188BD623D3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1" t="14466" r="7522" b="2201"/>
          <a:stretch/>
        </p:blipFill>
        <p:spPr>
          <a:xfrm>
            <a:off x="5468546" y="103180"/>
            <a:ext cx="1931342" cy="158925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93C823E-A6A3-3EF0-60F4-1706E86D2A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43" t="50000" r="22013" b="8953"/>
          <a:stretch/>
        </p:blipFill>
        <p:spPr bwMode="auto">
          <a:xfrm>
            <a:off x="10085755" y="103180"/>
            <a:ext cx="1979708" cy="15811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900E62-78D9-445B-2722-435E6780AC7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259" b="18170"/>
          <a:stretch/>
        </p:blipFill>
        <p:spPr>
          <a:xfrm>
            <a:off x="489072" y="3097198"/>
            <a:ext cx="3685850" cy="23598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AAD83E1-8BC7-EDC7-89F2-DEA074AFF549}"/>
              </a:ext>
            </a:extLst>
          </p:cNvPr>
          <p:cNvSpPr txBox="1"/>
          <p:nvPr/>
        </p:nvSpPr>
        <p:spPr>
          <a:xfrm>
            <a:off x="5539725" y="1694834"/>
            <a:ext cx="3026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100 % Occupancy</a:t>
            </a:r>
            <a:endParaRPr lang="en-A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CFD94D-CC44-FF0F-8F21-5F949C0B6F82}"/>
              </a:ext>
            </a:extLst>
          </p:cNvPr>
          <p:cNvSpPr txBox="1"/>
          <p:nvPr/>
        </p:nvSpPr>
        <p:spPr>
          <a:xfrm>
            <a:off x="7922405" y="1700521"/>
            <a:ext cx="3026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93 % Occupancy</a:t>
            </a:r>
            <a:endParaRPr lang="en-A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A2987B-C4D1-640E-231B-2819CD41002B}"/>
              </a:ext>
            </a:extLst>
          </p:cNvPr>
          <p:cNvSpPr txBox="1"/>
          <p:nvPr/>
        </p:nvSpPr>
        <p:spPr>
          <a:xfrm>
            <a:off x="10137498" y="1692432"/>
            <a:ext cx="3026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27 % Occupancy</a:t>
            </a:r>
            <a:endParaRPr lang="en-AU" dirty="0"/>
          </a:p>
        </p:txBody>
      </p:sp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9DFD855C-21B4-4174-A1CF-E6B84F1B77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086" y="2387705"/>
            <a:ext cx="7371261" cy="441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7508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DF1B6-C6C4-41F7-9507-DE002E41A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3741" y="286696"/>
            <a:ext cx="10826259" cy="982546"/>
          </a:xfrm>
        </p:spPr>
        <p:txBody>
          <a:bodyPr>
            <a:noAutofit/>
          </a:bodyPr>
          <a:lstStyle/>
          <a:p>
            <a:r>
              <a:rPr lang="en-AU" sz="3200" b="1" dirty="0">
                <a:latin typeface="Calibri" panose="020F0502020204030204" pitchFamily="34" charset="0"/>
                <a:cs typeface="Calibri" panose="020F0502020204030204" pitchFamily="34" charset="0"/>
              </a:rPr>
              <a:t>Karakamia</a:t>
            </a:r>
            <a:br>
              <a:rPr lang="en-AU" sz="32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AU" sz="3200" b="0" i="1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A6C3456-E4A6-CA5D-8C52-4BAA1D6546B4}"/>
              </a:ext>
            </a:extLst>
          </p:cNvPr>
          <p:cNvGrpSpPr/>
          <p:nvPr/>
        </p:nvGrpSpPr>
        <p:grpSpPr>
          <a:xfrm>
            <a:off x="577334" y="103357"/>
            <a:ext cx="11506892" cy="6060118"/>
            <a:chOff x="-4187972" y="-45596"/>
            <a:chExt cx="11506892" cy="6060118"/>
          </a:xfrm>
        </p:grpSpPr>
        <p:pic>
          <p:nvPicPr>
            <p:cNvPr id="10" name="Picture 2" descr="No photo description available.">
              <a:extLst>
                <a:ext uri="{FF2B5EF4-FFF2-40B4-BE49-F238E27FC236}">
                  <a16:creationId xmlns:a16="http://schemas.microsoft.com/office/drawing/2014/main" id="{ABEC7C5C-289F-5E0F-DECF-40A57E598CE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55" t="7778"/>
            <a:stretch/>
          </p:blipFill>
          <p:spPr bwMode="auto">
            <a:xfrm>
              <a:off x="3039756" y="-45595"/>
              <a:ext cx="1644825" cy="17963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Woylie (Brush-tailed Bettong) - AWC - Australian Wildlife Conservancy">
              <a:extLst>
                <a:ext uri="{FF2B5EF4-FFF2-40B4-BE49-F238E27FC236}">
                  <a16:creationId xmlns:a16="http://schemas.microsoft.com/office/drawing/2014/main" id="{1712AF8A-4C08-7198-284B-BA9D76E8541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07" r="12360"/>
            <a:stretch/>
          </p:blipFill>
          <p:spPr bwMode="auto">
            <a:xfrm>
              <a:off x="-4187972" y="2737267"/>
              <a:ext cx="4071811" cy="3277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Karakamia Wildlife Sanctuary | Mundaring Visitor Centre | Perth Hills">
              <a:extLst>
                <a:ext uri="{FF2B5EF4-FFF2-40B4-BE49-F238E27FC236}">
                  <a16:creationId xmlns:a16="http://schemas.microsoft.com/office/drawing/2014/main" id="{5A26DEDB-EA6A-03D5-BFE3-F7AD5E7C89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222"/>
            <a:stretch/>
          </p:blipFill>
          <p:spPr bwMode="auto">
            <a:xfrm>
              <a:off x="4817651" y="-45596"/>
              <a:ext cx="2501269" cy="18016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8" name="Picture 4" descr="Locally extinct Brushtail Possums reintroduced at Mt Gibson">
            <a:extLst>
              <a:ext uri="{FF2B5EF4-FFF2-40B4-BE49-F238E27FC236}">
                <a16:creationId xmlns:a16="http://schemas.microsoft.com/office/drawing/2014/main" id="{60C89098-3D5F-58A4-81BE-C09431909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723" y="103357"/>
            <a:ext cx="2501269" cy="1786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6D4575-B0C4-1245-2479-BCC6C1DEA082}"/>
              </a:ext>
            </a:extLst>
          </p:cNvPr>
          <p:cNvSpPr txBox="1"/>
          <p:nvPr/>
        </p:nvSpPr>
        <p:spPr>
          <a:xfrm>
            <a:off x="721142" y="1198926"/>
            <a:ext cx="4586513" cy="45840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Cats were eradicated in 1994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/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Four reintroduced mammals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2223BF-6C92-9043-2A28-21C90DEE4710}"/>
              </a:ext>
            </a:extLst>
          </p:cNvPr>
          <p:cNvSpPr txBox="1"/>
          <p:nvPr/>
        </p:nvSpPr>
        <p:spPr>
          <a:xfrm>
            <a:off x="9957744" y="1927994"/>
            <a:ext cx="3026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~170 individuals</a:t>
            </a:r>
            <a:endParaRPr lang="en-A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70F69E-62DA-9315-0E41-6DEF2080D646}"/>
              </a:ext>
            </a:extLst>
          </p:cNvPr>
          <p:cNvSpPr txBox="1"/>
          <p:nvPr/>
        </p:nvSpPr>
        <p:spPr>
          <a:xfrm>
            <a:off x="5601246" y="1927994"/>
            <a:ext cx="3026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~197 individuals</a:t>
            </a:r>
            <a:endParaRPr lang="en-A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7A094D-5E2B-D96C-3A63-2C0D08D9B2D1}"/>
              </a:ext>
            </a:extLst>
          </p:cNvPr>
          <p:cNvSpPr txBox="1"/>
          <p:nvPr/>
        </p:nvSpPr>
        <p:spPr>
          <a:xfrm>
            <a:off x="7807363" y="1915423"/>
            <a:ext cx="3026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~205 individuals</a:t>
            </a:r>
            <a:endParaRPr lang="en-AU" dirty="0"/>
          </a:p>
        </p:txBody>
      </p:sp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D1D72424-356F-4122-BC49-AF2968B466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702" y="2604620"/>
            <a:ext cx="6719964" cy="403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301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DF1B6-C6C4-41F7-9507-DE002E41A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3741" y="286696"/>
            <a:ext cx="10826259" cy="982546"/>
          </a:xfrm>
        </p:spPr>
        <p:txBody>
          <a:bodyPr>
            <a:noAutofit/>
          </a:bodyPr>
          <a:lstStyle/>
          <a:p>
            <a:r>
              <a:rPr lang="en-AU" sz="3200" b="1" dirty="0">
                <a:latin typeface="Calibri" panose="020F0502020204030204" pitchFamily="34" charset="0"/>
                <a:cs typeface="Calibri" panose="020F0502020204030204" pitchFamily="34" charset="0"/>
              </a:rPr>
              <a:t>Mt Gibson</a:t>
            </a:r>
            <a:br>
              <a:rPr lang="en-AU" sz="32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AU" sz="3200" b="0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6D4575-B0C4-1245-2479-BCC6C1DEA082}"/>
              </a:ext>
            </a:extLst>
          </p:cNvPr>
          <p:cNvSpPr txBox="1"/>
          <p:nvPr/>
        </p:nvSpPr>
        <p:spPr>
          <a:xfrm>
            <a:off x="721142" y="1198926"/>
            <a:ext cx="4586513" cy="45840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7,832 ha fenced exclosure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/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Cats were eradicated in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2015</a:t>
            </a:r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Eight reintroduced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mammals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/>
          </a:p>
        </p:txBody>
      </p:sp>
      <p:pic>
        <p:nvPicPr>
          <p:cNvPr id="7" name="Picture 4" descr="A picture containing different, cat, mammal, various&#10;&#10;Description automatically generated">
            <a:extLst>
              <a:ext uri="{FF2B5EF4-FFF2-40B4-BE49-F238E27FC236}">
                <a16:creationId xmlns:a16="http://schemas.microsoft.com/office/drawing/2014/main" id="{70D98424-7259-D834-0233-468428D818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80530" b="51549"/>
          <a:stretch/>
        </p:blipFill>
        <p:spPr>
          <a:xfrm>
            <a:off x="4479829" y="199612"/>
            <a:ext cx="1116340" cy="1563875"/>
          </a:xfrm>
        </p:spPr>
      </p:pic>
      <p:pic>
        <p:nvPicPr>
          <p:cNvPr id="14" name="Picture 4" descr="A picture containing different, cat, mammal, various&#10;&#10;Description automatically generated">
            <a:extLst>
              <a:ext uri="{FF2B5EF4-FFF2-40B4-BE49-F238E27FC236}">
                <a16:creationId xmlns:a16="http://schemas.microsoft.com/office/drawing/2014/main" id="{A477B17F-BE89-D5A2-9A03-1F1E9A3F77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359" r="57081" b="62922"/>
          <a:stretch/>
        </p:blipFill>
        <p:spPr>
          <a:xfrm>
            <a:off x="5615353" y="194095"/>
            <a:ext cx="1765161" cy="1563875"/>
          </a:xfrm>
          <a:prstGeom prst="rect">
            <a:avLst/>
          </a:prstGeom>
        </p:spPr>
      </p:pic>
      <p:pic>
        <p:nvPicPr>
          <p:cNvPr id="15" name="Picture 4" descr="A picture containing different, cat, mammal, various&#10;&#10;Description automatically generated">
            <a:extLst>
              <a:ext uri="{FF2B5EF4-FFF2-40B4-BE49-F238E27FC236}">
                <a16:creationId xmlns:a16="http://schemas.microsoft.com/office/drawing/2014/main" id="{94C54B60-95F2-D215-22ED-E4275DAD28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633" r="26186" b="47601"/>
          <a:stretch/>
        </p:blipFill>
        <p:spPr>
          <a:xfrm>
            <a:off x="7380514" y="199464"/>
            <a:ext cx="1618686" cy="1531366"/>
          </a:xfrm>
          <a:prstGeom prst="rect">
            <a:avLst/>
          </a:prstGeom>
        </p:spPr>
      </p:pic>
      <p:pic>
        <p:nvPicPr>
          <p:cNvPr id="16" name="Picture 4" descr="A picture containing different, cat, mammal, various&#10;&#10;Description automatically generated">
            <a:extLst>
              <a:ext uri="{FF2B5EF4-FFF2-40B4-BE49-F238E27FC236}">
                <a16:creationId xmlns:a16="http://schemas.microsoft.com/office/drawing/2014/main" id="{86CDFFE8-F72B-7C87-116C-405E21952B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925" b="45231"/>
          <a:stretch/>
        </p:blipFill>
        <p:spPr>
          <a:xfrm>
            <a:off x="9032696" y="199464"/>
            <a:ext cx="1295064" cy="1531365"/>
          </a:xfrm>
          <a:prstGeom prst="rect">
            <a:avLst/>
          </a:prstGeom>
        </p:spPr>
      </p:pic>
      <p:pic>
        <p:nvPicPr>
          <p:cNvPr id="17" name="Picture 4" descr="A picture containing different, cat, mammal, various&#10;&#10;Description automatically generated">
            <a:extLst>
              <a:ext uri="{FF2B5EF4-FFF2-40B4-BE49-F238E27FC236}">
                <a16:creationId xmlns:a16="http://schemas.microsoft.com/office/drawing/2014/main" id="{14F194A7-682B-FCF0-C127-492B66474F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592" t="59111"/>
          <a:stretch/>
        </p:blipFill>
        <p:spPr>
          <a:xfrm>
            <a:off x="10415685" y="194095"/>
            <a:ext cx="1690321" cy="1531365"/>
          </a:xfrm>
          <a:prstGeom prst="rect">
            <a:avLst/>
          </a:prstGeom>
        </p:spPr>
      </p:pic>
      <p:pic>
        <p:nvPicPr>
          <p:cNvPr id="20" name="Picture 4" descr="A picture containing different, cat, mammal, various&#10;&#10;Description automatically generated">
            <a:extLst>
              <a:ext uri="{FF2B5EF4-FFF2-40B4-BE49-F238E27FC236}">
                <a16:creationId xmlns:a16="http://schemas.microsoft.com/office/drawing/2014/main" id="{211DBD96-E942-A155-C068-CB15B61C10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564" t="41056" r="58016" b="29834"/>
          <a:stretch/>
        </p:blipFill>
        <p:spPr>
          <a:xfrm>
            <a:off x="721142" y="4182198"/>
            <a:ext cx="2873013" cy="230568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3EFC61B7-E0E1-29B8-62A5-5292688FF811}"/>
              </a:ext>
            </a:extLst>
          </p:cNvPr>
          <p:cNvGrpSpPr/>
          <p:nvPr/>
        </p:nvGrpSpPr>
        <p:grpSpPr>
          <a:xfrm>
            <a:off x="4040384" y="2181472"/>
            <a:ext cx="7748845" cy="4513781"/>
            <a:chOff x="5789693" y="2642634"/>
            <a:chExt cx="6225413" cy="4005016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8AEE75E4-9C72-2B7C-3BF2-B3295BD3BB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9693" y="2642634"/>
              <a:ext cx="6225413" cy="4005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19483F1-A573-E160-839B-E579FED62222}"/>
                </a:ext>
              </a:extLst>
            </p:cNvPr>
            <p:cNvSpPr/>
            <p:nvPr/>
          </p:nvSpPr>
          <p:spPr>
            <a:xfrm>
              <a:off x="6634143" y="2775857"/>
              <a:ext cx="2000189" cy="936172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pic>
        <p:nvPicPr>
          <p:cNvPr id="18" name="Picture 4" descr="A picture containing different, cat, mammal, various&#10;&#10;Description automatically generated">
            <a:extLst>
              <a:ext uri="{FF2B5EF4-FFF2-40B4-BE49-F238E27FC236}">
                <a16:creationId xmlns:a16="http://schemas.microsoft.com/office/drawing/2014/main" id="{A963A12A-6C55-06F4-992E-BAE4F43BC0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920" t="58124" r="27741"/>
          <a:stretch/>
        </p:blipFill>
        <p:spPr>
          <a:xfrm>
            <a:off x="8223461" y="1862395"/>
            <a:ext cx="1661191" cy="1381902"/>
          </a:xfrm>
          <a:prstGeom prst="rect">
            <a:avLst/>
          </a:prstGeom>
        </p:spPr>
      </p:pic>
      <p:pic>
        <p:nvPicPr>
          <p:cNvPr id="19" name="Picture 4" descr="A picture containing different, cat, mammal, various&#10;&#10;Description automatically generated">
            <a:extLst>
              <a:ext uri="{FF2B5EF4-FFF2-40B4-BE49-F238E27FC236}">
                <a16:creationId xmlns:a16="http://schemas.microsoft.com/office/drawing/2014/main" id="{B1E07D56-8859-E621-FAE9-84E786FA83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26" t="72930" r="58016"/>
          <a:stretch/>
        </p:blipFill>
        <p:spPr>
          <a:xfrm>
            <a:off x="6087062" y="1856088"/>
            <a:ext cx="2000189" cy="1388208"/>
          </a:xfrm>
          <a:prstGeom prst="rect">
            <a:avLst/>
          </a:prstGeom>
        </p:spPr>
      </p:pic>
      <p:sp>
        <p:nvSpPr>
          <p:cNvPr id="23" name="Arrow: Down 22">
            <a:extLst>
              <a:ext uri="{FF2B5EF4-FFF2-40B4-BE49-F238E27FC236}">
                <a16:creationId xmlns:a16="http://schemas.microsoft.com/office/drawing/2014/main" id="{5CA2EEAA-2BF1-F456-EB0E-D7B316017BC9}"/>
              </a:ext>
            </a:extLst>
          </p:cNvPr>
          <p:cNvSpPr/>
          <p:nvPr/>
        </p:nvSpPr>
        <p:spPr>
          <a:xfrm flipV="1">
            <a:off x="5203371" y="96122"/>
            <a:ext cx="324057" cy="397940"/>
          </a:xfrm>
          <a:prstGeom prst="downArrow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332227C2-0E6F-5930-3356-AF2EDE92D042}"/>
              </a:ext>
            </a:extLst>
          </p:cNvPr>
          <p:cNvSpPr/>
          <p:nvPr/>
        </p:nvSpPr>
        <p:spPr>
          <a:xfrm flipV="1">
            <a:off x="8620714" y="96122"/>
            <a:ext cx="324057" cy="397940"/>
          </a:xfrm>
          <a:prstGeom prst="downArrow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CDE6CB91-EB73-B8F6-E4AF-6F6CD24CAD81}"/>
              </a:ext>
            </a:extLst>
          </p:cNvPr>
          <p:cNvSpPr/>
          <p:nvPr/>
        </p:nvSpPr>
        <p:spPr>
          <a:xfrm flipV="1">
            <a:off x="9954678" y="96122"/>
            <a:ext cx="324057" cy="397940"/>
          </a:xfrm>
          <a:prstGeom prst="downArrow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" name="Arrow: Down 26">
            <a:extLst>
              <a:ext uri="{FF2B5EF4-FFF2-40B4-BE49-F238E27FC236}">
                <a16:creationId xmlns:a16="http://schemas.microsoft.com/office/drawing/2014/main" id="{B2427F2E-6D40-27A2-C0A3-7CB727FF0B8C}"/>
              </a:ext>
            </a:extLst>
          </p:cNvPr>
          <p:cNvSpPr/>
          <p:nvPr/>
        </p:nvSpPr>
        <p:spPr>
          <a:xfrm flipV="1">
            <a:off x="11695514" y="96122"/>
            <a:ext cx="324057" cy="397940"/>
          </a:xfrm>
          <a:prstGeom prst="downArrow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" name="Arrow: Down 27">
            <a:extLst>
              <a:ext uri="{FF2B5EF4-FFF2-40B4-BE49-F238E27FC236}">
                <a16:creationId xmlns:a16="http://schemas.microsoft.com/office/drawing/2014/main" id="{46AA8325-BC5F-C510-2B20-A241CF3CAE89}"/>
              </a:ext>
            </a:extLst>
          </p:cNvPr>
          <p:cNvSpPr/>
          <p:nvPr/>
        </p:nvSpPr>
        <p:spPr>
          <a:xfrm flipV="1">
            <a:off x="7698778" y="1762653"/>
            <a:ext cx="324057" cy="397940"/>
          </a:xfrm>
          <a:prstGeom prst="downArrow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Arrow: Down 28">
            <a:extLst>
              <a:ext uri="{FF2B5EF4-FFF2-40B4-BE49-F238E27FC236}">
                <a16:creationId xmlns:a16="http://schemas.microsoft.com/office/drawing/2014/main" id="{D901A708-80C8-68CA-99A7-306367EE86F8}"/>
              </a:ext>
            </a:extLst>
          </p:cNvPr>
          <p:cNvSpPr/>
          <p:nvPr/>
        </p:nvSpPr>
        <p:spPr>
          <a:xfrm flipV="1">
            <a:off x="9505180" y="1762653"/>
            <a:ext cx="324057" cy="397940"/>
          </a:xfrm>
          <a:prstGeom prst="downArrow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365530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DF1B6-C6C4-41F7-9507-DE002E41A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3741" y="286696"/>
            <a:ext cx="10826259" cy="982546"/>
          </a:xfrm>
        </p:spPr>
        <p:txBody>
          <a:bodyPr>
            <a:noAutofit/>
          </a:bodyPr>
          <a:lstStyle/>
          <a:p>
            <a:r>
              <a:rPr lang="en-AU" sz="3200" b="1" dirty="0">
                <a:latin typeface="Calibri" panose="020F0502020204030204" pitchFamily="34" charset="0"/>
                <a:cs typeface="Calibri" panose="020F0502020204030204" pitchFamily="34" charset="0"/>
              </a:rPr>
              <a:t>Mt Gibson outside the fence</a:t>
            </a:r>
            <a:br>
              <a:rPr lang="en-AU" sz="32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AU" sz="3200" b="0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6D4575-B0C4-1245-2479-BCC6C1DEA082}"/>
              </a:ext>
            </a:extLst>
          </p:cNvPr>
          <p:cNvSpPr txBox="1"/>
          <p:nvPr/>
        </p:nvSpPr>
        <p:spPr>
          <a:xfrm>
            <a:off x="721142" y="1198926"/>
            <a:ext cx="4586513" cy="458409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Cats are present (~5 detections per day)</a:t>
            </a:r>
            <a:endParaRPr lang="en-US" sz="20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/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One intentionally reintroduced mammal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Eradicat</a:t>
            </a:r>
            <a:r>
              <a:rPr lang="en-US" sz="2400" dirty="0"/>
              <a:t> baiting program 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Camera array to identify cat activity hotspots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Targeted trapping in hotspots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B9C8869-D4FD-8C39-2758-A73914BF2A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500" y="657982"/>
            <a:ext cx="6955972" cy="59595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85878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DEAD0489C9989409A58C819DFE14FA0" ma:contentTypeVersion="16" ma:contentTypeDescription="Create a new document." ma:contentTypeScope="" ma:versionID="878094286e27c0c196a747a977d662a0">
  <xsd:schema xmlns:xsd="http://www.w3.org/2001/XMLSchema" xmlns:xs="http://www.w3.org/2001/XMLSchema" xmlns:p="http://schemas.microsoft.com/office/2006/metadata/properties" xmlns:ns2="93093191-0212-42b6-bf90-da0cd9c31c56" xmlns:ns3="aad7d28c-3aee-472e-a4ee-c628f958a274" targetNamespace="http://schemas.microsoft.com/office/2006/metadata/properties" ma:root="true" ma:fieldsID="343af61521b6adc11c77c5c1b611a4c2" ns2:_="" ns3:_="">
    <xsd:import namespace="93093191-0212-42b6-bf90-da0cd9c31c56"/>
    <xsd:import namespace="aad7d28c-3aee-472e-a4ee-c628f958a27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093191-0212-42b6-bf90-da0cd9c31c5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da79821-396f-4765-8181-78a64362f85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d7d28c-3aee-472e-a4ee-c628f958a274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200c4c7-a844-4e8f-8638-7c07bd164f84}" ma:internalName="TaxCatchAll" ma:showField="CatchAllData" ma:web="aad7d28c-3aee-472e-a4ee-c628f958a27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aad7d28c-3aee-472e-a4ee-c628f958a274">
      <UserInfo>
        <DisplayName>Linda White</DisplayName>
        <AccountId>218</AccountId>
        <AccountType/>
      </UserInfo>
      <UserInfo>
        <DisplayName>Gill Sheridan</DisplayName>
        <AccountId>159</AccountId>
        <AccountType/>
      </UserInfo>
      <UserInfo>
        <DisplayName>Sophia Callander</DisplayName>
        <AccountId>429</AccountId>
        <AccountType/>
      </UserInfo>
      <UserInfo>
        <DisplayName>Amanda Bourne</DisplayName>
        <AccountId>476</AccountId>
        <AccountType/>
      </UserInfo>
      <UserInfo>
        <DisplayName>Angela Bowman</DisplayName>
        <AccountId>72</AccountId>
        <AccountType/>
      </UserInfo>
    </SharedWithUsers>
    <lcf76f155ced4ddcb4097134ff3c332f xmlns="93093191-0212-42b6-bf90-da0cd9c31c56">
      <Terms xmlns="http://schemas.microsoft.com/office/infopath/2007/PartnerControls"/>
    </lcf76f155ced4ddcb4097134ff3c332f>
    <TaxCatchAll xmlns="aad7d28c-3aee-472e-a4ee-c628f958a274" xsi:nil="true"/>
  </documentManagement>
</p:properties>
</file>

<file path=customXml/itemProps1.xml><?xml version="1.0" encoding="utf-8"?>
<ds:datastoreItem xmlns:ds="http://schemas.openxmlformats.org/officeDocument/2006/customXml" ds:itemID="{18D1D606-047F-466D-8857-1002006E942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B508CC7-828B-40EF-84B9-D04436758575}">
  <ds:schemaRefs>
    <ds:schemaRef ds:uri="93093191-0212-42b6-bf90-da0cd9c31c56"/>
    <ds:schemaRef ds:uri="aad7d28c-3aee-472e-a4ee-c628f958a27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7F7FB02D-27C0-4B73-9E0E-316E6AD77E44}">
  <ds:schemaRefs>
    <ds:schemaRef ds:uri="http://purl.org/dc/elements/1.1/"/>
    <ds:schemaRef ds:uri="http://schemas.openxmlformats.org/package/2006/metadata/core-properties"/>
    <ds:schemaRef ds:uri="93093191-0212-42b6-bf90-da0cd9c31c56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aad7d28c-3aee-472e-a4ee-c628f958a274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487</TotalTime>
  <Words>534</Words>
  <Application>Microsoft Office PowerPoint</Application>
  <PresentationFormat>Widescreen</PresentationFormat>
  <Paragraphs>138</Paragraphs>
  <Slides>15</Slides>
  <Notes>9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Open Sans</vt:lpstr>
      <vt:lpstr>Symbol</vt:lpstr>
      <vt:lpstr>Symbol,Sans-Serif</vt:lpstr>
      <vt:lpstr>Office Theme</vt:lpstr>
      <vt:lpstr>PowerPoint Presentation</vt:lpstr>
      <vt:lpstr>PowerPoint Presentation</vt:lpstr>
      <vt:lpstr>AWC’s Conservation Program</vt:lpstr>
      <vt:lpstr>AWC’s South West Region </vt:lpstr>
      <vt:lpstr>Feral Cat Management in AWC’s South West region</vt:lpstr>
      <vt:lpstr>Faure Island </vt:lpstr>
      <vt:lpstr>Karakamia </vt:lpstr>
      <vt:lpstr>Mt Gibson </vt:lpstr>
      <vt:lpstr>Mt Gibson outside the fence </vt:lpstr>
      <vt:lpstr>Mt Gibson outside the fence </vt:lpstr>
      <vt:lpstr>Mt Gibson outside the fence </vt:lpstr>
      <vt:lpstr>Paruna </vt:lpstr>
      <vt:lpstr>Feral Predator Management</vt:lpstr>
      <vt:lpstr>Thank you</vt:lpstr>
      <vt:lpstr>AWC Colour Palette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Leah Royle</dc:creator>
  <cp:lastModifiedBy>Amanda Bourne</cp:lastModifiedBy>
  <cp:revision>66</cp:revision>
  <dcterms:created xsi:type="dcterms:W3CDTF">2020-12-03T12:11:31Z</dcterms:created>
  <dcterms:modified xsi:type="dcterms:W3CDTF">2023-02-02T22:22:36Z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0x0101005DEAD0489C9989409A58C819DFE14FA0</vt:lpwstr>
  </property>
  <property fmtid="{D5CDD505-2E9C-101B-9397-08002B2CF9AE}" pid="3" name="MediaServiceImageTags">
    <vt:lpwstr/>
  </property>
</Properties>
</file>