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57" r:id="rId4"/>
    <p:sldId id="262" r:id="rId5"/>
    <p:sldId id="258" r:id="rId6"/>
    <p:sldId id="263" r:id="rId7"/>
    <p:sldId id="260" r:id="rId8"/>
    <p:sldId id="273" r:id="rId9"/>
    <p:sldId id="261" r:id="rId10"/>
    <p:sldId id="264" r:id="rId11"/>
    <p:sldId id="283" r:id="rId12"/>
    <p:sldId id="272" r:id="rId13"/>
    <p:sldId id="265" r:id="rId14"/>
    <p:sldId id="277" r:id="rId15"/>
    <p:sldId id="267" r:id="rId16"/>
    <p:sldId id="269" r:id="rId17"/>
    <p:sldId id="278" r:id="rId18"/>
    <p:sldId id="280" r:id="rId19"/>
    <p:sldId id="279" r:id="rId20"/>
    <p:sldId id="2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4.svg"/><Relationship Id="rId1" Type="http://schemas.openxmlformats.org/officeDocument/2006/relationships/image" Target="../media/image12.png"/><Relationship Id="rId6" Type="http://schemas.openxmlformats.org/officeDocument/2006/relationships/image" Target="../media/image28.svg"/><Relationship Id="rId5" Type="http://schemas.openxmlformats.org/officeDocument/2006/relationships/image" Target="../media/image14.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4.svg"/><Relationship Id="rId1" Type="http://schemas.openxmlformats.org/officeDocument/2006/relationships/image" Target="../media/image12.png"/><Relationship Id="rId6" Type="http://schemas.openxmlformats.org/officeDocument/2006/relationships/image" Target="../media/image28.svg"/><Relationship Id="rId5" Type="http://schemas.openxmlformats.org/officeDocument/2006/relationships/image" Target="../media/image14.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BC526F-558F-42B0-83EB-68CFE0304B1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814227B-2299-4F0B-9B15-0AF2D7A57281}">
      <dgm:prSet/>
      <dgm:spPr/>
      <dgm:t>
        <a:bodyPr/>
        <a:lstStyle/>
        <a:p>
          <a:r>
            <a:rPr lang="en-AU" b="1" dirty="0"/>
            <a:t>Effective strategies for feral cat control</a:t>
          </a:r>
          <a:endParaRPr lang="en-US" dirty="0"/>
        </a:p>
      </dgm:t>
    </dgm:pt>
    <dgm:pt modelId="{5D226353-E555-4925-90DC-3E283C96B875}" type="parTrans" cxnId="{8B8A624C-DC48-410E-BDB4-D744B32F39F1}">
      <dgm:prSet/>
      <dgm:spPr/>
      <dgm:t>
        <a:bodyPr/>
        <a:lstStyle/>
        <a:p>
          <a:endParaRPr lang="en-US"/>
        </a:p>
      </dgm:t>
    </dgm:pt>
    <dgm:pt modelId="{60485B01-B67F-45DC-A1CD-6649427E471F}" type="sibTrans" cxnId="{8B8A624C-DC48-410E-BDB4-D744B32F39F1}">
      <dgm:prSet/>
      <dgm:spPr/>
      <dgm:t>
        <a:bodyPr/>
        <a:lstStyle/>
        <a:p>
          <a:endParaRPr lang="en-US"/>
        </a:p>
      </dgm:t>
    </dgm:pt>
    <dgm:pt modelId="{69B7A82A-1566-4364-86E8-59BEB917B925}">
      <dgm:prSet/>
      <dgm:spPr/>
      <dgm:t>
        <a:bodyPr/>
        <a:lstStyle/>
        <a:p>
          <a:r>
            <a:rPr lang="en-AU" dirty="0"/>
            <a:t>How do we get densities low and keep them there?</a:t>
          </a:r>
          <a:endParaRPr lang="en-US" dirty="0"/>
        </a:p>
      </dgm:t>
    </dgm:pt>
    <dgm:pt modelId="{59A6B239-5C75-4C5A-8C59-FA30E84F8388}" type="parTrans" cxnId="{285FE7FA-BA68-42BF-80A5-BAAB3F7BC464}">
      <dgm:prSet/>
      <dgm:spPr/>
      <dgm:t>
        <a:bodyPr/>
        <a:lstStyle/>
        <a:p>
          <a:endParaRPr lang="en-US"/>
        </a:p>
      </dgm:t>
    </dgm:pt>
    <dgm:pt modelId="{BD924426-7057-4537-829B-4BCEBC41A00D}" type="sibTrans" cxnId="{285FE7FA-BA68-42BF-80A5-BAAB3F7BC464}">
      <dgm:prSet/>
      <dgm:spPr/>
      <dgm:t>
        <a:bodyPr/>
        <a:lstStyle/>
        <a:p>
          <a:endParaRPr lang="en-US"/>
        </a:p>
      </dgm:t>
    </dgm:pt>
    <dgm:pt modelId="{CB0315FB-4E73-4EC9-84D3-2C4683FBF49D}">
      <dgm:prSet/>
      <dgm:spPr/>
      <dgm:t>
        <a:bodyPr/>
        <a:lstStyle/>
        <a:p>
          <a:r>
            <a:rPr lang="en-AU" b="1" dirty="0"/>
            <a:t>Cost-effective feral cat monitoring</a:t>
          </a:r>
          <a:endParaRPr lang="en-US" dirty="0"/>
        </a:p>
      </dgm:t>
    </dgm:pt>
    <dgm:pt modelId="{9F15E01A-FA24-4145-A084-5268BA39FDD8}" type="parTrans" cxnId="{3C145E19-AB61-4EA0-8DA9-4DD742CF91BC}">
      <dgm:prSet/>
      <dgm:spPr/>
      <dgm:t>
        <a:bodyPr/>
        <a:lstStyle/>
        <a:p>
          <a:endParaRPr lang="en-US"/>
        </a:p>
      </dgm:t>
    </dgm:pt>
    <dgm:pt modelId="{A53E1C65-65FA-4309-9B0C-7EA3AAE2A17B}" type="sibTrans" cxnId="{3C145E19-AB61-4EA0-8DA9-4DD742CF91BC}">
      <dgm:prSet/>
      <dgm:spPr/>
      <dgm:t>
        <a:bodyPr/>
        <a:lstStyle/>
        <a:p>
          <a:endParaRPr lang="en-US"/>
        </a:p>
      </dgm:t>
    </dgm:pt>
    <dgm:pt modelId="{7A45AC18-3C88-4F19-BB7C-93DD4110CE36}">
      <dgm:prSet/>
      <dgm:spPr/>
      <dgm:t>
        <a:bodyPr/>
        <a:lstStyle/>
        <a:p>
          <a:r>
            <a:rPr lang="en-AU" dirty="0"/>
            <a:t>Reduced effort associated with effective monitoring</a:t>
          </a:r>
          <a:endParaRPr lang="en-US" dirty="0"/>
        </a:p>
      </dgm:t>
    </dgm:pt>
    <dgm:pt modelId="{4CFE1BD9-8B43-4112-96F5-EDE0AA9FFC24}" type="parTrans" cxnId="{E872BB68-36D8-46FF-9BEA-10E6135C59A9}">
      <dgm:prSet/>
      <dgm:spPr/>
      <dgm:t>
        <a:bodyPr/>
        <a:lstStyle/>
        <a:p>
          <a:endParaRPr lang="en-US"/>
        </a:p>
      </dgm:t>
    </dgm:pt>
    <dgm:pt modelId="{81531536-5C0F-4625-B966-80111E3EC0E4}" type="sibTrans" cxnId="{E872BB68-36D8-46FF-9BEA-10E6135C59A9}">
      <dgm:prSet/>
      <dgm:spPr/>
      <dgm:t>
        <a:bodyPr/>
        <a:lstStyle/>
        <a:p>
          <a:endParaRPr lang="en-US"/>
        </a:p>
      </dgm:t>
    </dgm:pt>
    <dgm:pt modelId="{C0F5CA2E-1D06-4370-B92F-29127282D34D}">
      <dgm:prSet/>
      <dgm:spPr/>
      <dgm:t>
        <a:bodyPr/>
        <a:lstStyle/>
        <a:p>
          <a:r>
            <a:rPr lang="en-AU" b="1" dirty="0"/>
            <a:t>Stabilise / recover threatened fauna</a:t>
          </a:r>
          <a:endParaRPr lang="en-US" dirty="0"/>
        </a:p>
      </dgm:t>
    </dgm:pt>
    <dgm:pt modelId="{3FA5B318-7FD5-45F7-9DCE-A9F0A8F20F2A}" type="parTrans" cxnId="{6A423996-F0C2-4F14-A8CD-4DACD09609D8}">
      <dgm:prSet/>
      <dgm:spPr/>
      <dgm:t>
        <a:bodyPr/>
        <a:lstStyle/>
        <a:p>
          <a:endParaRPr lang="en-US"/>
        </a:p>
      </dgm:t>
    </dgm:pt>
    <dgm:pt modelId="{C238B354-9A31-42E4-87AB-A0E1635104DB}" type="sibTrans" cxnId="{6A423996-F0C2-4F14-A8CD-4DACD09609D8}">
      <dgm:prSet/>
      <dgm:spPr/>
      <dgm:t>
        <a:bodyPr/>
        <a:lstStyle/>
        <a:p>
          <a:endParaRPr lang="en-US"/>
        </a:p>
      </dgm:t>
    </dgm:pt>
    <dgm:pt modelId="{ED215027-486C-44B4-923C-EF8F6C686DD2}">
      <dgm:prSet/>
      <dgm:spPr/>
      <dgm:t>
        <a:bodyPr/>
        <a:lstStyle/>
        <a:p>
          <a:r>
            <a:rPr lang="en-AU" dirty="0"/>
            <a:t>Reduce risks from: Disease,  Predation, Competition</a:t>
          </a:r>
          <a:endParaRPr lang="en-US" dirty="0"/>
        </a:p>
      </dgm:t>
    </dgm:pt>
    <dgm:pt modelId="{900F6F2C-7BBF-49BD-B0C4-7ECA505C4118}" type="parTrans" cxnId="{92CECF55-10CB-4B92-8C65-51EA030480DB}">
      <dgm:prSet/>
      <dgm:spPr/>
      <dgm:t>
        <a:bodyPr/>
        <a:lstStyle/>
        <a:p>
          <a:endParaRPr lang="en-US"/>
        </a:p>
      </dgm:t>
    </dgm:pt>
    <dgm:pt modelId="{BA0D52C2-CFD9-4411-A1BD-7EBC0CA7732D}" type="sibTrans" cxnId="{92CECF55-10CB-4B92-8C65-51EA030480DB}">
      <dgm:prSet/>
      <dgm:spPr/>
      <dgm:t>
        <a:bodyPr/>
        <a:lstStyle/>
        <a:p>
          <a:endParaRPr lang="en-US"/>
        </a:p>
      </dgm:t>
    </dgm:pt>
    <dgm:pt modelId="{5FAEF278-4B3B-47FC-B9E0-D21A536169E9}">
      <dgm:prSet/>
      <dgm:spPr/>
      <dgm:t>
        <a:bodyPr/>
        <a:lstStyle/>
        <a:p>
          <a:r>
            <a:rPr lang="en-AU" b="1" dirty="0"/>
            <a:t>Land managers trained in ‘best practice’</a:t>
          </a:r>
          <a:endParaRPr lang="en-US" dirty="0"/>
        </a:p>
      </dgm:t>
    </dgm:pt>
    <dgm:pt modelId="{8FBA6D72-8DF1-479C-9C37-4ACD4F2F90DA}" type="parTrans" cxnId="{0C6ACCA8-520B-4D28-BD65-B39A5F17FE7C}">
      <dgm:prSet/>
      <dgm:spPr/>
      <dgm:t>
        <a:bodyPr/>
        <a:lstStyle/>
        <a:p>
          <a:endParaRPr lang="en-US"/>
        </a:p>
      </dgm:t>
    </dgm:pt>
    <dgm:pt modelId="{1B97E2DC-EFFE-41EC-ACB0-4A268463A63C}" type="sibTrans" cxnId="{0C6ACCA8-520B-4D28-BD65-B39A5F17FE7C}">
      <dgm:prSet/>
      <dgm:spPr/>
      <dgm:t>
        <a:bodyPr/>
        <a:lstStyle/>
        <a:p>
          <a:endParaRPr lang="en-US"/>
        </a:p>
      </dgm:t>
    </dgm:pt>
    <dgm:pt modelId="{AFF83F7E-89AC-41D2-A74C-DCDE5E862D51}">
      <dgm:prSet/>
      <dgm:spPr/>
      <dgm:t>
        <a:bodyPr/>
        <a:lstStyle/>
        <a:p>
          <a:r>
            <a:rPr lang="en-AU" dirty="0"/>
            <a:t>Key lessons shared to grow community of practice</a:t>
          </a:r>
          <a:endParaRPr lang="en-US" dirty="0"/>
        </a:p>
      </dgm:t>
    </dgm:pt>
    <dgm:pt modelId="{FE18E0B3-0341-4CE2-A3C8-A7A3888B918E}" type="parTrans" cxnId="{2137D572-32A8-45F2-9BC6-D068A586050F}">
      <dgm:prSet/>
      <dgm:spPr/>
      <dgm:t>
        <a:bodyPr/>
        <a:lstStyle/>
        <a:p>
          <a:endParaRPr lang="en-US"/>
        </a:p>
      </dgm:t>
    </dgm:pt>
    <dgm:pt modelId="{8576C5E4-1122-4C15-A5CA-6EF6403B6EE9}" type="sibTrans" cxnId="{2137D572-32A8-45F2-9BC6-D068A586050F}">
      <dgm:prSet/>
      <dgm:spPr/>
      <dgm:t>
        <a:bodyPr/>
        <a:lstStyle/>
        <a:p>
          <a:endParaRPr lang="en-US"/>
        </a:p>
      </dgm:t>
    </dgm:pt>
    <dgm:pt modelId="{435ADCCB-A377-45D1-9EC5-E67B6B8A31F0}" type="pres">
      <dgm:prSet presAssocID="{05BC526F-558F-42B0-83EB-68CFE0304B1D}" presName="root" presStyleCnt="0">
        <dgm:presLayoutVars>
          <dgm:dir/>
          <dgm:resizeHandles val="exact"/>
        </dgm:presLayoutVars>
      </dgm:prSet>
      <dgm:spPr/>
      <dgm:t>
        <a:bodyPr/>
        <a:lstStyle/>
        <a:p>
          <a:endParaRPr lang="en-US"/>
        </a:p>
      </dgm:t>
    </dgm:pt>
    <dgm:pt modelId="{FA6C2771-BFD8-4690-BE20-E7CA11291CBC}" type="pres">
      <dgm:prSet presAssocID="{6814227B-2299-4F0B-9B15-0AF2D7A57281}" presName="compNode" presStyleCnt="0"/>
      <dgm:spPr/>
    </dgm:pt>
    <dgm:pt modelId="{87E4ED53-4B0B-4130-B2AB-BBB9085F7375}" type="pres">
      <dgm:prSet presAssocID="{6814227B-2299-4F0B-9B15-0AF2D7A57281}" presName="bgRect" presStyleLbl="bgShp" presStyleIdx="0" presStyleCnt="4"/>
      <dgm:spPr/>
    </dgm:pt>
    <dgm:pt modelId="{E8CB9870-DD8A-4188-B3D6-85812972E03B}" type="pres">
      <dgm:prSet presAssocID="{6814227B-2299-4F0B-9B15-0AF2D7A57281}"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at"/>
        </a:ext>
      </dgm:extLst>
    </dgm:pt>
    <dgm:pt modelId="{D9F2BC18-BB4D-43D4-9BAE-1322EE2E15CF}" type="pres">
      <dgm:prSet presAssocID="{6814227B-2299-4F0B-9B15-0AF2D7A57281}" presName="spaceRect" presStyleCnt="0"/>
      <dgm:spPr/>
    </dgm:pt>
    <dgm:pt modelId="{BEE05072-C2E1-4B14-A76C-998E992D8C9C}" type="pres">
      <dgm:prSet presAssocID="{6814227B-2299-4F0B-9B15-0AF2D7A57281}" presName="parTx" presStyleLbl="revTx" presStyleIdx="0" presStyleCnt="8">
        <dgm:presLayoutVars>
          <dgm:chMax val="0"/>
          <dgm:chPref val="0"/>
        </dgm:presLayoutVars>
      </dgm:prSet>
      <dgm:spPr/>
      <dgm:t>
        <a:bodyPr/>
        <a:lstStyle/>
        <a:p>
          <a:endParaRPr lang="en-US"/>
        </a:p>
      </dgm:t>
    </dgm:pt>
    <dgm:pt modelId="{3FB80B9C-CFDE-4E46-B3BE-B3DF9B7EB83B}" type="pres">
      <dgm:prSet presAssocID="{6814227B-2299-4F0B-9B15-0AF2D7A57281}" presName="desTx" presStyleLbl="revTx" presStyleIdx="1" presStyleCnt="8">
        <dgm:presLayoutVars/>
      </dgm:prSet>
      <dgm:spPr/>
      <dgm:t>
        <a:bodyPr/>
        <a:lstStyle/>
        <a:p>
          <a:endParaRPr lang="en-US"/>
        </a:p>
      </dgm:t>
    </dgm:pt>
    <dgm:pt modelId="{BB29B9EE-4DC3-420F-8A17-8C3547396B41}" type="pres">
      <dgm:prSet presAssocID="{60485B01-B67F-45DC-A1CD-6649427E471F}" presName="sibTrans" presStyleCnt="0"/>
      <dgm:spPr/>
    </dgm:pt>
    <dgm:pt modelId="{042DADE2-99F1-45E2-A168-4B96A978146B}" type="pres">
      <dgm:prSet presAssocID="{CB0315FB-4E73-4EC9-84D3-2C4683FBF49D}" presName="compNode" presStyleCnt="0"/>
      <dgm:spPr/>
    </dgm:pt>
    <dgm:pt modelId="{442ADC65-83A0-4227-9BEC-04F8D8448670}" type="pres">
      <dgm:prSet presAssocID="{CB0315FB-4E73-4EC9-84D3-2C4683FBF49D}" presName="bgRect" presStyleLbl="bgShp" presStyleIdx="1" presStyleCnt="4"/>
      <dgm:spPr/>
    </dgm:pt>
    <dgm:pt modelId="{64372159-739F-46C1-B4A8-2F537B10C812}" type="pres">
      <dgm:prSet presAssocID="{CB0315FB-4E73-4EC9-84D3-2C4683FBF49D}" presName="iconRect" presStyleLbl="node1" presStyleIdx="1" presStyleCnt="4"/>
      <dgm:spPr>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pt>
    <dgm:pt modelId="{BD05B196-4BE7-45C1-AB9B-9A7E652B9C88}" type="pres">
      <dgm:prSet presAssocID="{CB0315FB-4E73-4EC9-84D3-2C4683FBF49D}" presName="spaceRect" presStyleCnt="0"/>
      <dgm:spPr/>
    </dgm:pt>
    <dgm:pt modelId="{AD2FD92D-D420-4121-845C-95556B4004E2}" type="pres">
      <dgm:prSet presAssocID="{CB0315FB-4E73-4EC9-84D3-2C4683FBF49D}" presName="parTx" presStyleLbl="revTx" presStyleIdx="2" presStyleCnt="8">
        <dgm:presLayoutVars>
          <dgm:chMax val="0"/>
          <dgm:chPref val="0"/>
        </dgm:presLayoutVars>
      </dgm:prSet>
      <dgm:spPr/>
      <dgm:t>
        <a:bodyPr/>
        <a:lstStyle/>
        <a:p>
          <a:endParaRPr lang="en-US"/>
        </a:p>
      </dgm:t>
    </dgm:pt>
    <dgm:pt modelId="{654D757C-DD05-499E-85BE-3DEDF9705236}" type="pres">
      <dgm:prSet presAssocID="{CB0315FB-4E73-4EC9-84D3-2C4683FBF49D}" presName="desTx" presStyleLbl="revTx" presStyleIdx="3" presStyleCnt="8">
        <dgm:presLayoutVars/>
      </dgm:prSet>
      <dgm:spPr/>
      <dgm:t>
        <a:bodyPr/>
        <a:lstStyle/>
        <a:p>
          <a:endParaRPr lang="en-US"/>
        </a:p>
      </dgm:t>
    </dgm:pt>
    <dgm:pt modelId="{14AAF943-FB86-4B44-8419-BF1B3181129E}" type="pres">
      <dgm:prSet presAssocID="{A53E1C65-65FA-4309-9B0C-7EA3AAE2A17B}" presName="sibTrans" presStyleCnt="0"/>
      <dgm:spPr/>
    </dgm:pt>
    <dgm:pt modelId="{ED129EED-D7C9-4EF3-8377-FA20DC762D9D}" type="pres">
      <dgm:prSet presAssocID="{C0F5CA2E-1D06-4370-B92F-29127282D34D}" presName="compNode" presStyleCnt="0"/>
      <dgm:spPr/>
    </dgm:pt>
    <dgm:pt modelId="{839C5124-B7D4-4CFA-BB6C-9AE0C3594B11}" type="pres">
      <dgm:prSet presAssocID="{C0F5CA2E-1D06-4370-B92F-29127282D34D}" presName="bgRect" presStyleLbl="bgShp" presStyleIdx="2" presStyleCnt="4"/>
      <dgm:spPr/>
    </dgm:pt>
    <dgm:pt modelId="{182F4DE2-E86E-4832-A031-673BFE6009AF}" type="pres">
      <dgm:prSet presAssocID="{C0F5CA2E-1D06-4370-B92F-29127282D34D}" presName="iconRect" presStyleLbl="node1" presStyleIdx="2" presStyleCnt="4"/>
      <dgm:spPr>
        <a:blipFill rotWithShape="1">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pt>
    <dgm:pt modelId="{EB4966DB-D61F-4899-B178-2461FB7183DE}" type="pres">
      <dgm:prSet presAssocID="{C0F5CA2E-1D06-4370-B92F-29127282D34D}" presName="spaceRect" presStyleCnt="0"/>
      <dgm:spPr/>
    </dgm:pt>
    <dgm:pt modelId="{F9E2D5D8-771D-4D8D-A81F-9CCDD6B31AA3}" type="pres">
      <dgm:prSet presAssocID="{C0F5CA2E-1D06-4370-B92F-29127282D34D}" presName="parTx" presStyleLbl="revTx" presStyleIdx="4" presStyleCnt="8">
        <dgm:presLayoutVars>
          <dgm:chMax val="0"/>
          <dgm:chPref val="0"/>
        </dgm:presLayoutVars>
      </dgm:prSet>
      <dgm:spPr/>
      <dgm:t>
        <a:bodyPr/>
        <a:lstStyle/>
        <a:p>
          <a:endParaRPr lang="en-US"/>
        </a:p>
      </dgm:t>
    </dgm:pt>
    <dgm:pt modelId="{3FF61809-A318-4DF9-B761-9C8E0304D420}" type="pres">
      <dgm:prSet presAssocID="{C0F5CA2E-1D06-4370-B92F-29127282D34D}" presName="desTx" presStyleLbl="revTx" presStyleIdx="5" presStyleCnt="8">
        <dgm:presLayoutVars/>
      </dgm:prSet>
      <dgm:spPr/>
      <dgm:t>
        <a:bodyPr/>
        <a:lstStyle/>
        <a:p>
          <a:endParaRPr lang="en-US"/>
        </a:p>
      </dgm:t>
    </dgm:pt>
    <dgm:pt modelId="{F6C54D42-4B7B-4743-9448-ACEE7D760E11}" type="pres">
      <dgm:prSet presAssocID="{C238B354-9A31-42E4-87AB-A0E1635104DB}" presName="sibTrans" presStyleCnt="0"/>
      <dgm:spPr/>
    </dgm:pt>
    <dgm:pt modelId="{4FAA5254-F756-407D-A602-ADFA3D2B78F7}" type="pres">
      <dgm:prSet presAssocID="{5FAEF278-4B3B-47FC-B9E0-D21A536169E9}" presName="compNode" presStyleCnt="0"/>
      <dgm:spPr/>
    </dgm:pt>
    <dgm:pt modelId="{5D54BEE8-1E96-4B8D-ADC2-A50DE79C45D5}" type="pres">
      <dgm:prSet presAssocID="{5FAEF278-4B3B-47FC-B9E0-D21A536169E9}" presName="bgRect" presStyleLbl="bgShp" presStyleIdx="3" presStyleCnt="4"/>
      <dgm:spPr/>
    </dgm:pt>
    <dgm:pt modelId="{A48FA35E-8C4A-4641-979F-C77B1793F1F3}" type="pres">
      <dgm:prSet presAssocID="{5FAEF278-4B3B-47FC-B9E0-D21A536169E9}" presName="iconRect" presStyleLbl="node1" presStyleIdx="3" presStyleCnt="4"/>
      <dgm:spPr>
        <a:blipFill rotWithShape="1">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a:noFill/>
        </a:ln>
      </dgm:spPr>
    </dgm:pt>
    <dgm:pt modelId="{5CEFA2BB-8B12-4717-AD4C-881268D0A61F}" type="pres">
      <dgm:prSet presAssocID="{5FAEF278-4B3B-47FC-B9E0-D21A536169E9}" presName="spaceRect" presStyleCnt="0"/>
      <dgm:spPr/>
    </dgm:pt>
    <dgm:pt modelId="{53DE6CB3-752D-46CF-9BA7-F4835C842819}" type="pres">
      <dgm:prSet presAssocID="{5FAEF278-4B3B-47FC-B9E0-D21A536169E9}" presName="parTx" presStyleLbl="revTx" presStyleIdx="6" presStyleCnt="8">
        <dgm:presLayoutVars>
          <dgm:chMax val="0"/>
          <dgm:chPref val="0"/>
        </dgm:presLayoutVars>
      </dgm:prSet>
      <dgm:spPr/>
      <dgm:t>
        <a:bodyPr/>
        <a:lstStyle/>
        <a:p>
          <a:endParaRPr lang="en-US"/>
        </a:p>
      </dgm:t>
    </dgm:pt>
    <dgm:pt modelId="{9DB0A1A4-7F92-4A96-9992-BE07636EEF39}" type="pres">
      <dgm:prSet presAssocID="{5FAEF278-4B3B-47FC-B9E0-D21A536169E9}" presName="desTx" presStyleLbl="revTx" presStyleIdx="7" presStyleCnt="8">
        <dgm:presLayoutVars/>
      </dgm:prSet>
      <dgm:spPr/>
      <dgm:t>
        <a:bodyPr/>
        <a:lstStyle/>
        <a:p>
          <a:endParaRPr lang="en-US"/>
        </a:p>
      </dgm:t>
    </dgm:pt>
  </dgm:ptLst>
  <dgm:cxnLst>
    <dgm:cxn modelId="{6A423996-F0C2-4F14-A8CD-4DACD09609D8}" srcId="{05BC526F-558F-42B0-83EB-68CFE0304B1D}" destId="{C0F5CA2E-1D06-4370-B92F-29127282D34D}" srcOrd="2" destOrd="0" parTransId="{3FA5B318-7FD5-45F7-9DCE-A9F0A8F20F2A}" sibTransId="{C238B354-9A31-42E4-87AB-A0E1635104DB}"/>
    <dgm:cxn modelId="{E872BB68-36D8-46FF-9BEA-10E6135C59A9}" srcId="{CB0315FB-4E73-4EC9-84D3-2C4683FBF49D}" destId="{7A45AC18-3C88-4F19-BB7C-93DD4110CE36}" srcOrd="0" destOrd="0" parTransId="{4CFE1BD9-8B43-4112-96F5-EDE0AA9FFC24}" sibTransId="{81531536-5C0F-4625-B966-80111E3EC0E4}"/>
    <dgm:cxn modelId="{285FE7FA-BA68-42BF-80A5-BAAB3F7BC464}" srcId="{6814227B-2299-4F0B-9B15-0AF2D7A57281}" destId="{69B7A82A-1566-4364-86E8-59BEB917B925}" srcOrd="0" destOrd="0" parTransId="{59A6B239-5C75-4C5A-8C59-FA30E84F8388}" sibTransId="{BD924426-7057-4537-829B-4BCEBC41A00D}"/>
    <dgm:cxn modelId="{1C5ED8B0-CA1E-48D7-B779-D988D36F13AF}" type="presOf" srcId="{ED215027-486C-44B4-923C-EF8F6C686DD2}" destId="{3FF61809-A318-4DF9-B761-9C8E0304D420}" srcOrd="0" destOrd="0" presId="urn:microsoft.com/office/officeart/2018/2/layout/IconVerticalSolidList"/>
    <dgm:cxn modelId="{3C145E19-AB61-4EA0-8DA9-4DD742CF91BC}" srcId="{05BC526F-558F-42B0-83EB-68CFE0304B1D}" destId="{CB0315FB-4E73-4EC9-84D3-2C4683FBF49D}" srcOrd="1" destOrd="0" parTransId="{9F15E01A-FA24-4145-A084-5268BA39FDD8}" sibTransId="{A53E1C65-65FA-4309-9B0C-7EA3AAE2A17B}"/>
    <dgm:cxn modelId="{0C6ACCA8-520B-4D28-BD65-B39A5F17FE7C}" srcId="{05BC526F-558F-42B0-83EB-68CFE0304B1D}" destId="{5FAEF278-4B3B-47FC-B9E0-D21A536169E9}" srcOrd="3" destOrd="0" parTransId="{8FBA6D72-8DF1-479C-9C37-4ACD4F2F90DA}" sibTransId="{1B97E2DC-EFFE-41EC-ACB0-4A268463A63C}"/>
    <dgm:cxn modelId="{BBB068EE-F417-4D25-9677-F37001867A01}" type="presOf" srcId="{69B7A82A-1566-4364-86E8-59BEB917B925}" destId="{3FB80B9C-CFDE-4E46-B3BE-B3DF9B7EB83B}" srcOrd="0" destOrd="0" presId="urn:microsoft.com/office/officeart/2018/2/layout/IconVerticalSolidList"/>
    <dgm:cxn modelId="{92CECF55-10CB-4B92-8C65-51EA030480DB}" srcId="{C0F5CA2E-1D06-4370-B92F-29127282D34D}" destId="{ED215027-486C-44B4-923C-EF8F6C686DD2}" srcOrd="0" destOrd="0" parTransId="{900F6F2C-7BBF-49BD-B0C4-7ECA505C4118}" sibTransId="{BA0D52C2-CFD9-4411-A1BD-7EBC0CA7732D}"/>
    <dgm:cxn modelId="{5CCA7B66-EDB7-4B21-B4A5-8D7FF8147D94}" type="presOf" srcId="{5FAEF278-4B3B-47FC-B9E0-D21A536169E9}" destId="{53DE6CB3-752D-46CF-9BA7-F4835C842819}" srcOrd="0" destOrd="0" presId="urn:microsoft.com/office/officeart/2018/2/layout/IconVerticalSolidList"/>
    <dgm:cxn modelId="{AF6F8C5A-38B6-4A57-9625-A0F5E3FE11A9}" type="presOf" srcId="{7A45AC18-3C88-4F19-BB7C-93DD4110CE36}" destId="{654D757C-DD05-499E-85BE-3DEDF9705236}" srcOrd="0" destOrd="0" presId="urn:microsoft.com/office/officeart/2018/2/layout/IconVerticalSolidList"/>
    <dgm:cxn modelId="{29B55509-187B-4F1A-BE55-AFC98F70BC0F}" type="presOf" srcId="{6814227B-2299-4F0B-9B15-0AF2D7A57281}" destId="{BEE05072-C2E1-4B14-A76C-998E992D8C9C}" srcOrd="0" destOrd="0" presId="urn:microsoft.com/office/officeart/2018/2/layout/IconVerticalSolidList"/>
    <dgm:cxn modelId="{08E4C5A4-7287-4331-8DFA-6A00BF9D5388}" type="presOf" srcId="{CB0315FB-4E73-4EC9-84D3-2C4683FBF49D}" destId="{AD2FD92D-D420-4121-845C-95556B4004E2}" srcOrd="0" destOrd="0" presId="urn:microsoft.com/office/officeart/2018/2/layout/IconVerticalSolidList"/>
    <dgm:cxn modelId="{8B8A624C-DC48-410E-BDB4-D744B32F39F1}" srcId="{05BC526F-558F-42B0-83EB-68CFE0304B1D}" destId="{6814227B-2299-4F0B-9B15-0AF2D7A57281}" srcOrd="0" destOrd="0" parTransId="{5D226353-E555-4925-90DC-3E283C96B875}" sibTransId="{60485B01-B67F-45DC-A1CD-6649427E471F}"/>
    <dgm:cxn modelId="{22A49040-CE3C-47AE-8668-A983E5F621AA}" type="presOf" srcId="{05BC526F-558F-42B0-83EB-68CFE0304B1D}" destId="{435ADCCB-A377-45D1-9EC5-E67B6B8A31F0}" srcOrd="0" destOrd="0" presId="urn:microsoft.com/office/officeart/2018/2/layout/IconVerticalSolidList"/>
    <dgm:cxn modelId="{F37140C8-6ED9-4755-9304-A6B693123603}" type="presOf" srcId="{AFF83F7E-89AC-41D2-A74C-DCDE5E862D51}" destId="{9DB0A1A4-7F92-4A96-9992-BE07636EEF39}" srcOrd="0" destOrd="0" presId="urn:microsoft.com/office/officeart/2018/2/layout/IconVerticalSolidList"/>
    <dgm:cxn modelId="{2137D572-32A8-45F2-9BC6-D068A586050F}" srcId="{5FAEF278-4B3B-47FC-B9E0-D21A536169E9}" destId="{AFF83F7E-89AC-41D2-A74C-DCDE5E862D51}" srcOrd="0" destOrd="0" parTransId="{FE18E0B3-0341-4CE2-A3C8-A7A3888B918E}" sibTransId="{8576C5E4-1122-4C15-A5CA-6EF6403B6EE9}"/>
    <dgm:cxn modelId="{FBB6D059-7345-418C-AFCD-5873A99BADB2}" type="presOf" srcId="{C0F5CA2E-1D06-4370-B92F-29127282D34D}" destId="{F9E2D5D8-771D-4D8D-A81F-9CCDD6B31AA3}" srcOrd="0" destOrd="0" presId="urn:microsoft.com/office/officeart/2018/2/layout/IconVerticalSolidList"/>
    <dgm:cxn modelId="{7B42911E-534D-49A4-8EA5-A8ED53884C39}" type="presParOf" srcId="{435ADCCB-A377-45D1-9EC5-E67B6B8A31F0}" destId="{FA6C2771-BFD8-4690-BE20-E7CA11291CBC}" srcOrd="0" destOrd="0" presId="urn:microsoft.com/office/officeart/2018/2/layout/IconVerticalSolidList"/>
    <dgm:cxn modelId="{29331E26-4E5D-45B2-BEBC-542B6C040B8D}" type="presParOf" srcId="{FA6C2771-BFD8-4690-BE20-E7CA11291CBC}" destId="{87E4ED53-4B0B-4130-B2AB-BBB9085F7375}" srcOrd="0" destOrd="0" presId="urn:microsoft.com/office/officeart/2018/2/layout/IconVerticalSolidList"/>
    <dgm:cxn modelId="{88070B81-E619-42FA-98FB-CBAB3997175B}" type="presParOf" srcId="{FA6C2771-BFD8-4690-BE20-E7CA11291CBC}" destId="{E8CB9870-DD8A-4188-B3D6-85812972E03B}" srcOrd="1" destOrd="0" presId="urn:microsoft.com/office/officeart/2018/2/layout/IconVerticalSolidList"/>
    <dgm:cxn modelId="{DF0D0AD2-0F97-490A-887A-5C890A24C24D}" type="presParOf" srcId="{FA6C2771-BFD8-4690-BE20-E7CA11291CBC}" destId="{D9F2BC18-BB4D-43D4-9BAE-1322EE2E15CF}" srcOrd="2" destOrd="0" presId="urn:microsoft.com/office/officeart/2018/2/layout/IconVerticalSolidList"/>
    <dgm:cxn modelId="{18E2891B-17AD-4E08-A64D-7D8C8ED4066A}" type="presParOf" srcId="{FA6C2771-BFD8-4690-BE20-E7CA11291CBC}" destId="{BEE05072-C2E1-4B14-A76C-998E992D8C9C}" srcOrd="3" destOrd="0" presId="urn:microsoft.com/office/officeart/2018/2/layout/IconVerticalSolidList"/>
    <dgm:cxn modelId="{8B86FC4F-B497-4620-822F-C3C8BED795B4}" type="presParOf" srcId="{FA6C2771-BFD8-4690-BE20-E7CA11291CBC}" destId="{3FB80B9C-CFDE-4E46-B3BE-B3DF9B7EB83B}" srcOrd="4" destOrd="0" presId="urn:microsoft.com/office/officeart/2018/2/layout/IconVerticalSolidList"/>
    <dgm:cxn modelId="{BE192005-DDBA-421D-A499-CCD95E55AEC2}" type="presParOf" srcId="{435ADCCB-A377-45D1-9EC5-E67B6B8A31F0}" destId="{BB29B9EE-4DC3-420F-8A17-8C3547396B41}" srcOrd="1" destOrd="0" presId="urn:microsoft.com/office/officeart/2018/2/layout/IconVerticalSolidList"/>
    <dgm:cxn modelId="{475C38FC-C2C8-477D-8738-51175503A067}" type="presParOf" srcId="{435ADCCB-A377-45D1-9EC5-E67B6B8A31F0}" destId="{042DADE2-99F1-45E2-A168-4B96A978146B}" srcOrd="2" destOrd="0" presId="urn:microsoft.com/office/officeart/2018/2/layout/IconVerticalSolidList"/>
    <dgm:cxn modelId="{AFA85EB8-F64D-4E11-8A1D-32E462E87797}" type="presParOf" srcId="{042DADE2-99F1-45E2-A168-4B96A978146B}" destId="{442ADC65-83A0-4227-9BEC-04F8D8448670}" srcOrd="0" destOrd="0" presId="urn:microsoft.com/office/officeart/2018/2/layout/IconVerticalSolidList"/>
    <dgm:cxn modelId="{AA190B13-45D6-4BA8-967E-C18378BDAB11}" type="presParOf" srcId="{042DADE2-99F1-45E2-A168-4B96A978146B}" destId="{64372159-739F-46C1-B4A8-2F537B10C812}" srcOrd="1" destOrd="0" presId="urn:microsoft.com/office/officeart/2018/2/layout/IconVerticalSolidList"/>
    <dgm:cxn modelId="{F6C81111-E0EA-43F7-9996-4B879E9AE722}" type="presParOf" srcId="{042DADE2-99F1-45E2-A168-4B96A978146B}" destId="{BD05B196-4BE7-45C1-AB9B-9A7E652B9C88}" srcOrd="2" destOrd="0" presId="urn:microsoft.com/office/officeart/2018/2/layout/IconVerticalSolidList"/>
    <dgm:cxn modelId="{6DDA3B86-487D-42B0-B32F-786154DA3777}" type="presParOf" srcId="{042DADE2-99F1-45E2-A168-4B96A978146B}" destId="{AD2FD92D-D420-4121-845C-95556B4004E2}" srcOrd="3" destOrd="0" presId="urn:microsoft.com/office/officeart/2018/2/layout/IconVerticalSolidList"/>
    <dgm:cxn modelId="{0999C737-338B-4DDF-B7B1-C0E37898E35D}" type="presParOf" srcId="{042DADE2-99F1-45E2-A168-4B96A978146B}" destId="{654D757C-DD05-499E-85BE-3DEDF9705236}" srcOrd="4" destOrd="0" presId="urn:microsoft.com/office/officeart/2018/2/layout/IconVerticalSolidList"/>
    <dgm:cxn modelId="{E3EA1015-F593-479F-9368-4659FFBFEC36}" type="presParOf" srcId="{435ADCCB-A377-45D1-9EC5-E67B6B8A31F0}" destId="{14AAF943-FB86-4B44-8419-BF1B3181129E}" srcOrd="3" destOrd="0" presId="urn:microsoft.com/office/officeart/2018/2/layout/IconVerticalSolidList"/>
    <dgm:cxn modelId="{83A1AA51-F0B9-4539-8A30-276E5CBACE76}" type="presParOf" srcId="{435ADCCB-A377-45D1-9EC5-E67B6B8A31F0}" destId="{ED129EED-D7C9-4EF3-8377-FA20DC762D9D}" srcOrd="4" destOrd="0" presId="urn:microsoft.com/office/officeart/2018/2/layout/IconVerticalSolidList"/>
    <dgm:cxn modelId="{379D1499-8CF8-4121-9C0A-F77666CCAD0F}" type="presParOf" srcId="{ED129EED-D7C9-4EF3-8377-FA20DC762D9D}" destId="{839C5124-B7D4-4CFA-BB6C-9AE0C3594B11}" srcOrd="0" destOrd="0" presId="urn:microsoft.com/office/officeart/2018/2/layout/IconVerticalSolidList"/>
    <dgm:cxn modelId="{021F069D-90AE-4E99-91FB-AA7BCC7EE9E7}" type="presParOf" srcId="{ED129EED-D7C9-4EF3-8377-FA20DC762D9D}" destId="{182F4DE2-E86E-4832-A031-673BFE6009AF}" srcOrd="1" destOrd="0" presId="urn:microsoft.com/office/officeart/2018/2/layout/IconVerticalSolidList"/>
    <dgm:cxn modelId="{1E9FDBCA-1983-4219-ADDC-31E4DC2C5407}" type="presParOf" srcId="{ED129EED-D7C9-4EF3-8377-FA20DC762D9D}" destId="{EB4966DB-D61F-4899-B178-2461FB7183DE}" srcOrd="2" destOrd="0" presId="urn:microsoft.com/office/officeart/2018/2/layout/IconVerticalSolidList"/>
    <dgm:cxn modelId="{6E22C0BF-0791-42D7-9E2B-A239A8A1CC05}" type="presParOf" srcId="{ED129EED-D7C9-4EF3-8377-FA20DC762D9D}" destId="{F9E2D5D8-771D-4D8D-A81F-9CCDD6B31AA3}" srcOrd="3" destOrd="0" presId="urn:microsoft.com/office/officeart/2018/2/layout/IconVerticalSolidList"/>
    <dgm:cxn modelId="{F44AEDB5-ECF7-4093-95B4-5DC720717CA0}" type="presParOf" srcId="{ED129EED-D7C9-4EF3-8377-FA20DC762D9D}" destId="{3FF61809-A318-4DF9-B761-9C8E0304D420}" srcOrd="4" destOrd="0" presId="urn:microsoft.com/office/officeart/2018/2/layout/IconVerticalSolidList"/>
    <dgm:cxn modelId="{CCCD4D83-50D1-40EA-B653-BCCAD5D560DC}" type="presParOf" srcId="{435ADCCB-A377-45D1-9EC5-E67B6B8A31F0}" destId="{F6C54D42-4B7B-4743-9448-ACEE7D760E11}" srcOrd="5" destOrd="0" presId="urn:microsoft.com/office/officeart/2018/2/layout/IconVerticalSolidList"/>
    <dgm:cxn modelId="{7B0C25AE-F05C-434F-B39B-69333572C671}" type="presParOf" srcId="{435ADCCB-A377-45D1-9EC5-E67B6B8A31F0}" destId="{4FAA5254-F756-407D-A602-ADFA3D2B78F7}" srcOrd="6" destOrd="0" presId="urn:microsoft.com/office/officeart/2018/2/layout/IconVerticalSolidList"/>
    <dgm:cxn modelId="{D263254C-9AD1-4EBE-B41C-DBDDD31681B2}" type="presParOf" srcId="{4FAA5254-F756-407D-A602-ADFA3D2B78F7}" destId="{5D54BEE8-1E96-4B8D-ADC2-A50DE79C45D5}" srcOrd="0" destOrd="0" presId="urn:microsoft.com/office/officeart/2018/2/layout/IconVerticalSolidList"/>
    <dgm:cxn modelId="{B5CADC28-923D-4D45-B95D-06CFDF581238}" type="presParOf" srcId="{4FAA5254-F756-407D-A602-ADFA3D2B78F7}" destId="{A48FA35E-8C4A-4641-979F-C77B1793F1F3}" srcOrd="1" destOrd="0" presId="urn:microsoft.com/office/officeart/2018/2/layout/IconVerticalSolidList"/>
    <dgm:cxn modelId="{D9F74C73-5792-4DB9-AFE7-49DE5C033F30}" type="presParOf" srcId="{4FAA5254-F756-407D-A602-ADFA3D2B78F7}" destId="{5CEFA2BB-8B12-4717-AD4C-881268D0A61F}" srcOrd="2" destOrd="0" presId="urn:microsoft.com/office/officeart/2018/2/layout/IconVerticalSolidList"/>
    <dgm:cxn modelId="{7E2E0230-8FEB-4507-A3B5-C119FD2DE408}" type="presParOf" srcId="{4FAA5254-F756-407D-A602-ADFA3D2B78F7}" destId="{53DE6CB3-752D-46CF-9BA7-F4835C842819}" srcOrd="3" destOrd="0" presId="urn:microsoft.com/office/officeart/2018/2/layout/IconVerticalSolidList"/>
    <dgm:cxn modelId="{839EA775-A4EF-4B3E-8DF8-4256544B911F}" type="presParOf" srcId="{4FAA5254-F756-407D-A602-ADFA3D2B78F7}" destId="{9DB0A1A4-7F92-4A96-9992-BE07636EEF39}"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13BF3-AA8E-410F-8331-F16181D6162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DC4E571-76A6-474B-90FB-4AAD5007AB5A}">
      <dgm:prSet phldrT="[Text]"/>
      <dgm:spPr>
        <a:solidFill>
          <a:srgbClr val="00B0F0"/>
        </a:solidFill>
      </dgm:spPr>
      <dgm:t>
        <a:bodyPr/>
        <a:lstStyle/>
        <a:p>
          <a:r>
            <a:rPr lang="en-US" b="1" dirty="0" smtClean="0">
              <a:latin typeface="Arial" panose="020B0604020202020204" pitchFamily="34" charset="0"/>
              <a:cs typeface="Arial" panose="020B0604020202020204" pitchFamily="34" charset="0"/>
            </a:rPr>
            <a:t>2020 </a:t>
          </a:r>
        </a:p>
        <a:p>
          <a:r>
            <a:rPr lang="en-US" b="1" dirty="0" smtClean="0">
              <a:latin typeface="Arial" panose="020B0604020202020204" pitchFamily="34" charset="0"/>
              <a:cs typeface="Arial" panose="020B0604020202020204" pitchFamily="34" charset="0"/>
            </a:rPr>
            <a:t>Baseline</a:t>
          </a:r>
          <a:endParaRPr lang="en-US" b="1" dirty="0">
            <a:latin typeface="Arial" panose="020B0604020202020204" pitchFamily="34" charset="0"/>
            <a:cs typeface="Arial" panose="020B0604020202020204" pitchFamily="34" charset="0"/>
          </a:endParaRPr>
        </a:p>
      </dgm:t>
    </dgm:pt>
    <dgm:pt modelId="{04D78C1C-BB97-4BC3-9E8C-3D74528C4D7D}" type="parTrans" cxnId="{DC05A28C-F6C1-4006-A4C6-DEB8DB25CCE5}">
      <dgm:prSet/>
      <dgm:spPr/>
      <dgm:t>
        <a:bodyPr/>
        <a:lstStyle/>
        <a:p>
          <a:endParaRPr lang="en-US">
            <a:latin typeface="Arial" panose="020B0604020202020204" pitchFamily="34" charset="0"/>
            <a:cs typeface="Arial" panose="020B0604020202020204" pitchFamily="34" charset="0"/>
          </a:endParaRPr>
        </a:p>
      </dgm:t>
    </dgm:pt>
    <dgm:pt modelId="{A84F07E3-8454-4C52-ACF8-99F89D10EED8}" type="sibTrans" cxnId="{DC05A28C-F6C1-4006-A4C6-DEB8DB25CCE5}">
      <dgm:prSet/>
      <dgm:spPr/>
      <dgm:t>
        <a:bodyPr/>
        <a:lstStyle/>
        <a:p>
          <a:endParaRPr lang="en-US">
            <a:latin typeface="Arial" panose="020B0604020202020204" pitchFamily="34" charset="0"/>
            <a:cs typeface="Arial" panose="020B0604020202020204" pitchFamily="34" charset="0"/>
          </a:endParaRPr>
        </a:p>
      </dgm:t>
    </dgm:pt>
    <dgm:pt modelId="{65C47868-934E-4664-A2CF-CBF292A431F5}">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1" dirty="0" smtClean="0">
              <a:latin typeface="Arial" panose="020B0604020202020204" pitchFamily="34" charset="0"/>
              <a:cs typeface="Arial" panose="020B0604020202020204" pitchFamily="34" charset="0"/>
            </a:rPr>
            <a:t>2021 </a:t>
          </a:r>
        </a:p>
        <a:p>
          <a:r>
            <a:rPr lang="en-US" b="1" dirty="0" smtClean="0">
              <a:latin typeface="Arial" panose="020B0604020202020204" pitchFamily="34" charset="0"/>
              <a:cs typeface="Arial" panose="020B0604020202020204" pitchFamily="34" charset="0"/>
            </a:rPr>
            <a:t>Winter baiting</a:t>
          </a:r>
          <a:endParaRPr lang="en-US" b="1" dirty="0">
            <a:latin typeface="Arial" panose="020B0604020202020204" pitchFamily="34" charset="0"/>
            <a:cs typeface="Arial" panose="020B0604020202020204" pitchFamily="34" charset="0"/>
          </a:endParaRPr>
        </a:p>
      </dgm:t>
    </dgm:pt>
    <dgm:pt modelId="{6BB50D96-38BE-430F-9902-FEB67631816B}" type="parTrans" cxnId="{1169F811-1A83-4426-BDD7-6F2FA5C68881}">
      <dgm:prSet/>
      <dgm:spPr/>
      <dgm:t>
        <a:bodyPr/>
        <a:lstStyle/>
        <a:p>
          <a:endParaRPr lang="en-US">
            <a:latin typeface="Arial" panose="020B0604020202020204" pitchFamily="34" charset="0"/>
            <a:cs typeface="Arial" panose="020B0604020202020204" pitchFamily="34" charset="0"/>
          </a:endParaRPr>
        </a:p>
      </dgm:t>
    </dgm:pt>
    <dgm:pt modelId="{0C6646EA-5E47-4110-B982-2C5BBEBCD60E}" type="sibTrans" cxnId="{1169F811-1A83-4426-BDD7-6F2FA5C68881}">
      <dgm:prSet/>
      <dgm:spPr/>
      <dgm:t>
        <a:bodyPr/>
        <a:lstStyle/>
        <a:p>
          <a:endParaRPr lang="en-US">
            <a:latin typeface="Arial" panose="020B0604020202020204" pitchFamily="34" charset="0"/>
            <a:cs typeface="Arial" panose="020B0604020202020204" pitchFamily="34" charset="0"/>
          </a:endParaRPr>
        </a:p>
      </dgm:t>
    </dgm:pt>
    <dgm:pt modelId="{8178E292-0A25-4CA5-8FEF-5C6BCFC1D6B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b="1" dirty="0" smtClean="0">
              <a:latin typeface="Arial" panose="020B0604020202020204" pitchFamily="34" charset="0"/>
              <a:cs typeface="Arial" panose="020B0604020202020204" pitchFamily="34" charset="0"/>
            </a:rPr>
            <a:t>2022 </a:t>
          </a:r>
        </a:p>
        <a:p>
          <a:r>
            <a:rPr lang="en-US" b="1" dirty="0" smtClean="0">
              <a:latin typeface="Arial" panose="020B0604020202020204" pitchFamily="34" charset="0"/>
              <a:cs typeface="Arial" panose="020B0604020202020204" pitchFamily="34" charset="0"/>
            </a:rPr>
            <a:t>Wild dog baits</a:t>
          </a:r>
          <a:endParaRPr lang="en-US" b="1" dirty="0">
            <a:latin typeface="Arial" panose="020B0604020202020204" pitchFamily="34" charset="0"/>
            <a:cs typeface="Arial" panose="020B0604020202020204" pitchFamily="34" charset="0"/>
          </a:endParaRPr>
        </a:p>
      </dgm:t>
    </dgm:pt>
    <dgm:pt modelId="{91A1FAFF-4EB1-492C-AE60-0FF93759DFC1}" type="parTrans" cxnId="{96DD3B87-4C39-4276-AE81-5958EC1D1DE5}">
      <dgm:prSet/>
      <dgm:spPr/>
      <dgm:t>
        <a:bodyPr/>
        <a:lstStyle/>
        <a:p>
          <a:endParaRPr lang="en-US">
            <a:latin typeface="Arial" panose="020B0604020202020204" pitchFamily="34" charset="0"/>
            <a:cs typeface="Arial" panose="020B0604020202020204" pitchFamily="34" charset="0"/>
          </a:endParaRPr>
        </a:p>
      </dgm:t>
    </dgm:pt>
    <dgm:pt modelId="{2773620F-2431-45AC-AC3B-EEC54D8D3A2D}" type="sibTrans" cxnId="{96DD3B87-4C39-4276-AE81-5958EC1D1DE5}">
      <dgm:prSet/>
      <dgm:spPr/>
      <dgm:t>
        <a:bodyPr/>
        <a:lstStyle/>
        <a:p>
          <a:endParaRPr lang="en-US">
            <a:latin typeface="Arial" panose="020B0604020202020204" pitchFamily="34" charset="0"/>
            <a:cs typeface="Arial" panose="020B0604020202020204" pitchFamily="34" charset="0"/>
          </a:endParaRPr>
        </a:p>
      </dgm:t>
    </dgm:pt>
    <dgm:pt modelId="{3885E8A3-AE4B-4A2D-9B68-98DC3B6EC809}">
      <dgm:prSe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1" dirty="0" smtClean="0">
              <a:latin typeface="Arial" panose="020B0604020202020204" pitchFamily="34" charset="0"/>
              <a:cs typeface="Arial" panose="020B0604020202020204" pitchFamily="34" charset="0"/>
            </a:rPr>
            <a:t>2024 </a:t>
          </a:r>
        </a:p>
        <a:p>
          <a:r>
            <a:rPr lang="en-US" b="1" dirty="0" smtClean="0">
              <a:latin typeface="Arial" panose="020B0604020202020204" pitchFamily="34" charset="0"/>
              <a:cs typeface="Arial" panose="020B0604020202020204" pitchFamily="34" charset="0"/>
            </a:rPr>
            <a:t>Eradicat ???</a:t>
          </a:r>
          <a:endParaRPr lang="en-US" b="1" dirty="0">
            <a:latin typeface="Arial" panose="020B0604020202020204" pitchFamily="34" charset="0"/>
            <a:cs typeface="Arial" panose="020B0604020202020204" pitchFamily="34" charset="0"/>
          </a:endParaRPr>
        </a:p>
      </dgm:t>
    </dgm:pt>
    <dgm:pt modelId="{9353704D-CE29-41F7-AB32-1E0C9EA606BA}" type="parTrans" cxnId="{B719940C-578B-4D59-B56F-E13AF7D144DD}">
      <dgm:prSet/>
      <dgm:spPr/>
      <dgm:t>
        <a:bodyPr/>
        <a:lstStyle/>
        <a:p>
          <a:endParaRPr lang="en-US">
            <a:latin typeface="Arial" panose="020B0604020202020204" pitchFamily="34" charset="0"/>
            <a:cs typeface="Arial" panose="020B0604020202020204" pitchFamily="34" charset="0"/>
          </a:endParaRPr>
        </a:p>
      </dgm:t>
    </dgm:pt>
    <dgm:pt modelId="{B5746D14-3109-40FF-B6E4-C1CF810AF391}" type="sibTrans" cxnId="{B719940C-578B-4D59-B56F-E13AF7D144DD}">
      <dgm:prSet/>
      <dgm:spPr/>
      <dgm:t>
        <a:bodyPr/>
        <a:lstStyle/>
        <a:p>
          <a:endParaRPr lang="en-US">
            <a:latin typeface="Arial" panose="020B0604020202020204" pitchFamily="34" charset="0"/>
            <a:cs typeface="Arial" panose="020B0604020202020204" pitchFamily="34" charset="0"/>
          </a:endParaRPr>
        </a:p>
      </dgm:t>
    </dgm:pt>
    <dgm:pt modelId="{45D66135-71D1-490C-9327-F83222772A1D}">
      <dgm:prSe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dirty="0" smtClean="0">
              <a:latin typeface="Arial" panose="020B0604020202020204" pitchFamily="34" charset="0"/>
              <a:cs typeface="Arial" panose="020B0604020202020204" pitchFamily="34" charset="0"/>
            </a:rPr>
            <a:t>2023 </a:t>
          </a:r>
        </a:p>
        <a:p>
          <a:r>
            <a:rPr lang="en-US" b="1" dirty="0" smtClean="0">
              <a:latin typeface="Arial" panose="020B0604020202020204" pitchFamily="34" charset="0"/>
              <a:cs typeface="Arial" panose="020B0604020202020204" pitchFamily="34" charset="0"/>
            </a:rPr>
            <a:t>Fox baits</a:t>
          </a:r>
          <a:endParaRPr lang="en-US" b="1" dirty="0">
            <a:latin typeface="Arial" panose="020B0604020202020204" pitchFamily="34" charset="0"/>
            <a:cs typeface="Arial" panose="020B0604020202020204" pitchFamily="34" charset="0"/>
          </a:endParaRPr>
        </a:p>
      </dgm:t>
    </dgm:pt>
    <dgm:pt modelId="{632BC3A0-B146-4174-BAB7-093847156B83}" type="sibTrans" cxnId="{3FC4CB6D-17A2-441C-A285-33253A89975A}">
      <dgm:prSet/>
      <dgm:spPr/>
      <dgm:t>
        <a:bodyPr/>
        <a:lstStyle/>
        <a:p>
          <a:endParaRPr lang="en-US">
            <a:latin typeface="Arial" panose="020B0604020202020204" pitchFamily="34" charset="0"/>
            <a:cs typeface="Arial" panose="020B0604020202020204" pitchFamily="34" charset="0"/>
          </a:endParaRPr>
        </a:p>
      </dgm:t>
    </dgm:pt>
    <dgm:pt modelId="{E5CF56FA-B6F7-4518-8FD2-FD62F4DA2341}" type="parTrans" cxnId="{3FC4CB6D-17A2-441C-A285-33253A89975A}">
      <dgm:prSet/>
      <dgm:spPr/>
      <dgm:t>
        <a:bodyPr/>
        <a:lstStyle/>
        <a:p>
          <a:endParaRPr lang="en-US">
            <a:latin typeface="Arial" panose="020B0604020202020204" pitchFamily="34" charset="0"/>
            <a:cs typeface="Arial" panose="020B0604020202020204" pitchFamily="34" charset="0"/>
          </a:endParaRPr>
        </a:p>
      </dgm:t>
    </dgm:pt>
    <dgm:pt modelId="{62A624EE-50FA-44D4-BA05-B87BB533513B}" type="pres">
      <dgm:prSet presAssocID="{B1913BF3-AA8E-410F-8331-F16181D61628}" presName="hierChild1" presStyleCnt="0">
        <dgm:presLayoutVars>
          <dgm:orgChart val="1"/>
          <dgm:chPref val="1"/>
          <dgm:dir/>
          <dgm:animOne val="branch"/>
          <dgm:animLvl val="lvl"/>
          <dgm:resizeHandles/>
        </dgm:presLayoutVars>
      </dgm:prSet>
      <dgm:spPr/>
      <dgm:t>
        <a:bodyPr/>
        <a:lstStyle/>
        <a:p>
          <a:endParaRPr lang="en-US"/>
        </a:p>
      </dgm:t>
    </dgm:pt>
    <dgm:pt modelId="{BDB74EF8-59FC-4283-B545-E69DFB9383C1}" type="pres">
      <dgm:prSet presAssocID="{3DC4E571-76A6-474B-90FB-4AAD5007AB5A}" presName="hierRoot1" presStyleCnt="0">
        <dgm:presLayoutVars>
          <dgm:hierBranch val="init"/>
        </dgm:presLayoutVars>
      </dgm:prSet>
      <dgm:spPr/>
    </dgm:pt>
    <dgm:pt modelId="{42C7ED38-A6B1-40AF-B37F-1574E2D5DD83}" type="pres">
      <dgm:prSet presAssocID="{3DC4E571-76A6-474B-90FB-4AAD5007AB5A}" presName="rootComposite1" presStyleCnt="0"/>
      <dgm:spPr/>
    </dgm:pt>
    <dgm:pt modelId="{06ECFFC6-8420-43A6-B321-427D1C164962}" type="pres">
      <dgm:prSet presAssocID="{3DC4E571-76A6-474B-90FB-4AAD5007AB5A}" presName="rootText1" presStyleLbl="node0" presStyleIdx="0" presStyleCnt="1">
        <dgm:presLayoutVars>
          <dgm:chPref val="3"/>
        </dgm:presLayoutVars>
      </dgm:prSet>
      <dgm:spPr/>
      <dgm:t>
        <a:bodyPr/>
        <a:lstStyle/>
        <a:p>
          <a:endParaRPr lang="en-US"/>
        </a:p>
      </dgm:t>
    </dgm:pt>
    <dgm:pt modelId="{255129EE-C7AC-4041-B621-AF30EC467BD6}" type="pres">
      <dgm:prSet presAssocID="{3DC4E571-76A6-474B-90FB-4AAD5007AB5A}" presName="rootConnector1" presStyleLbl="node1" presStyleIdx="0" presStyleCnt="0"/>
      <dgm:spPr/>
      <dgm:t>
        <a:bodyPr/>
        <a:lstStyle/>
        <a:p>
          <a:endParaRPr lang="en-US"/>
        </a:p>
      </dgm:t>
    </dgm:pt>
    <dgm:pt modelId="{CCBC2B29-9B83-4E7B-AFC4-8DBC7B3F37F8}" type="pres">
      <dgm:prSet presAssocID="{3DC4E571-76A6-474B-90FB-4AAD5007AB5A}" presName="hierChild2" presStyleCnt="0"/>
      <dgm:spPr/>
    </dgm:pt>
    <dgm:pt modelId="{3685025E-0AC8-4F36-BC88-265875A45DC2}" type="pres">
      <dgm:prSet presAssocID="{6BB50D96-38BE-430F-9902-FEB67631816B}" presName="Name37" presStyleLbl="parChTrans1D2" presStyleIdx="0" presStyleCnt="1"/>
      <dgm:spPr/>
      <dgm:t>
        <a:bodyPr/>
        <a:lstStyle/>
        <a:p>
          <a:endParaRPr lang="en-US"/>
        </a:p>
      </dgm:t>
    </dgm:pt>
    <dgm:pt modelId="{CDF6A3D5-347E-42BF-AAAE-BE528C636F97}" type="pres">
      <dgm:prSet presAssocID="{65C47868-934E-4664-A2CF-CBF292A431F5}" presName="hierRoot2" presStyleCnt="0">
        <dgm:presLayoutVars>
          <dgm:hierBranch val="init"/>
        </dgm:presLayoutVars>
      </dgm:prSet>
      <dgm:spPr/>
    </dgm:pt>
    <dgm:pt modelId="{CA1F2EA5-9F1E-403E-8C15-7D59DD1E3729}" type="pres">
      <dgm:prSet presAssocID="{65C47868-934E-4664-A2CF-CBF292A431F5}" presName="rootComposite" presStyleCnt="0"/>
      <dgm:spPr/>
    </dgm:pt>
    <dgm:pt modelId="{DC2F127B-2501-4A5E-9AE1-8A8C8E27264A}" type="pres">
      <dgm:prSet presAssocID="{65C47868-934E-4664-A2CF-CBF292A431F5}" presName="rootText" presStyleLbl="node2" presStyleIdx="0" presStyleCnt="1">
        <dgm:presLayoutVars>
          <dgm:chPref val="3"/>
        </dgm:presLayoutVars>
      </dgm:prSet>
      <dgm:spPr/>
      <dgm:t>
        <a:bodyPr/>
        <a:lstStyle/>
        <a:p>
          <a:endParaRPr lang="en-US"/>
        </a:p>
      </dgm:t>
    </dgm:pt>
    <dgm:pt modelId="{3309288F-8CA1-4D5C-B6BE-9A9CCC31FDFB}" type="pres">
      <dgm:prSet presAssocID="{65C47868-934E-4664-A2CF-CBF292A431F5}" presName="rootConnector" presStyleLbl="node2" presStyleIdx="0" presStyleCnt="1"/>
      <dgm:spPr/>
      <dgm:t>
        <a:bodyPr/>
        <a:lstStyle/>
        <a:p>
          <a:endParaRPr lang="en-US"/>
        </a:p>
      </dgm:t>
    </dgm:pt>
    <dgm:pt modelId="{D8F0D644-3C52-4109-A534-B2A7D0B88895}" type="pres">
      <dgm:prSet presAssocID="{65C47868-934E-4664-A2CF-CBF292A431F5}" presName="hierChild4" presStyleCnt="0"/>
      <dgm:spPr/>
    </dgm:pt>
    <dgm:pt modelId="{80B283E9-5841-4FDD-8D2A-991388C2964E}" type="pres">
      <dgm:prSet presAssocID="{91A1FAFF-4EB1-492C-AE60-0FF93759DFC1}" presName="Name37" presStyleLbl="parChTrans1D3" presStyleIdx="0" presStyleCnt="1"/>
      <dgm:spPr/>
      <dgm:t>
        <a:bodyPr/>
        <a:lstStyle/>
        <a:p>
          <a:endParaRPr lang="en-US"/>
        </a:p>
      </dgm:t>
    </dgm:pt>
    <dgm:pt modelId="{80BFD035-83B4-4F7D-9626-F2A4AE5E8143}" type="pres">
      <dgm:prSet presAssocID="{8178E292-0A25-4CA5-8FEF-5C6BCFC1D6B2}" presName="hierRoot2" presStyleCnt="0">
        <dgm:presLayoutVars>
          <dgm:hierBranch val="init"/>
        </dgm:presLayoutVars>
      </dgm:prSet>
      <dgm:spPr/>
    </dgm:pt>
    <dgm:pt modelId="{CD47AF0B-2442-4D4F-B4F4-92284A77E4F6}" type="pres">
      <dgm:prSet presAssocID="{8178E292-0A25-4CA5-8FEF-5C6BCFC1D6B2}" presName="rootComposite" presStyleCnt="0"/>
      <dgm:spPr/>
    </dgm:pt>
    <dgm:pt modelId="{91546019-BDA3-4390-A85F-94C3A1E26E91}" type="pres">
      <dgm:prSet presAssocID="{8178E292-0A25-4CA5-8FEF-5C6BCFC1D6B2}" presName="rootText" presStyleLbl="node3" presStyleIdx="0" presStyleCnt="1" custLinFactNeighborY="2969">
        <dgm:presLayoutVars>
          <dgm:chPref val="3"/>
        </dgm:presLayoutVars>
      </dgm:prSet>
      <dgm:spPr/>
      <dgm:t>
        <a:bodyPr/>
        <a:lstStyle/>
        <a:p>
          <a:endParaRPr lang="en-US"/>
        </a:p>
      </dgm:t>
    </dgm:pt>
    <dgm:pt modelId="{60D39169-9716-4FAD-972E-7DB9EB5B69C4}" type="pres">
      <dgm:prSet presAssocID="{8178E292-0A25-4CA5-8FEF-5C6BCFC1D6B2}" presName="rootConnector" presStyleLbl="node3" presStyleIdx="0" presStyleCnt="1"/>
      <dgm:spPr/>
      <dgm:t>
        <a:bodyPr/>
        <a:lstStyle/>
        <a:p>
          <a:endParaRPr lang="en-US"/>
        </a:p>
      </dgm:t>
    </dgm:pt>
    <dgm:pt modelId="{6BFDE384-87BF-4E1E-ACDC-442EC98846A8}" type="pres">
      <dgm:prSet presAssocID="{8178E292-0A25-4CA5-8FEF-5C6BCFC1D6B2}" presName="hierChild4" presStyleCnt="0"/>
      <dgm:spPr/>
    </dgm:pt>
    <dgm:pt modelId="{40773736-72E2-4A5F-A568-BCCAD98FCCC9}" type="pres">
      <dgm:prSet presAssocID="{E5CF56FA-B6F7-4518-8FD2-FD62F4DA2341}" presName="Name37" presStyleLbl="parChTrans1D4" presStyleIdx="0" presStyleCnt="2"/>
      <dgm:spPr/>
      <dgm:t>
        <a:bodyPr/>
        <a:lstStyle/>
        <a:p>
          <a:endParaRPr lang="en-US"/>
        </a:p>
      </dgm:t>
    </dgm:pt>
    <dgm:pt modelId="{2DDA5D24-A9BF-4C42-B6D1-E3C94839E1B1}" type="pres">
      <dgm:prSet presAssocID="{45D66135-71D1-490C-9327-F83222772A1D}" presName="hierRoot2" presStyleCnt="0">
        <dgm:presLayoutVars>
          <dgm:hierBranch val="init"/>
        </dgm:presLayoutVars>
      </dgm:prSet>
      <dgm:spPr/>
    </dgm:pt>
    <dgm:pt modelId="{D84CA8BD-F8E4-49FE-AAD5-E8C4C74F6E26}" type="pres">
      <dgm:prSet presAssocID="{45D66135-71D1-490C-9327-F83222772A1D}" presName="rootComposite" presStyleCnt="0"/>
      <dgm:spPr/>
    </dgm:pt>
    <dgm:pt modelId="{95AFBB6B-F6DE-453B-ADB8-A5A2C0CCA67D}" type="pres">
      <dgm:prSet presAssocID="{45D66135-71D1-490C-9327-F83222772A1D}" presName="rootText" presStyleLbl="node4" presStyleIdx="0" presStyleCnt="2">
        <dgm:presLayoutVars>
          <dgm:chPref val="3"/>
        </dgm:presLayoutVars>
      </dgm:prSet>
      <dgm:spPr/>
      <dgm:t>
        <a:bodyPr/>
        <a:lstStyle/>
        <a:p>
          <a:endParaRPr lang="en-US"/>
        </a:p>
      </dgm:t>
    </dgm:pt>
    <dgm:pt modelId="{531ABA20-30D1-4C49-951F-C4E78B7CB344}" type="pres">
      <dgm:prSet presAssocID="{45D66135-71D1-490C-9327-F83222772A1D}" presName="rootConnector" presStyleLbl="node4" presStyleIdx="0" presStyleCnt="2"/>
      <dgm:spPr/>
      <dgm:t>
        <a:bodyPr/>
        <a:lstStyle/>
        <a:p>
          <a:endParaRPr lang="en-US"/>
        </a:p>
      </dgm:t>
    </dgm:pt>
    <dgm:pt modelId="{68DE7BA8-E886-47C6-B28E-DA4A124301D8}" type="pres">
      <dgm:prSet presAssocID="{45D66135-71D1-490C-9327-F83222772A1D}" presName="hierChild4" presStyleCnt="0"/>
      <dgm:spPr/>
    </dgm:pt>
    <dgm:pt modelId="{10931E0B-37B6-4085-BA1C-153207287E61}" type="pres">
      <dgm:prSet presAssocID="{45D66135-71D1-490C-9327-F83222772A1D}" presName="hierChild5" presStyleCnt="0"/>
      <dgm:spPr/>
    </dgm:pt>
    <dgm:pt modelId="{347929B2-7C0A-4D13-B94E-E57AEEC14712}" type="pres">
      <dgm:prSet presAssocID="{9353704D-CE29-41F7-AB32-1E0C9EA606BA}" presName="Name37" presStyleLbl="parChTrans1D4" presStyleIdx="1" presStyleCnt="2"/>
      <dgm:spPr/>
      <dgm:t>
        <a:bodyPr/>
        <a:lstStyle/>
        <a:p>
          <a:endParaRPr lang="en-US"/>
        </a:p>
      </dgm:t>
    </dgm:pt>
    <dgm:pt modelId="{6580F8B6-FAB0-48A2-96B2-5D19E4ECFE0F}" type="pres">
      <dgm:prSet presAssocID="{3885E8A3-AE4B-4A2D-9B68-98DC3B6EC809}" presName="hierRoot2" presStyleCnt="0">
        <dgm:presLayoutVars>
          <dgm:hierBranch val="init"/>
        </dgm:presLayoutVars>
      </dgm:prSet>
      <dgm:spPr/>
    </dgm:pt>
    <dgm:pt modelId="{2B4E3A20-CD77-4FFB-B9AE-5A4B3EE0D723}" type="pres">
      <dgm:prSet presAssocID="{3885E8A3-AE4B-4A2D-9B68-98DC3B6EC809}" presName="rootComposite" presStyleCnt="0"/>
      <dgm:spPr/>
    </dgm:pt>
    <dgm:pt modelId="{BAC850D6-4645-4AD8-83D0-11BDA4BCACC2}" type="pres">
      <dgm:prSet presAssocID="{3885E8A3-AE4B-4A2D-9B68-98DC3B6EC809}" presName="rootText" presStyleLbl="node4" presStyleIdx="1" presStyleCnt="2">
        <dgm:presLayoutVars>
          <dgm:chPref val="3"/>
        </dgm:presLayoutVars>
      </dgm:prSet>
      <dgm:spPr/>
      <dgm:t>
        <a:bodyPr/>
        <a:lstStyle/>
        <a:p>
          <a:endParaRPr lang="en-US"/>
        </a:p>
      </dgm:t>
    </dgm:pt>
    <dgm:pt modelId="{A814316A-C982-4C80-AB1C-5CBA520112FC}" type="pres">
      <dgm:prSet presAssocID="{3885E8A3-AE4B-4A2D-9B68-98DC3B6EC809}" presName="rootConnector" presStyleLbl="node4" presStyleIdx="1" presStyleCnt="2"/>
      <dgm:spPr/>
      <dgm:t>
        <a:bodyPr/>
        <a:lstStyle/>
        <a:p>
          <a:endParaRPr lang="en-US"/>
        </a:p>
      </dgm:t>
    </dgm:pt>
    <dgm:pt modelId="{8C080302-BE18-4C38-BAC2-6DAF21B3944C}" type="pres">
      <dgm:prSet presAssocID="{3885E8A3-AE4B-4A2D-9B68-98DC3B6EC809}" presName="hierChild4" presStyleCnt="0"/>
      <dgm:spPr/>
    </dgm:pt>
    <dgm:pt modelId="{949BC114-4102-492A-B912-90FCBD828DB9}" type="pres">
      <dgm:prSet presAssocID="{3885E8A3-AE4B-4A2D-9B68-98DC3B6EC809}" presName="hierChild5" presStyleCnt="0"/>
      <dgm:spPr/>
    </dgm:pt>
    <dgm:pt modelId="{5EE912AB-B7A5-48B5-BD01-C6D11C16084F}" type="pres">
      <dgm:prSet presAssocID="{8178E292-0A25-4CA5-8FEF-5C6BCFC1D6B2}" presName="hierChild5" presStyleCnt="0"/>
      <dgm:spPr/>
    </dgm:pt>
    <dgm:pt modelId="{7F6C6EC0-B4EB-49E4-A621-FB8F50F6659D}" type="pres">
      <dgm:prSet presAssocID="{65C47868-934E-4664-A2CF-CBF292A431F5}" presName="hierChild5" presStyleCnt="0"/>
      <dgm:spPr/>
    </dgm:pt>
    <dgm:pt modelId="{67F4F6B8-5C49-4107-BD7F-0E66D312BD6E}" type="pres">
      <dgm:prSet presAssocID="{3DC4E571-76A6-474B-90FB-4AAD5007AB5A}" presName="hierChild3" presStyleCnt="0"/>
      <dgm:spPr/>
    </dgm:pt>
  </dgm:ptLst>
  <dgm:cxnLst>
    <dgm:cxn modelId="{DC05A28C-F6C1-4006-A4C6-DEB8DB25CCE5}" srcId="{B1913BF3-AA8E-410F-8331-F16181D61628}" destId="{3DC4E571-76A6-474B-90FB-4AAD5007AB5A}" srcOrd="0" destOrd="0" parTransId="{04D78C1C-BB97-4BC3-9E8C-3D74528C4D7D}" sibTransId="{A84F07E3-8454-4C52-ACF8-99F89D10EED8}"/>
    <dgm:cxn modelId="{2DEEF116-7E95-4ADF-8D32-BB5EE3135A76}" type="presOf" srcId="{45D66135-71D1-490C-9327-F83222772A1D}" destId="{531ABA20-30D1-4C49-951F-C4E78B7CB344}" srcOrd="1" destOrd="0" presId="urn:microsoft.com/office/officeart/2005/8/layout/orgChart1"/>
    <dgm:cxn modelId="{1AC2B8E6-BE8E-4616-877D-E23196D5E5E4}" type="presOf" srcId="{45D66135-71D1-490C-9327-F83222772A1D}" destId="{95AFBB6B-F6DE-453B-ADB8-A5A2C0CCA67D}" srcOrd="0" destOrd="0" presId="urn:microsoft.com/office/officeart/2005/8/layout/orgChart1"/>
    <dgm:cxn modelId="{C37CA9E9-D8C4-435B-9248-C4904F59138D}" type="presOf" srcId="{3885E8A3-AE4B-4A2D-9B68-98DC3B6EC809}" destId="{A814316A-C982-4C80-AB1C-5CBA520112FC}" srcOrd="1" destOrd="0" presId="urn:microsoft.com/office/officeart/2005/8/layout/orgChart1"/>
    <dgm:cxn modelId="{DA8CFAC5-4CCC-472F-869E-35DBC9C97300}" type="presOf" srcId="{65C47868-934E-4664-A2CF-CBF292A431F5}" destId="{3309288F-8CA1-4D5C-B6BE-9A9CCC31FDFB}" srcOrd="1" destOrd="0" presId="urn:microsoft.com/office/officeart/2005/8/layout/orgChart1"/>
    <dgm:cxn modelId="{7B26D360-A003-49DC-90DA-3F2B3F6F3148}" type="presOf" srcId="{8178E292-0A25-4CA5-8FEF-5C6BCFC1D6B2}" destId="{91546019-BDA3-4390-A85F-94C3A1E26E91}" srcOrd="0" destOrd="0" presId="urn:microsoft.com/office/officeart/2005/8/layout/orgChart1"/>
    <dgm:cxn modelId="{3FC4CB6D-17A2-441C-A285-33253A89975A}" srcId="{8178E292-0A25-4CA5-8FEF-5C6BCFC1D6B2}" destId="{45D66135-71D1-490C-9327-F83222772A1D}" srcOrd="0" destOrd="0" parTransId="{E5CF56FA-B6F7-4518-8FD2-FD62F4DA2341}" sibTransId="{632BC3A0-B146-4174-BAB7-093847156B83}"/>
    <dgm:cxn modelId="{BE0B512A-12ED-4C55-87AC-F4DB534773C8}" type="presOf" srcId="{B1913BF3-AA8E-410F-8331-F16181D61628}" destId="{62A624EE-50FA-44D4-BA05-B87BB533513B}" srcOrd="0" destOrd="0" presId="urn:microsoft.com/office/officeart/2005/8/layout/orgChart1"/>
    <dgm:cxn modelId="{B719940C-578B-4D59-B56F-E13AF7D144DD}" srcId="{8178E292-0A25-4CA5-8FEF-5C6BCFC1D6B2}" destId="{3885E8A3-AE4B-4A2D-9B68-98DC3B6EC809}" srcOrd="1" destOrd="0" parTransId="{9353704D-CE29-41F7-AB32-1E0C9EA606BA}" sibTransId="{B5746D14-3109-40FF-B6E4-C1CF810AF391}"/>
    <dgm:cxn modelId="{1474392B-4942-488E-A57B-49350A2BC576}" type="presOf" srcId="{91A1FAFF-4EB1-492C-AE60-0FF93759DFC1}" destId="{80B283E9-5841-4FDD-8D2A-991388C2964E}" srcOrd="0" destOrd="0" presId="urn:microsoft.com/office/officeart/2005/8/layout/orgChart1"/>
    <dgm:cxn modelId="{983465C9-219A-4021-86E9-0751098E1D33}" type="presOf" srcId="{65C47868-934E-4664-A2CF-CBF292A431F5}" destId="{DC2F127B-2501-4A5E-9AE1-8A8C8E27264A}" srcOrd="0" destOrd="0" presId="urn:microsoft.com/office/officeart/2005/8/layout/orgChart1"/>
    <dgm:cxn modelId="{F5371A10-9009-4B0D-9F4D-2D1E193150C2}" type="presOf" srcId="{E5CF56FA-B6F7-4518-8FD2-FD62F4DA2341}" destId="{40773736-72E2-4A5F-A568-BCCAD98FCCC9}" srcOrd="0" destOrd="0" presId="urn:microsoft.com/office/officeart/2005/8/layout/orgChart1"/>
    <dgm:cxn modelId="{96DD3B87-4C39-4276-AE81-5958EC1D1DE5}" srcId="{65C47868-934E-4664-A2CF-CBF292A431F5}" destId="{8178E292-0A25-4CA5-8FEF-5C6BCFC1D6B2}" srcOrd="0" destOrd="0" parTransId="{91A1FAFF-4EB1-492C-AE60-0FF93759DFC1}" sibTransId="{2773620F-2431-45AC-AC3B-EEC54D8D3A2D}"/>
    <dgm:cxn modelId="{AF94FB22-656C-4332-AA83-17C287F66C03}" type="presOf" srcId="{6BB50D96-38BE-430F-9902-FEB67631816B}" destId="{3685025E-0AC8-4F36-BC88-265875A45DC2}" srcOrd="0" destOrd="0" presId="urn:microsoft.com/office/officeart/2005/8/layout/orgChart1"/>
    <dgm:cxn modelId="{E8DF968A-2845-451B-9E6B-46517DD3E115}" type="presOf" srcId="{8178E292-0A25-4CA5-8FEF-5C6BCFC1D6B2}" destId="{60D39169-9716-4FAD-972E-7DB9EB5B69C4}" srcOrd="1" destOrd="0" presId="urn:microsoft.com/office/officeart/2005/8/layout/orgChart1"/>
    <dgm:cxn modelId="{1169F811-1A83-4426-BDD7-6F2FA5C68881}" srcId="{3DC4E571-76A6-474B-90FB-4AAD5007AB5A}" destId="{65C47868-934E-4664-A2CF-CBF292A431F5}" srcOrd="0" destOrd="0" parTransId="{6BB50D96-38BE-430F-9902-FEB67631816B}" sibTransId="{0C6646EA-5E47-4110-B982-2C5BBEBCD60E}"/>
    <dgm:cxn modelId="{60732240-2D9B-404A-8538-25CDF9630709}" type="presOf" srcId="{3DC4E571-76A6-474B-90FB-4AAD5007AB5A}" destId="{06ECFFC6-8420-43A6-B321-427D1C164962}" srcOrd="0" destOrd="0" presId="urn:microsoft.com/office/officeart/2005/8/layout/orgChart1"/>
    <dgm:cxn modelId="{8018C8DC-28FB-4714-A63B-1AD7460426BD}" type="presOf" srcId="{3885E8A3-AE4B-4A2D-9B68-98DC3B6EC809}" destId="{BAC850D6-4645-4AD8-83D0-11BDA4BCACC2}" srcOrd="0" destOrd="0" presId="urn:microsoft.com/office/officeart/2005/8/layout/orgChart1"/>
    <dgm:cxn modelId="{5DD6E3A6-3037-4369-A070-4E627799C682}" type="presOf" srcId="{3DC4E571-76A6-474B-90FB-4AAD5007AB5A}" destId="{255129EE-C7AC-4041-B621-AF30EC467BD6}" srcOrd="1" destOrd="0" presId="urn:microsoft.com/office/officeart/2005/8/layout/orgChart1"/>
    <dgm:cxn modelId="{5184CD46-C921-4948-B083-99D4DAE2A7E6}" type="presOf" srcId="{9353704D-CE29-41F7-AB32-1E0C9EA606BA}" destId="{347929B2-7C0A-4D13-B94E-E57AEEC14712}" srcOrd="0" destOrd="0" presId="urn:microsoft.com/office/officeart/2005/8/layout/orgChart1"/>
    <dgm:cxn modelId="{6BE78D90-343C-4FF3-B712-DE10EC664DAF}" type="presParOf" srcId="{62A624EE-50FA-44D4-BA05-B87BB533513B}" destId="{BDB74EF8-59FC-4283-B545-E69DFB9383C1}" srcOrd="0" destOrd="0" presId="urn:microsoft.com/office/officeart/2005/8/layout/orgChart1"/>
    <dgm:cxn modelId="{B33B13DD-0294-4775-8546-F0756A46E66B}" type="presParOf" srcId="{BDB74EF8-59FC-4283-B545-E69DFB9383C1}" destId="{42C7ED38-A6B1-40AF-B37F-1574E2D5DD83}" srcOrd="0" destOrd="0" presId="urn:microsoft.com/office/officeart/2005/8/layout/orgChart1"/>
    <dgm:cxn modelId="{063E709E-5817-4712-8342-25732F1C468E}" type="presParOf" srcId="{42C7ED38-A6B1-40AF-B37F-1574E2D5DD83}" destId="{06ECFFC6-8420-43A6-B321-427D1C164962}" srcOrd="0" destOrd="0" presId="urn:microsoft.com/office/officeart/2005/8/layout/orgChart1"/>
    <dgm:cxn modelId="{27E21AE5-BF7C-4A80-B07C-74F43A8B879C}" type="presParOf" srcId="{42C7ED38-A6B1-40AF-B37F-1574E2D5DD83}" destId="{255129EE-C7AC-4041-B621-AF30EC467BD6}" srcOrd="1" destOrd="0" presId="urn:microsoft.com/office/officeart/2005/8/layout/orgChart1"/>
    <dgm:cxn modelId="{C5B1F287-3256-4690-A9A4-199C9F72DEE5}" type="presParOf" srcId="{BDB74EF8-59FC-4283-B545-E69DFB9383C1}" destId="{CCBC2B29-9B83-4E7B-AFC4-8DBC7B3F37F8}" srcOrd="1" destOrd="0" presId="urn:microsoft.com/office/officeart/2005/8/layout/orgChart1"/>
    <dgm:cxn modelId="{954176EC-467D-4BC8-8203-81A2CD6F3861}" type="presParOf" srcId="{CCBC2B29-9B83-4E7B-AFC4-8DBC7B3F37F8}" destId="{3685025E-0AC8-4F36-BC88-265875A45DC2}" srcOrd="0" destOrd="0" presId="urn:microsoft.com/office/officeart/2005/8/layout/orgChart1"/>
    <dgm:cxn modelId="{035962BC-8589-4224-98CA-D12871F55C1D}" type="presParOf" srcId="{CCBC2B29-9B83-4E7B-AFC4-8DBC7B3F37F8}" destId="{CDF6A3D5-347E-42BF-AAAE-BE528C636F97}" srcOrd="1" destOrd="0" presId="urn:microsoft.com/office/officeart/2005/8/layout/orgChart1"/>
    <dgm:cxn modelId="{2FE0CB8C-EC9C-4F01-8F91-5C1BF59D7728}" type="presParOf" srcId="{CDF6A3D5-347E-42BF-AAAE-BE528C636F97}" destId="{CA1F2EA5-9F1E-403E-8C15-7D59DD1E3729}" srcOrd="0" destOrd="0" presId="urn:microsoft.com/office/officeart/2005/8/layout/orgChart1"/>
    <dgm:cxn modelId="{36CA71E4-87CE-4EF5-A1F3-C0F69E3C4018}" type="presParOf" srcId="{CA1F2EA5-9F1E-403E-8C15-7D59DD1E3729}" destId="{DC2F127B-2501-4A5E-9AE1-8A8C8E27264A}" srcOrd="0" destOrd="0" presId="urn:microsoft.com/office/officeart/2005/8/layout/orgChart1"/>
    <dgm:cxn modelId="{B24D3394-C00F-436A-978A-CB5B760488E3}" type="presParOf" srcId="{CA1F2EA5-9F1E-403E-8C15-7D59DD1E3729}" destId="{3309288F-8CA1-4D5C-B6BE-9A9CCC31FDFB}" srcOrd="1" destOrd="0" presId="urn:microsoft.com/office/officeart/2005/8/layout/orgChart1"/>
    <dgm:cxn modelId="{9343D2BD-F1C3-4125-B1E5-43A6F88EC510}" type="presParOf" srcId="{CDF6A3D5-347E-42BF-AAAE-BE528C636F97}" destId="{D8F0D644-3C52-4109-A534-B2A7D0B88895}" srcOrd="1" destOrd="0" presId="urn:microsoft.com/office/officeart/2005/8/layout/orgChart1"/>
    <dgm:cxn modelId="{A9B1E6A4-4630-4164-907D-A5A1E5CCAFE6}" type="presParOf" srcId="{D8F0D644-3C52-4109-A534-B2A7D0B88895}" destId="{80B283E9-5841-4FDD-8D2A-991388C2964E}" srcOrd="0" destOrd="0" presId="urn:microsoft.com/office/officeart/2005/8/layout/orgChart1"/>
    <dgm:cxn modelId="{7B5CD093-74FD-4AD9-A85C-4AE4D6280746}" type="presParOf" srcId="{D8F0D644-3C52-4109-A534-B2A7D0B88895}" destId="{80BFD035-83B4-4F7D-9626-F2A4AE5E8143}" srcOrd="1" destOrd="0" presId="urn:microsoft.com/office/officeart/2005/8/layout/orgChart1"/>
    <dgm:cxn modelId="{58CAC3DA-FD66-4BD9-A2C2-755BD45287CE}" type="presParOf" srcId="{80BFD035-83B4-4F7D-9626-F2A4AE5E8143}" destId="{CD47AF0B-2442-4D4F-B4F4-92284A77E4F6}" srcOrd="0" destOrd="0" presId="urn:microsoft.com/office/officeart/2005/8/layout/orgChart1"/>
    <dgm:cxn modelId="{D19780B7-CEA0-4E4E-B0AD-BBF7432C64DE}" type="presParOf" srcId="{CD47AF0B-2442-4D4F-B4F4-92284A77E4F6}" destId="{91546019-BDA3-4390-A85F-94C3A1E26E91}" srcOrd="0" destOrd="0" presId="urn:microsoft.com/office/officeart/2005/8/layout/orgChart1"/>
    <dgm:cxn modelId="{6AC28AF8-27E9-4B7A-BD25-136DEAD1AC86}" type="presParOf" srcId="{CD47AF0B-2442-4D4F-B4F4-92284A77E4F6}" destId="{60D39169-9716-4FAD-972E-7DB9EB5B69C4}" srcOrd="1" destOrd="0" presId="urn:microsoft.com/office/officeart/2005/8/layout/orgChart1"/>
    <dgm:cxn modelId="{2404A5B6-E3A6-4AA8-BD84-7C6030A038ED}" type="presParOf" srcId="{80BFD035-83B4-4F7D-9626-F2A4AE5E8143}" destId="{6BFDE384-87BF-4E1E-ACDC-442EC98846A8}" srcOrd="1" destOrd="0" presId="urn:microsoft.com/office/officeart/2005/8/layout/orgChart1"/>
    <dgm:cxn modelId="{8BE6A9EA-69DE-4BC1-9A0A-194BD116AF36}" type="presParOf" srcId="{6BFDE384-87BF-4E1E-ACDC-442EC98846A8}" destId="{40773736-72E2-4A5F-A568-BCCAD98FCCC9}" srcOrd="0" destOrd="0" presId="urn:microsoft.com/office/officeart/2005/8/layout/orgChart1"/>
    <dgm:cxn modelId="{D34DB802-B930-452D-9452-EBA291BA652A}" type="presParOf" srcId="{6BFDE384-87BF-4E1E-ACDC-442EC98846A8}" destId="{2DDA5D24-A9BF-4C42-B6D1-E3C94839E1B1}" srcOrd="1" destOrd="0" presId="urn:microsoft.com/office/officeart/2005/8/layout/orgChart1"/>
    <dgm:cxn modelId="{B9A9C242-3BF4-4FD7-BF95-5BB333801C9E}" type="presParOf" srcId="{2DDA5D24-A9BF-4C42-B6D1-E3C94839E1B1}" destId="{D84CA8BD-F8E4-49FE-AAD5-E8C4C74F6E26}" srcOrd="0" destOrd="0" presId="urn:microsoft.com/office/officeart/2005/8/layout/orgChart1"/>
    <dgm:cxn modelId="{3626D517-3A56-4054-A0F6-485628263161}" type="presParOf" srcId="{D84CA8BD-F8E4-49FE-AAD5-E8C4C74F6E26}" destId="{95AFBB6B-F6DE-453B-ADB8-A5A2C0CCA67D}" srcOrd="0" destOrd="0" presId="urn:microsoft.com/office/officeart/2005/8/layout/orgChart1"/>
    <dgm:cxn modelId="{9CB4A2AD-8D52-42F8-8B92-266275CA5C37}" type="presParOf" srcId="{D84CA8BD-F8E4-49FE-AAD5-E8C4C74F6E26}" destId="{531ABA20-30D1-4C49-951F-C4E78B7CB344}" srcOrd="1" destOrd="0" presId="urn:microsoft.com/office/officeart/2005/8/layout/orgChart1"/>
    <dgm:cxn modelId="{E74BC5C6-C6CF-479C-BF70-B2B5CE08ED65}" type="presParOf" srcId="{2DDA5D24-A9BF-4C42-B6D1-E3C94839E1B1}" destId="{68DE7BA8-E886-47C6-B28E-DA4A124301D8}" srcOrd="1" destOrd="0" presId="urn:microsoft.com/office/officeart/2005/8/layout/orgChart1"/>
    <dgm:cxn modelId="{DE2AFD8B-BBD5-444C-9BAB-65164591CEB2}" type="presParOf" srcId="{2DDA5D24-A9BF-4C42-B6D1-E3C94839E1B1}" destId="{10931E0B-37B6-4085-BA1C-153207287E61}" srcOrd="2" destOrd="0" presId="urn:microsoft.com/office/officeart/2005/8/layout/orgChart1"/>
    <dgm:cxn modelId="{177280B8-0543-4EFB-8BEC-E44FA4C0871F}" type="presParOf" srcId="{6BFDE384-87BF-4E1E-ACDC-442EC98846A8}" destId="{347929B2-7C0A-4D13-B94E-E57AEEC14712}" srcOrd="2" destOrd="0" presId="urn:microsoft.com/office/officeart/2005/8/layout/orgChart1"/>
    <dgm:cxn modelId="{2BC50BD1-894B-4874-9038-61916DAA03F8}" type="presParOf" srcId="{6BFDE384-87BF-4E1E-ACDC-442EC98846A8}" destId="{6580F8B6-FAB0-48A2-96B2-5D19E4ECFE0F}" srcOrd="3" destOrd="0" presId="urn:microsoft.com/office/officeart/2005/8/layout/orgChart1"/>
    <dgm:cxn modelId="{45010B93-1574-4CF4-9362-FEC9AF382B23}" type="presParOf" srcId="{6580F8B6-FAB0-48A2-96B2-5D19E4ECFE0F}" destId="{2B4E3A20-CD77-4FFB-B9AE-5A4B3EE0D723}" srcOrd="0" destOrd="0" presId="urn:microsoft.com/office/officeart/2005/8/layout/orgChart1"/>
    <dgm:cxn modelId="{91F1C1AF-7579-4FCF-8128-9AF1078B5E8A}" type="presParOf" srcId="{2B4E3A20-CD77-4FFB-B9AE-5A4B3EE0D723}" destId="{BAC850D6-4645-4AD8-83D0-11BDA4BCACC2}" srcOrd="0" destOrd="0" presId="urn:microsoft.com/office/officeart/2005/8/layout/orgChart1"/>
    <dgm:cxn modelId="{147B22C8-B03B-4B3B-A003-F999BC8E2440}" type="presParOf" srcId="{2B4E3A20-CD77-4FFB-B9AE-5A4B3EE0D723}" destId="{A814316A-C982-4C80-AB1C-5CBA520112FC}" srcOrd="1" destOrd="0" presId="urn:microsoft.com/office/officeart/2005/8/layout/orgChart1"/>
    <dgm:cxn modelId="{2AD175B0-75BF-4513-AB76-6C7C62C7E512}" type="presParOf" srcId="{6580F8B6-FAB0-48A2-96B2-5D19E4ECFE0F}" destId="{8C080302-BE18-4C38-BAC2-6DAF21B3944C}" srcOrd="1" destOrd="0" presId="urn:microsoft.com/office/officeart/2005/8/layout/orgChart1"/>
    <dgm:cxn modelId="{CFF4B78D-6D2B-4B50-A062-656B8687962C}" type="presParOf" srcId="{6580F8B6-FAB0-48A2-96B2-5D19E4ECFE0F}" destId="{949BC114-4102-492A-B912-90FCBD828DB9}" srcOrd="2" destOrd="0" presId="urn:microsoft.com/office/officeart/2005/8/layout/orgChart1"/>
    <dgm:cxn modelId="{6C6EBA74-FC2D-4705-9D00-1D732F26C6F6}" type="presParOf" srcId="{80BFD035-83B4-4F7D-9626-F2A4AE5E8143}" destId="{5EE912AB-B7A5-48B5-BD01-C6D11C16084F}" srcOrd="2" destOrd="0" presId="urn:microsoft.com/office/officeart/2005/8/layout/orgChart1"/>
    <dgm:cxn modelId="{5ECDE386-EE70-49C2-BF7C-B6D6A6DE6F3B}" type="presParOf" srcId="{CDF6A3D5-347E-42BF-AAAE-BE528C636F97}" destId="{7F6C6EC0-B4EB-49E4-A621-FB8F50F6659D}" srcOrd="2" destOrd="0" presId="urn:microsoft.com/office/officeart/2005/8/layout/orgChart1"/>
    <dgm:cxn modelId="{3249F591-D88B-408D-982D-CAD77D3C5406}" type="presParOf" srcId="{BDB74EF8-59FC-4283-B545-E69DFB9383C1}" destId="{67F4F6B8-5C49-4107-BD7F-0E66D312BD6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4ED53-4B0B-4130-B2AB-BBB9085F7375}">
      <dsp:nvSpPr>
        <dsp:cNvPr id="0" name=""/>
        <dsp:cNvSpPr/>
      </dsp:nvSpPr>
      <dsp:spPr>
        <a:xfrm>
          <a:off x="0" y="2447"/>
          <a:ext cx="6699716" cy="12403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CB9870-DD8A-4188-B3D6-85812972E03B}">
      <dsp:nvSpPr>
        <dsp:cNvPr id="0" name=""/>
        <dsp:cNvSpPr/>
      </dsp:nvSpPr>
      <dsp:spPr>
        <a:xfrm>
          <a:off x="375217" y="281534"/>
          <a:ext cx="682214" cy="6822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E05072-C2E1-4B14-A76C-998E992D8C9C}">
      <dsp:nvSpPr>
        <dsp:cNvPr id="0" name=""/>
        <dsp:cNvSpPr/>
      </dsp:nvSpPr>
      <dsp:spPr>
        <a:xfrm>
          <a:off x="1432649" y="2447"/>
          <a:ext cx="3014872"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lvl="0" algn="l" defTabSz="977900">
            <a:lnSpc>
              <a:spcPct val="90000"/>
            </a:lnSpc>
            <a:spcBef>
              <a:spcPct val="0"/>
            </a:spcBef>
            <a:spcAft>
              <a:spcPct val="35000"/>
            </a:spcAft>
          </a:pPr>
          <a:r>
            <a:rPr lang="en-AU" sz="2200" b="1" kern="1200" dirty="0"/>
            <a:t>Effective strategies for feral cat control</a:t>
          </a:r>
          <a:endParaRPr lang="en-US" sz="2200" kern="1200" dirty="0"/>
        </a:p>
      </dsp:txBody>
      <dsp:txXfrm>
        <a:off x="1432649" y="2447"/>
        <a:ext cx="3014872" cy="1240389"/>
      </dsp:txXfrm>
    </dsp:sp>
    <dsp:sp modelId="{3FB80B9C-CFDE-4E46-B3BE-B3DF9B7EB83B}">
      <dsp:nvSpPr>
        <dsp:cNvPr id="0" name=""/>
        <dsp:cNvSpPr/>
      </dsp:nvSpPr>
      <dsp:spPr>
        <a:xfrm>
          <a:off x="4447521" y="2447"/>
          <a:ext cx="2252194"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lvl="0" algn="l" defTabSz="755650">
            <a:lnSpc>
              <a:spcPct val="90000"/>
            </a:lnSpc>
            <a:spcBef>
              <a:spcPct val="0"/>
            </a:spcBef>
            <a:spcAft>
              <a:spcPct val="35000"/>
            </a:spcAft>
          </a:pPr>
          <a:r>
            <a:rPr lang="en-AU" sz="1700" kern="1200" dirty="0"/>
            <a:t>How do we get densities low and keep them there?</a:t>
          </a:r>
          <a:endParaRPr lang="en-US" sz="1700" kern="1200" dirty="0"/>
        </a:p>
      </dsp:txBody>
      <dsp:txXfrm>
        <a:off x="4447521" y="2447"/>
        <a:ext cx="2252194" cy="1240389"/>
      </dsp:txXfrm>
    </dsp:sp>
    <dsp:sp modelId="{442ADC65-83A0-4227-9BEC-04F8D8448670}">
      <dsp:nvSpPr>
        <dsp:cNvPr id="0" name=""/>
        <dsp:cNvSpPr/>
      </dsp:nvSpPr>
      <dsp:spPr>
        <a:xfrm>
          <a:off x="0" y="1552933"/>
          <a:ext cx="6699716" cy="12403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72159-739F-46C1-B4A8-2F537B10C812}">
      <dsp:nvSpPr>
        <dsp:cNvPr id="0" name=""/>
        <dsp:cNvSpPr/>
      </dsp:nvSpPr>
      <dsp:spPr>
        <a:xfrm>
          <a:off x="375217" y="1832021"/>
          <a:ext cx="682214" cy="682214"/>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2FD92D-D420-4121-845C-95556B4004E2}">
      <dsp:nvSpPr>
        <dsp:cNvPr id="0" name=""/>
        <dsp:cNvSpPr/>
      </dsp:nvSpPr>
      <dsp:spPr>
        <a:xfrm>
          <a:off x="1432649" y="1552933"/>
          <a:ext cx="3014872"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lvl="0" algn="l" defTabSz="977900">
            <a:lnSpc>
              <a:spcPct val="90000"/>
            </a:lnSpc>
            <a:spcBef>
              <a:spcPct val="0"/>
            </a:spcBef>
            <a:spcAft>
              <a:spcPct val="35000"/>
            </a:spcAft>
          </a:pPr>
          <a:r>
            <a:rPr lang="en-AU" sz="2200" b="1" kern="1200" dirty="0"/>
            <a:t>Cost-effective feral cat monitoring</a:t>
          </a:r>
          <a:endParaRPr lang="en-US" sz="2200" kern="1200" dirty="0"/>
        </a:p>
      </dsp:txBody>
      <dsp:txXfrm>
        <a:off x="1432649" y="1552933"/>
        <a:ext cx="3014872" cy="1240389"/>
      </dsp:txXfrm>
    </dsp:sp>
    <dsp:sp modelId="{654D757C-DD05-499E-85BE-3DEDF9705236}">
      <dsp:nvSpPr>
        <dsp:cNvPr id="0" name=""/>
        <dsp:cNvSpPr/>
      </dsp:nvSpPr>
      <dsp:spPr>
        <a:xfrm>
          <a:off x="4447521" y="1552933"/>
          <a:ext cx="2252194"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lvl="0" algn="l" defTabSz="755650">
            <a:lnSpc>
              <a:spcPct val="90000"/>
            </a:lnSpc>
            <a:spcBef>
              <a:spcPct val="0"/>
            </a:spcBef>
            <a:spcAft>
              <a:spcPct val="35000"/>
            </a:spcAft>
          </a:pPr>
          <a:r>
            <a:rPr lang="en-AU" sz="1700" kern="1200" dirty="0"/>
            <a:t>Reduced effort associated with effective monitoring</a:t>
          </a:r>
          <a:endParaRPr lang="en-US" sz="1700" kern="1200" dirty="0"/>
        </a:p>
      </dsp:txBody>
      <dsp:txXfrm>
        <a:off x="4447521" y="1552933"/>
        <a:ext cx="2252194" cy="1240389"/>
      </dsp:txXfrm>
    </dsp:sp>
    <dsp:sp modelId="{839C5124-B7D4-4CFA-BB6C-9AE0C3594B11}">
      <dsp:nvSpPr>
        <dsp:cNvPr id="0" name=""/>
        <dsp:cNvSpPr/>
      </dsp:nvSpPr>
      <dsp:spPr>
        <a:xfrm>
          <a:off x="0" y="3103420"/>
          <a:ext cx="6699716" cy="12403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F4DE2-E86E-4832-A031-673BFE6009AF}">
      <dsp:nvSpPr>
        <dsp:cNvPr id="0" name=""/>
        <dsp:cNvSpPr/>
      </dsp:nvSpPr>
      <dsp:spPr>
        <a:xfrm>
          <a:off x="375217" y="3382507"/>
          <a:ext cx="682214" cy="682214"/>
        </a:xfrm>
        <a:prstGeom prst="rect">
          <a:avLst/>
        </a:prstGeom>
        <a:blipFill rotWithShape="1">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E2D5D8-771D-4D8D-A81F-9CCDD6B31AA3}">
      <dsp:nvSpPr>
        <dsp:cNvPr id="0" name=""/>
        <dsp:cNvSpPr/>
      </dsp:nvSpPr>
      <dsp:spPr>
        <a:xfrm>
          <a:off x="1432649" y="3103420"/>
          <a:ext cx="3014872"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lvl="0" algn="l" defTabSz="977900">
            <a:lnSpc>
              <a:spcPct val="90000"/>
            </a:lnSpc>
            <a:spcBef>
              <a:spcPct val="0"/>
            </a:spcBef>
            <a:spcAft>
              <a:spcPct val="35000"/>
            </a:spcAft>
          </a:pPr>
          <a:r>
            <a:rPr lang="en-AU" sz="2200" b="1" kern="1200" dirty="0"/>
            <a:t>Stabilise / recover threatened fauna</a:t>
          </a:r>
          <a:endParaRPr lang="en-US" sz="2200" kern="1200" dirty="0"/>
        </a:p>
      </dsp:txBody>
      <dsp:txXfrm>
        <a:off x="1432649" y="3103420"/>
        <a:ext cx="3014872" cy="1240389"/>
      </dsp:txXfrm>
    </dsp:sp>
    <dsp:sp modelId="{3FF61809-A318-4DF9-B761-9C8E0304D420}">
      <dsp:nvSpPr>
        <dsp:cNvPr id="0" name=""/>
        <dsp:cNvSpPr/>
      </dsp:nvSpPr>
      <dsp:spPr>
        <a:xfrm>
          <a:off x="4447521" y="3103420"/>
          <a:ext cx="2252194"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lvl="0" algn="l" defTabSz="755650">
            <a:lnSpc>
              <a:spcPct val="90000"/>
            </a:lnSpc>
            <a:spcBef>
              <a:spcPct val="0"/>
            </a:spcBef>
            <a:spcAft>
              <a:spcPct val="35000"/>
            </a:spcAft>
          </a:pPr>
          <a:r>
            <a:rPr lang="en-AU" sz="1700" kern="1200" dirty="0"/>
            <a:t>Reduce risks from: Disease,  Predation, Competition</a:t>
          </a:r>
          <a:endParaRPr lang="en-US" sz="1700" kern="1200" dirty="0"/>
        </a:p>
      </dsp:txBody>
      <dsp:txXfrm>
        <a:off x="4447521" y="3103420"/>
        <a:ext cx="2252194" cy="1240389"/>
      </dsp:txXfrm>
    </dsp:sp>
    <dsp:sp modelId="{5D54BEE8-1E96-4B8D-ADC2-A50DE79C45D5}">
      <dsp:nvSpPr>
        <dsp:cNvPr id="0" name=""/>
        <dsp:cNvSpPr/>
      </dsp:nvSpPr>
      <dsp:spPr>
        <a:xfrm>
          <a:off x="0" y="4653906"/>
          <a:ext cx="6699716" cy="12403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8FA35E-8C4A-4641-979F-C77B1793F1F3}">
      <dsp:nvSpPr>
        <dsp:cNvPr id="0" name=""/>
        <dsp:cNvSpPr/>
      </dsp:nvSpPr>
      <dsp:spPr>
        <a:xfrm>
          <a:off x="375217" y="4932994"/>
          <a:ext cx="682214" cy="682214"/>
        </a:xfrm>
        <a:prstGeom prst="rect">
          <a:avLst/>
        </a:prstGeom>
        <a:blipFill rotWithShape="1">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DE6CB3-752D-46CF-9BA7-F4835C842819}">
      <dsp:nvSpPr>
        <dsp:cNvPr id="0" name=""/>
        <dsp:cNvSpPr/>
      </dsp:nvSpPr>
      <dsp:spPr>
        <a:xfrm>
          <a:off x="1432649" y="4653906"/>
          <a:ext cx="3014872"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lvl="0" algn="l" defTabSz="977900">
            <a:lnSpc>
              <a:spcPct val="90000"/>
            </a:lnSpc>
            <a:spcBef>
              <a:spcPct val="0"/>
            </a:spcBef>
            <a:spcAft>
              <a:spcPct val="35000"/>
            </a:spcAft>
          </a:pPr>
          <a:r>
            <a:rPr lang="en-AU" sz="2200" b="1" kern="1200" dirty="0"/>
            <a:t>Land managers trained in ‘best practice’</a:t>
          </a:r>
          <a:endParaRPr lang="en-US" sz="2200" kern="1200" dirty="0"/>
        </a:p>
      </dsp:txBody>
      <dsp:txXfrm>
        <a:off x="1432649" y="4653906"/>
        <a:ext cx="3014872" cy="1240389"/>
      </dsp:txXfrm>
    </dsp:sp>
    <dsp:sp modelId="{9DB0A1A4-7F92-4A96-9992-BE07636EEF39}">
      <dsp:nvSpPr>
        <dsp:cNvPr id="0" name=""/>
        <dsp:cNvSpPr/>
      </dsp:nvSpPr>
      <dsp:spPr>
        <a:xfrm>
          <a:off x="4447521" y="4653906"/>
          <a:ext cx="2252194"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lvl="0" algn="l" defTabSz="755650">
            <a:lnSpc>
              <a:spcPct val="90000"/>
            </a:lnSpc>
            <a:spcBef>
              <a:spcPct val="0"/>
            </a:spcBef>
            <a:spcAft>
              <a:spcPct val="35000"/>
            </a:spcAft>
          </a:pPr>
          <a:r>
            <a:rPr lang="en-AU" sz="1700" kern="1200" dirty="0"/>
            <a:t>Key lessons shared to grow community of practice</a:t>
          </a:r>
          <a:endParaRPr lang="en-US" sz="1700" kern="1200" dirty="0"/>
        </a:p>
      </dsp:txBody>
      <dsp:txXfrm>
        <a:off x="4447521" y="4653906"/>
        <a:ext cx="2252194" cy="1240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929B2-7C0A-4D13-B94E-E57AEEC14712}">
      <dsp:nvSpPr>
        <dsp:cNvPr id="0" name=""/>
        <dsp:cNvSpPr/>
      </dsp:nvSpPr>
      <dsp:spPr>
        <a:xfrm>
          <a:off x="729400" y="2919316"/>
          <a:ext cx="226115" cy="1741326"/>
        </a:xfrm>
        <a:custGeom>
          <a:avLst/>
          <a:gdLst/>
          <a:ahLst/>
          <a:cxnLst/>
          <a:rect l="0" t="0" r="0" b="0"/>
          <a:pathLst>
            <a:path>
              <a:moveTo>
                <a:pt x="0" y="0"/>
              </a:moveTo>
              <a:lnTo>
                <a:pt x="0" y="1741326"/>
              </a:lnTo>
              <a:lnTo>
                <a:pt x="226115" y="174132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773736-72E2-4A5F-A568-BCCAD98FCCC9}">
      <dsp:nvSpPr>
        <dsp:cNvPr id="0" name=""/>
        <dsp:cNvSpPr/>
      </dsp:nvSpPr>
      <dsp:spPr>
        <a:xfrm>
          <a:off x="729400" y="2919316"/>
          <a:ext cx="226115" cy="671044"/>
        </a:xfrm>
        <a:custGeom>
          <a:avLst/>
          <a:gdLst/>
          <a:ahLst/>
          <a:cxnLst/>
          <a:rect l="0" t="0" r="0" b="0"/>
          <a:pathLst>
            <a:path>
              <a:moveTo>
                <a:pt x="0" y="0"/>
              </a:moveTo>
              <a:lnTo>
                <a:pt x="0" y="671044"/>
              </a:lnTo>
              <a:lnTo>
                <a:pt x="226115" y="67104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283E9-5841-4FDD-8D2A-991388C2964E}">
      <dsp:nvSpPr>
        <dsp:cNvPr id="0" name=""/>
        <dsp:cNvSpPr/>
      </dsp:nvSpPr>
      <dsp:spPr>
        <a:xfrm>
          <a:off x="1286656" y="1826656"/>
          <a:ext cx="91440" cy="338940"/>
        </a:xfrm>
        <a:custGeom>
          <a:avLst/>
          <a:gdLst/>
          <a:ahLst/>
          <a:cxnLst/>
          <a:rect l="0" t="0" r="0" b="0"/>
          <a:pathLst>
            <a:path>
              <a:moveTo>
                <a:pt x="45720" y="0"/>
              </a:moveTo>
              <a:lnTo>
                <a:pt x="45720" y="33894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85025E-0AC8-4F36-BC88-265875A45DC2}">
      <dsp:nvSpPr>
        <dsp:cNvPr id="0" name=""/>
        <dsp:cNvSpPr/>
      </dsp:nvSpPr>
      <dsp:spPr>
        <a:xfrm>
          <a:off x="1286656" y="756374"/>
          <a:ext cx="91440" cy="316562"/>
        </a:xfrm>
        <a:custGeom>
          <a:avLst/>
          <a:gdLst/>
          <a:ahLst/>
          <a:cxnLst/>
          <a:rect l="0" t="0" r="0" b="0"/>
          <a:pathLst>
            <a:path>
              <a:moveTo>
                <a:pt x="45720" y="0"/>
              </a:moveTo>
              <a:lnTo>
                <a:pt x="45720" y="3165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CFFC6-8420-43A6-B321-427D1C164962}">
      <dsp:nvSpPr>
        <dsp:cNvPr id="0" name=""/>
        <dsp:cNvSpPr/>
      </dsp:nvSpPr>
      <dsp:spPr>
        <a:xfrm>
          <a:off x="578656" y="2654"/>
          <a:ext cx="1507439" cy="753719"/>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2020 </a:t>
          </a:r>
        </a:p>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Baseline</a:t>
          </a:r>
          <a:endParaRPr lang="en-US" sz="1700" b="1" kern="1200" dirty="0">
            <a:latin typeface="Arial" panose="020B0604020202020204" pitchFamily="34" charset="0"/>
            <a:cs typeface="Arial" panose="020B0604020202020204" pitchFamily="34" charset="0"/>
          </a:endParaRPr>
        </a:p>
      </dsp:txBody>
      <dsp:txXfrm>
        <a:off x="578656" y="2654"/>
        <a:ext cx="1507439" cy="753719"/>
      </dsp:txXfrm>
    </dsp:sp>
    <dsp:sp modelId="{DC2F127B-2501-4A5E-9AE1-8A8C8E27264A}">
      <dsp:nvSpPr>
        <dsp:cNvPr id="0" name=""/>
        <dsp:cNvSpPr/>
      </dsp:nvSpPr>
      <dsp:spPr>
        <a:xfrm>
          <a:off x="578656" y="1072936"/>
          <a:ext cx="1507439" cy="753719"/>
        </a:xfrm>
        <a:prstGeom prst="rect">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2021 </a:t>
          </a:r>
        </a:p>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Winter baiting</a:t>
          </a:r>
          <a:endParaRPr lang="en-US" sz="1700" b="1" kern="1200" dirty="0">
            <a:latin typeface="Arial" panose="020B0604020202020204" pitchFamily="34" charset="0"/>
            <a:cs typeface="Arial" panose="020B0604020202020204" pitchFamily="34" charset="0"/>
          </a:endParaRPr>
        </a:p>
      </dsp:txBody>
      <dsp:txXfrm>
        <a:off x="578656" y="1072936"/>
        <a:ext cx="1507439" cy="753719"/>
      </dsp:txXfrm>
    </dsp:sp>
    <dsp:sp modelId="{91546019-BDA3-4390-A85F-94C3A1E26E91}">
      <dsp:nvSpPr>
        <dsp:cNvPr id="0" name=""/>
        <dsp:cNvSpPr/>
      </dsp:nvSpPr>
      <dsp:spPr>
        <a:xfrm>
          <a:off x="578656" y="2165596"/>
          <a:ext cx="1507439" cy="753719"/>
        </a:xfrm>
        <a:prstGeom prst="rect">
          <a:avLst/>
        </a:prstGeom>
        <a:solidFill>
          <a:schemeClr val="accent3"/>
        </a:solidFill>
        <a:ln w="19050" cap="rnd"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2022 </a:t>
          </a:r>
        </a:p>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Wild dog baits</a:t>
          </a:r>
          <a:endParaRPr lang="en-US" sz="1700" b="1" kern="1200" dirty="0">
            <a:latin typeface="Arial" panose="020B0604020202020204" pitchFamily="34" charset="0"/>
            <a:cs typeface="Arial" panose="020B0604020202020204" pitchFamily="34" charset="0"/>
          </a:endParaRPr>
        </a:p>
      </dsp:txBody>
      <dsp:txXfrm>
        <a:off x="578656" y="2165596"/>
        <a:ext cx="1507439" cy="753719"/>
      </dsp:txXfrm>
    </dsp:sp>
    <dsp:sp modelId="{95AFBB6B-F6DE-453B-ADB8-A5A2C0CCA67D}">
      <dsp:nvSpPr>
        <dsp:cNvPr id="0" name=""/>
        <dsp:cNvSpPr/>
      </dsp:nvSpPr>
      <dsp:spPr>
        <a:xfrm>
          <a:off x="955516" y="3213500"/>
          <a:ext cx="1507439" cy="753719"/>
        </a:xfrm>
        <a:prstGeom prst="rect">
          <a:avLst/>
        </a:prstGeom>
        <a:solidFill>
          <a:schemeClr val="accent4"/>
        </a:solidFill>
        <a:ln w="19050"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2023 </a:t>
          </a:r>
        </a:p>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Fox baits</a:t>
          </a:r>
          <a:endParaRPr lang="en-US" sz="1700" b="1" kern="1200" dirty="0">
            <a:latin typeface="Arial" panose="020B0604020202020204" pitchFamily="34" charset="0"/>
            <a:cs typeface="Arial" panose="020B0604020202020204" pitchFamily="34" charset="0"/>
          </a:endParaRPr>
        </a:p>
      </dsp:txBody>
      <dsp:txXfrm>
        <a:off x="955516" y="3213500"/>
        <a:ext cx="1507439" cy="753719"/>
      </dsp:txXfrm>
    </dsp:sp>
    <dsp:sp modelId="{BAC850D6-4645-4AD8-83D0-11BDA4BCACC2}">
      <dsp:nvSpPr>
        <dsp:cNvPr id="0" name=""/>
        <dsp:cNvSpPr/>
      </dsp:nvSpPr>
      <dsp:spPr>
        <a:xfrm>
          <a:off x="955516" y="4283782"/>
          <a:ext cx="1507439" cy="753719"/>
        </a:xfrm>
        <a:prstGeom prst="rect">
          <a:avLst/>
        </a:prstGeom>
        <a:solidFill>
          <a:schemeClr val="accent5"/>
        </a:solidFill>
        <a:ln w="19050" cap="rnd"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2024 </a:t>
          </a:r>
        </a:p>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Eradicat ???</a:t>
          </a:r>
          <a:endParaRPr lang="en-US" sz="1700" b="1" kern="1200" dirty="0">
            <a:latin typeface="Arial" panose="020B0604020202020204" pitchFamily="34" charset="0"/>
            <a:cs typeface="Arial" panose="020B0604020202020204" pitchFamily="34" charset="0"/>
          </a:endParaRPr>
        </a:p>
      </dsp:txBody>
      <dsp:txXfrm>
        <a:off x="955516" y="4283782"/>
        <a:ext cx="1507439" cy="7537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ballar3@une.edu.au"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9957" y="998483"/>
            <a:ext cx="9253296" cy="1656867"/>
          </a:xfrm>
        </p:spPr>
        <p:txBody>
          <a:bodyPr/>
          <a:lstStyle/>
          <a:p>
            <a:pPr algn="l"/>
            <a:r>
              <a:rPr lang="en-AU" b="1" dirty="0" smtClean="0">
                <a:solidFill>
                  <a:schemeClr val="accent4">
                    <a:lumMod val="75000"/>
                  </a:schemeClr>
                </a:solidFill>
                <a:latin typeface="Arial" panose="020B0604020202020204" pitchFamily="34" charset="0"/>
                <a:cs typeface="Arial" panose="020B0604020202020204" pitchFamily="34" charset="0"/>
              </a:rPr>
              <a:t>Managing predator impacts for resilient landscapes</a:t>
            </a:r>
            <a:endParaRPr lang="en-AU" b="1" dirty="0">
              <a:solidFill>
                <a:schemeClr val="accent4">
                  <a:lumMod val="7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49957" y="3584010"/>
            <a:ext cx="9253296" cy="1703421"/>
          </a:xfrm>
        </p:spPr>
        <p:txBody>
          <a:bodyPr>
            <a:normAutofit fontScale="55000" lnSpcReduction="20000"/>
          </a:bodyPr>
          <a:lstStyle/>
          <a:p>
            <a:pPr algn="l"/>
            <a:endParaRPr lang="en-AU" sz="1600" baseline="30000" dirty="0" smtClean="0">
              <a:latin typeface="Arial" panose="020B0604020202020204" pitchFamily="34" charset="0"/>
              <a:cs typeface="Arial" panose="020B0604020202020204" pitchFamily="34" charset="0"/>
            </a:endParaRPr>
          </a:p>
          <a:p>
            <a:pPr algn="l"/>
            <a:r>
              <a:rPr lang="en-AU" sz="2500" dirty="0" smtClean="0">
                <a:latin typeface="Arial" panose="020B0604020202020204" pitchFamily="34" charset="0"/>
                <a:cs typeface="Arial" panose="020B0604020202020204" pitchFamily="34" charset="0"/>
              </a:rPr>
              <a:t>1 School of Environmental and Rural Science, University of New England, NSW, 2351, Australia</a:t>
            </a:r>
          </a:p>
          <a:p>
            <a:pPr algn="l"/>
            <a:r>
              <a:rPr lang="en-AU" sz="2500" dirty="0" smtClean="0">
                <a:latin typeface="Arial" panose="020B0604020202020204" pitchFamily="34" charset="0"/>
                <a:cs typeface="Arial" panose="020B0604020202020204" pitchFamily="34" charset="0"/>
              </a:rPr>
              <a:t>2 Vertebrate Pest Research Unit, NSW Department of Primary Industries, Orange, NSW, 2800, Australia</a:t>
            </a:r>
          </a:p>
          <a:p>
            <a:pPr algn="l"/>
            <a:r>
              <a:rPr lang="en-AU" sz="2500" dirty="0" smtClean="0">
                <a:latin typeface="Arial" panose="020B0604020202020204" pitchFamily="34" charset="0"/>
                <a:cs typeface="Arial" panose="020B0604020202020204" pitchFamily="34" charset="0"/>
              </a:rPr>
              <a:t>3 NSW National Parks and Wildlife Service, Parramatta, NSW, 2124, Australia</a:t>
            </a:r>
          </a:p>
          <a:p>
            <a:pPr algn="l"/>
            <a:endParaRPr lang="en-AU" sz="1600" dirty="0" smtClean="0">
              <a:latin typeface="Arial" panose="020B0604020202020204" pitchFamily="34" charset="0"/>
              <a:cs typeface="Arial" panose="020B0604020202020204" pitchFamily="34" charset="0"/>
            </a:endParaRPr>
          </a:p>
          <a:p>
            <a:pPr algn="l"/>
            <a:r>
              <a:rPr lang="en-AU" sz="2900" dirty="0" smtClean="0">
                <a:latin typeface="Arial" panose="020B0604020202020204" pitchFamily="34" charset="0"/>
                <a:cs typeface="Arial" panose="020B0604020202020204" pitchFamily="34" charset="0"/>
              </a:rPr>
              <a:t>Email: </a:t>
            </a:r>
            <a:r>
              <a:rPr lang="en-AU" sz="2900" dirty="0" smtClean="0">
                <a:latin typeface="Arial" panose="020B0604020202020204" pitchFamily="34" charset="0"/>
                <a:cs typeface="Arial" panose="020B0604020202020204" pitchFamily="34" charset="0"/>
                <a:hlinkClick r:id="rId2"/>
              </a:rPr>
              <a:t>gballar3@une.edu.au</a:t>
            </a:r>
            <a:endParaRPr lang="en-AU" sz="2900" dirty="0" smtClean="0">
              <a:latin typeface="Arial" panose="020B0604020202020204" pitchFamily="34" charset="0"/>
              <a:cs typeface="Arial" panose="020B0604020202020204" pitchFamily="34" charset="0"/>
            </a:endParaRPr>
          </a:p>
          <a:p>
            <a:pPr algn="l"/>
            <a:endParaRPr lang="en-AU" dirty="0">
              <a:latin typeface="Arial" panose="020B0604020202020204" pitchFamily="34" charset="0"/>
              <a:cs typeface="Arial" panose="020B0604020202020204" pitchFamily="34" charset="0"/>
            </a:endParaRPr>
          </a:p>
        </p:txBody>
      </p:sp>
      <p:sp>
        <p:nvSpPr>
          <p:cNvPr id="4" name="TextBox 3"/>
          <p:cNvSpPr txBox="1"/>
          <p:nvPr/>
        </p:nvSpPr>
        <p:spPr>
          <a:xfrm>
            <a:off x="1449957" y="3023901"/>
            <a:ext cx="9253296" cy="646331"/>
          </a:xfrm>
          <a:prstGeom prst="rect">
            <a:avLst/>
          </a:prstGeom>
          <a:noFill/>
        </p:spPr>
        <p:txBody>
          <a:bodyPr wrap="square" rtlCol="0">
            <a:spAutoFit/>
          </a:bodyPr>
          <a:lstStyle/>
          <a:p>
            <a:r>
              <a:rPr lang="en-AU" u="sng" dirty="0">
                <a:latin typeface="Arial" panose="020B0604020202020204" pitchFamily="34" charset="0"/>
                <a:cs typeface="Arial" panose="020B0604020202020204" pitchFamily="34" charset="0"/>
              </a:rPr>
              <a:t>Guy Ballard</a:t>
            </a:r>
            <a:r>
              <a:rPr lang="en-AU" baseline="30000" dirty="0">
                <a:latin typeface="Arial" panose="020B0604020202020204" pitchFamily="34" charset="0"/>
                <a:cs typeface="Arial" panose="020B0604020202020204" pitchFamily="34" charset="0"/>
              </a:rPr>
              <a:t>1,2</a:t>
            </a:r>
            <a:r>
              <a:rPr lang="en-AU" dirty="0">
                <a:latin typeface="Arial" panose="020B0604020202020204" pitchFamily="34" charset="0"/>
                <a:cs typeface="Arial" panose="020B0604020202020204" pitchFamily="34" charset="0"/>
              </a:rPr>
              <a:t>, Andrew Claridge</a:t>
            </a:r>
            <a:r>
              <a:rPr lang="en-AU" baseline="30000" dirty="0">
                <a:latin typeface="Arial" panose="020B0604020202020204" pitchFamily="34" charset="0"/>
                <a:cs typeface="Arial" panose="020B0604020202020204" pitchFamily="34" charset="0"/>
              </a:rPr>
              <a:t>1,2</a:t>
            </a:r>
            <a:r>
              <a:rPr lang="en-AU" dirty="0">
                <a:latin typeface="Arial" panose="020B0604020202020204" pitchFamily="34" charset="0"/>
                <a:cs typeface="Arial" panose="020B0604020202020204" pitchFamily="34" charset="0"/>
              </a:rPr>
              <a:t>, Annalie Dorph</a:t>
            </a:r>
            <a:r>
              <a:rPr lang="en-AU" baseline="30000" dirty="0">
                <a:latin typeface="Arial" panose="020B0604020202020204" pitchFamily="34" charset="0"/>
                <a:cs typeface="Arial" panose="020B0604020202020204" pitchFamily="34" charset="0"/>
              </a:rPr>
              <a:t>1</a:t>
            </a:r>
            <a:r>
              <a:rPr lang="en-AU" dirty="0">
                <a:latin typeface="Arial" panose="020B0604020202020204" pitchFamily="34" charset="0"/>
                <a:cs typeface="Arial" panose="020B0604020202020204" pitchFamily="34" charset="0"/>
              </a:rPr>
              <a:t>, Amy Edwards</a:t>
            </a:r>
            <a:r>
              <a:rPr lang="en-AU" baseline="30000" dirty="0">
                <a:latin typeface="Arial" panose="020B0604020202020204" pitchFamily="34" charset="0"/>
                <a:cs typeface="Arial" panose="020B0604020202020204" pitchFamily="34" charset="0"/>
              </a:rPr>
              <a:t>1,3</a:t>
            </a:r>
            <a:r>
              <a:rPr lang="en-AU" dirty="0">
                <a:latin typeface="Arial" panose="020B0604020202020204" pitchFamily="34" charset="0"/>
                <a:cs typeface="Arial" panose="020B0604020202020204" pitchFamily="34" charset="0"/>
              </a:rPr>
              <a:t> and Jaime Heiniger</a:t>
            </a:r>
            <a:r>
              <a:rPr lang="en-AU" baseline="30000" dirty="0">
                <a:latin typeface="Arial" panose="020B0604020202020204" pitchFamily="34" charset="0"/>
                <a:cs typeface="Arial" panose="020B0604020202020204" pitchFamily="34" charset="0"/>
              </a:rPr>
              <a:t>1,3</a:t>
            </a:r>
          </a:p>
          <a:p>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348" y="5773842"/>
            <a:ext cx="789805" cy="789805"/>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97002AAB-E608-7D4F-AA0E-D9172BC2036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10141" y="5772669"/>
            <a:ext cx="2010960" cy="790978"/>
          </a:xfrm>
          <a:prstGeom prst="rect">
            <a:avLst/>
          </a:prstGeom>
        </p:spPr>
      </p:pic>
      <p:pic>
        <p:nvPicPr>
          <p:cNvPr id="7" name="Picture 6">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5">
            <a:extLst>
              <a:ext uri="{28A0092B-C50C-407E-A947-70E740481C1C}">
                <a14:useLocalDpi xmlns:a14="http://schemas.microsoft.com/office/drawing/2010/main" val="0"/>
              </a:ext>
            </a:extLst>
          </a:blip>
          <a:stretch>
            <a:fillRect/>
          </a:stretch>
        </p:blipFill>
        <p:spPr>
          <a:xfrm>
            <a:off x="7933333" y="5739773"/>
            <a:ext cx="751593" cy="823289"/>
          </a:xfrm>
          <a:prstGeom prst="rect">
            <a:avLst/>
          </a:prstGeom>
        </p:spPr>
      </p:pic>
    </p:spTree>
    <p:extLst>
      <p:ext uri="{BB962C8B-B14F-4D97-AF65-F5344CB8AC3E}">
        <p14:creationId xmlns:p14="http://schemas.microsoft.com/office/powerpoint/2010/main" val="2830592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p:spPr>
        <p:txBody>
          <a:bodyPr>
            <a:noAutofit/>
          </a:bodyPr>
          <a:lstStyle/>
          <a:p>
            <a:pPr algn="ctr"/>
            <a:r>
              <a:rPr lang="en-AU" sz="4800" b="1" dirty="0" smtClean="0">
                <a:solidFill>
                  <a:schemeClr val="accent4">
                    <a:lumMod val="75000"/>
                  </a:schemeClr>
                </a:solidFill>
                <a:latin typeface="Arial" panose="020B0604020202020204" pitchFamily="34" charset="0"/>
                <a:cs typeface="Arial" panose="020B0604020202020204" pitchFamily="34" charset="0"/>
              </a:rPr>
              <a:t>Developing effective feral cat management strategies (NSW)</a:t>
            </a:r>
            <a:endParaRPr lang="en-AU" sz="4800" b="1" dirty="0">
              <a:solidFill>
                <a:schemeClr val="accent4">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4850" y="2534155"/>
            <a:ext cx="9782511" cy="3880773"/>
          </a:xfrm>
        </p:spPr>
        <p:txBody>
          <a:bodyPr>
            <a:normAutofit/>
          </a:bodyPr>
          <a:lstStyle/>
          <a:p>
            <a:r>
              <a:rPr lang="en-AU" dirty="0" smtClean="0">
                <a:latin typeface="Arial" panose="020B0604020202020204" pitchFamily="34" charset="0"/>
                <a:cs typeface="Arial" panose="020B0604020202020204" pitchFamily="34" charset="0"/>
              </a:rPr>
              <a:t>6 year project (2019 – 2025)</a:t>
            </a:r>
          </a:p>
          <a:p>
            <a:pPr marL="0" indent="0">
              <a:buNone/>
            </a:pPr>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Operating in 3 </a:t>
            </a:r>
            <a:r>
              <a:rPr lang="en-AU" dirty="0" smtClean="0">
                <a:latin typeface="Arial" panose="020B0604020202020204" pitchFamily="34" charset="0"/>
                <a:cs typeface="Arial" panose="020B0604020202020204" pitchFamily="34" charset="0"/>
              </a:rPr>
              <a:t>ecoregions of New South Wales</a:t>
            </a:r>
          </a:p>
          <a:p>
            <a:pPr lvl="1"/>
            <a:r>
              <a:rPr lang="en-AU" dirty="0" smtClean="0">
                <a:latin typeface="Arial" panose="020B0604020202020204" pitchFamily="34" charset="0"/>
                <a:cs typeface="Arial" panose="020B0604020202020204" pitchFamily="34" charset="0"/>
              </a:rPr>
              <a:t>Northern temperate forests/woodlands, 4 x 20,000 ha sites (2 treatment, 2 ‘business as usual’)</a:t>
            </a:r>
          </a:p>
          <a:p>
            <a:pPr lvl="1"/>
            <a:r>
              <a:rPr lang="en-AU" dirty="0" smtClean="0">
                <a:latin typeface="Arial" panose="020B0604020202020204" pitchFamily="34" charset="0"/>
                <a:cs typeface="Arial" panose="020B0604020202020204" pitchFamily="34" charset="0"/>
              </a:rPr>
              <a:t>Southern coastal forests, 3 sites (1 treatment, 2 ‘business as usual’)</a:t>
            </a:r>
          </a:p>
          <a:p>
            <a:pPr lvl="1"/>
            <a:r>
              <a:rPr lang="en-AU" dirty="0" smtClean="0">
                <a:latin typeface="Arial" panose="020B0604020202020204" pitchFamily="34" charset="0"/>
                <a:cs typeface="Arial" panose="020B0604020202020204" pitchFamily="34" charset="0"/>
              </a:rPr>
              <a:t>Central semi-arid mallee, </a:t>
            </a:r>
            <a:r>
              <a:rPr lang="en-AU" dirty="0">
                <a:latin typeface="Arial" panose="020B0604020202020204" pitchFamily="34" charset="0"/>
                <a:cs typeface="Arial" panose="020B0604020202020204" pitchFamily="34" charset="0"/>
              </a:rPr>
              <a:t>3 sites (1 treatment, 2 ‘business as usual’)</a:t>
            </a:r>
          </a:p>
          <a:p>
            <a:pPr marL="0" indent="0">
              <a:buNone/>
            </a:pPr>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Trying </a:t>
            </a:r>
            <a:r>
              <a:rPr lang="en-AU" dirty="0" smtClean="0">
                <a:latin typeface="Arial" panose="020B0604020202020204" pitchFamily="34" charset="0"/>
                <a:cs typeface="Arial" panose="020B0604020202020204" pitchFamily="34" charset="0"/>
              </a:rPr>
              <a:t>to:</a:t>
            </a:r>
          </a:p>
          <a:p>
            <a:pPr lvl="1"/>
            <a:r>
              <a:rPr lang="en-AU" dirty="0" smtClean="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measure the impact of various tools / strategies on feral cats and other </a:t>
            </a:r>
            <a:r>
              <a:rPr lang="en-AU" dirty="0" smtClean="0">
                <a:latin typeface="Arial" panose="020B0604020202020204" pitchFamily="34" charset="0"/>
                <a:cs typeface="Arial" panose="020B0604020202020204" pitchFamily="34" charset="0"/>
              </a:rPr>
              <a:t>fauna</a:t>
            </a:r>
          </a:p>
          <a:p>
            <a:pPr lvl="1"/>
            <a:r>
              <a:rPr lang="en-AU" dirty="0" smtClean="0">
                <a:latin typeface="Arial" panose="020B0604020202020204" pitchFamily="34" charset="0"/>
                <a:cs typeface="Arial" panose="020B0604020202020204" pitchFamily="34" charset="0"/>
              </a:rPr>
              <a:t>Improve the way we monitor and control feral cats</a:t>
            </a:r>
            <a:endParaRPr lang="en-AU" dirty="0" smtClean="0">
              <a:latin typeface="Arial" panose="020B0604020202020204" pitchFamily="34" charset="0"/>
              <a:cs typeface="Arial" panose="020B0604020202020204" pitchFamily="34" charset="0"/>
            </a:endParaRPr>
          </a:p>
        </p:txBody>
      </p:sp>
      <p:pic>
        <p:nvPicPr>
          <p:cNvPr id="4" name="Picture 3">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2">
            <a:extLst>
              <a:ext uri="{28A0092B-C50C-407E-A947-70E740481C1C}">
                <a14:useLocalDpi xmlns:a14="http://schemas.microsoft.com/office/drawing/2010/main" val="0"/>
              </a:ext>
            </a:extLst>
          </a:blip>
          <a:stretch>
            <a:fillRect/>
          </a:stretch>
        </p:blipFill>
        <p:spPr>
          <a:xfrm>
            <a:off x="10983950" y="5631366"/>
            <a:ext cx="996161" cy="1026482"/>
          </a:xfrm>
          <a:prstGeom prst="rect">
            <a:avLst/>
          </a:prstGeom>
        </p:spPr>
      </p:pic>
    </p:spTree>
    <p:extLst>
      <p:ext uri="{BB962C8B-B14F-4D97-AF65-F5344CB8AC3E}">
        <p14:creationId xmlns:p14="http://schemas.microsoft.com/office/powerpoint/2010/main" val="3747612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45CA4741-4D55-4669-974A-0577F36B7369}"/>
              </a:ext>
            </a:extLst>
          </p:cNvPr>
          <p:cNvGraphicFramePr>
            <a:graphicFrameLocks noGrp="1"/>
          </p:cNvGraphicFramePr>
          <p:nvPr>
            <p:ph idx="1"/>
            <p:extLst>
              <p:ext uri="{D42A27DB-BD31-4B8C-83A1-F6EECF244321}">
                <p14:modId xmlns:p14="http://schemas.microsoft.com/office/powerpoint/2010/main" val="1193639203"/>
              </p:ext>
            </p:extLst>
          </p:nvPr>
        </p:nvGraphicFramePr>
        <p:xfrm>
          <a:off x="2790793" y="515348"/>
          <a:ext cx="6699716"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866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599"/>
            <a:ext cx="12192000" cy="1347439"/>
          </a:xfrm>
        </p:spPr>
        <p:txBody>
          <a:bodyPr>
            <a:normAutofit/>
          </a:bodyPr>
          <a:lstStyle/>
          <a:p>
            <a:pPr algn="ctr"/>
            <a:r>
              <a:rPr lang="en-AU" sz="4800" b="1" dirty="0" smtClean="0">
                <a:solidFill>
                  <a:schemeClr val="accent4">
                    <a:lumMod val="75000"/>
                  </a:schemeClr>
                </a:solidFill>
                <a:latin typeface="Arial" panose="020B0604020202020204" pitchFamily="34" charset="0"/>
                <a:cs typeface="Arial" panose="020B0604020202020204" pitchFamily="34" charset="0"/>
              </a:rPr>
              <a:t>Playing </a:t>
            </a:r>
            <a:r>
              <a:rPr lang="en-AU" sz="4800" b="1" dirty="0" smtClean="0">
                <a:solidFill>
                  <a:schemeClr val="accent4">
                    <a:lumMod val="75000"/>
                  </a:schemeClr>
                </a:solidFill>
                <a:latin typeface="Arial" panose="020B0604020202020204" pitchFamily="34" charset="0"/>
                <a:cs typeface="Arial" panose="020B0604020202020204" pitchFamily="34" charset="0"/>
              </a:rPr>
              <a:t>‘catch up’ re baiting cats</a:t>
            </a:r>
            <a:endParaRPr lang="en-AU" sz="4800" b="1" dirty="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250961371"/>
              </p:ext>
            </p:extLst>
          </p:nvPr>
        </p:nvGraphicFramePr>
        <p:xfrm>
          <a:off x="4575194" y="1502832"/>
          <a:ext cx="3041612" cy="5040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095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10" y="567518"/>
            <a:ext cx="12192000" cy="1320800"/>
          </a:xfrm>
        </p:spPr>
        <p:txBody>
          <a:bodyPr>
            <a:normAutofit/>
          </a:bodyPr>
          <a:lstStyle/>
          <a:p>
            <a:pPr algn="ctr"/>
            <a:r>
              <a:rPr lang="en-AU" sz="4800" b="1" dirty="0" smtClean="0">
                <a:solidFill>
                  <a:schemeClr val="accent4">
                    <a:lumMod val="75000"/>
                  </a:schemeClr>
                </a:solidFill>
                <a:latin typeface="Arial" panose="020B0604020202020204" pitchFamily="34" charset="0"/>
                <a:cs typeface="Arial" panose="020B0604020202020204" pitchFamily="34" charset="0"/>
              </a:rPr>
              <a:t>Our timing could </a:t>
            </a:r>
            <a:r>
              <a:rPr lang="en-AU" sz="4800" b="1" dirty="0" smtClean="0">
                <a:solidFill>
                  <a:schemeClr val="accent4">
                    <a:lumMod val="75000"/>
                  </a:schemeClr>
                </a:solidFill>
                <a:latin typeface="Arial" panose="020B0604020202020204" pitchFamily="34" charset="0"/>
                <a:cs typeface="Arial" panose="020B0604020202020204" pitchFamily="34" charset="0"/>
              </a:rPr>
              <a:t>have </a:t>
            </a:r>
            <a:r>
              <a:rPr lang="en-AU" sz="4800" b="1" dirty="0" smtClean="0">
                <a:solidFill>
                  <a:schemeClr val="accent4">
                    <a:lumMod val="75000"/>
                  </a:schemeClr>
                </a:solidFill>
                <a:latin typeface="Arial" panose="020B0604020202020204" pitchFamily="34" charset="0"/>
                <a:cs typeface="Arial" panose="020B0604020202020204" pitchFamily="34" charset="0"/>
              </a:rPr>
              <a:t>been </a:t>
            </a:r>
            <a:r>
              <a:rPr lang="en-AU" sz="4800" b="1" dirty="0" smtClean="0">
                <a:solidFill>
                  <a:schemeClr val="accent4">
                    <a:lumMod val="75000"/>
                  </a:schemeClr>
                </a:solidFill>
                <a:latin typeface="Arial" panose="020B0604020202020204" pitchFamily="34" charset="0"/>
                <a:cs typeface="Arial" panose="020B0604020202020204" pitchFamily="34" charset="0"/>
              </a:rPr>
              <a:t>better…</a:t>
            </a:r>
            <a:endParaRPr lang="en-AU" sz="4800" b="1" dirty="0">
              <a:solidFill>
                <a:schemeClr val="accent4">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376" y="1589049"/>
            <a:ext cx="7321031" cy="4863519"/>
          </a:xfrm>
          <a:prstGeom prst="rect">
            <a:avLst/>
          </a:prstGeom>
        </p:spPr>
      </p:pic>
    </p:spTree>
    <p:extLst>
      <p:ext uri="{BB962C8B-B14F-4D97-AF65-F5344CB8AC3E}">
        <p14:creationId xmlns:p14="http://schemas.microsoft.com/office/powerpoint/2010/main" val="33018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571"/>
            <a:ext cx="12192000" cy="1320800"/>
          </a:xfrm>
        </p:spPr>
        <p:txBody>
          <a:bodyPr>
            <a:normAutofit/>
          </a:bodyPr>
          <a:lstStyle/>
          <a:p>
            <a:pPr algn="ctr"/>
            <a:r>
              <a:rPr lang="en-AU" sz="4800" b="1" dirty="0" smtClean="0">
                <a:solidFill>
                  <a:schemeClr val="accent4">
                    <a:lumMod val="75000"/>
                  </a:schemeClr>
                </a:solidFill>
                <a:latin typeface="Arial" panose="020B0604020202020204" pitchFamily="34" charset="0"/>
                <a:cs typeface="Arial" panose="020B0604020202020204" pitchFamily="34" charset="0"/>
              </a:rPr>
              <a:t>It’s been raining prey… and feral cats.</a:t>
            </a:r>
            <a:endParaRPr lang="en-AU" sz="4800" b="1" dirty="0">
              <a:solidFill>
                <a:schemeClr val="accent4">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05" y="1891371"/>
            <a:ext cx="5104655" cy="33775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322" y="1997307"/>
            <a:ext cx="5121950" cy="3377580"/>
          </a:xfrm>
          <a:prstGeom prst="rect">
            <a:avLst/>
          </a:prstGeom>
        </p:spPr>
      </p:pic>
    </p:spTree>
    <p:extLst>
      <p:ext uri="{BB962C8B-B14F-4D97-AF65-F5344CB8AC3E}">
        <p14:creationId xmlns:p14="http://schemas.microsoft.com/office/powerpoint/2010/main" val="4995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p:spPr>
        <p:txBody>
          <a:bodyPr>
            <a:normAutofit/>
          </a:bodyPr>
          <a:lstStyle/>
          <a:p>
            <a:pPr algn="ctr"/>
            <a:r>
              <a:rPr lang="en-AU" sz="4800" b="1" dirty="0" smtClean="0">
                <a:solidFill>
                  <a:schemeClr val="accent4">
                    <a:lumMod val="75000"/>
                  </a:schemeClr>
                </a:solidFill>
                <a:latin typeface="Arial" panose="020B0604020202020204" pitchFamily="34" charset="0"/>
                <a:cs typeface="Arial" panose="020B0604020202020204" pitchFamily="34" charset="0"/>
              </a:rPr>
              <a:t>Decision Support </a:t>
            </a:r>
            <a:r>
              <a:rPr lang="en-AU" sz="4800" b="1" dirty="0" smtClean="0">
                <a:solidFill>
                  <a:schemeClr val="accent4">
                    <a:lumMod val="75000"/>
                  </a:schemeClr>
                </a:solidFill>
                <a:latin typeface="Arial" panose="020B0604020202020204" pitchFamily="34" charset="0"/>
                <a:cs typeface="Arial" panose="020B0604020202020204" pitchFamily="34" charset="0"/>
              </a:rPr>
              <a:t>Tool </a:t>
            </a:r>
            <a:r>
              <a:rPr lang="en-AU" sz="4800" b="1" dirty="0" smtClean="0">
                <a:solidFill>
                  <a:schemeClr val="accent4">
                    <a:lumMod val="75000"/>
                  </a:schemeClr>
                </a:solidFill>
                <a:latin typeface="Arial" panose="020B0604020202020204" pitchFamily="34" charset="0"/>
                <a:cs typeface="Arial" panose="020B0604020202020204" pitchFamily="34" charset="0"/>
              </a:rPr>
              <a:t>for managers</a:t>
            </a:r>
            <a:endParaRPr lang="en-AU" sz="4800" b="1" dirty="0">
              <a:solidFill>
                <a:schemeClr val="accent4">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67708" y="1842955"/>
            <a:ext cx="8596668" cy="3880773"/>
          </a:xfrm>
        </p:spPr>
        <p:txBody>
          <a:bodyPr>
            <a:normAutofit/>
          </a:bodyPr>
          <a:lstStyle/>
          <a:p>
            <a:r>
              <a:rPr lang="en-AU" dirty="0" smtClean="0">
                <a:latin typeface="Arial" panose="020B0604020202020204" pitchFamily="34" charset="0"/>
                <a:cs typeface="Arial" panose="020B0604020202020204" pitchFamily="34" charset="0"/>
              </a:rPr>
              <a:t>Dr Annalie Dorph (UNE) is </a:t>
            </a:r>
            <a:r>
              <a:rPr lang="en-AU" dirty="0" smtClean="0">
                <a:latin typeface="Arial" panose="020B0604020202020204" pitchFamily="34" charset="0"/>
                <a:cs typeface="Arial" panose="020B0604020202020204" pitchFamily="34" charset="0"/>
              </a:rPr>
              <a:t>developing an online tool to help guide managers of feral cats (and red foxes).  </a:t>
            </a:r>
          </a:p>
          <a:p>
            <a:endParaRPr lang="en-AU" dirty="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Feral cat research and management experts are contributing their time and knowledge to help others make management decisions with confidence.</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In 2022, we held our first ‘expert elicitation workshop’</a:t>
            </a:r>
          </a:p>
          <a:p>
            <a:pPr lvl="1"/>
            <a:r>
              <a:rPr lang="en-AU" dirty="0" smtClean="0">
                <a:latin typeface="Arial" panose="020B0604020202020204" pitchFamily="34" charset="0"/>
                <a:cs typeface="Arial" panose="020B0604020202020204" pitchFamily="34" charset="0"/>
              </a:rPr>
              <a:t>Expectations about management outcomes were quantified, and</a:t>
            </a:r>
            <a:endParaRPr lang="en-AU" dirty="0">
              <a:latin typeface="Arial" panose="020B0604020202020204" pitchFamily="34" charset="0"/>
              <a:cs typeface="Arial" panose="020B0604020202020204" pitchFamily="34" charset="0"/>
            </a:endParaRPr>
          </a:p>
          <a:p>
            <a:pPr lvl="1"/>
            <a:r>
              <a:rPr lang="en-AU" dirty="0" smtClean="0">
                <a:latin typeface="Arial" panose="020B0604020202020204" pitchFamily="34" charset="0"/>
                <a:cs typeface="Arial" panose="020B0604020202020204" pitchFamily="34" charset="0"/>
              </a:rPr>
              <a:t>Research priorities for feral cats were determined</a:t>
            </a:r>
            <a:endParaRPr lang="en-AU" dirty="0">
              <a:latin typeface="Arial" panose="020B0604020202020204" pitchFamily="34" charset="0"/>
              <a:cs typeface="Arial" panose="020B0604020202020204" pitchFamily="34" charset="0"/>
            </a:endParaRPr>
          </a:p>
          <a:p>
            <a:pPr marL="457200" lvl="1" indent="0">
              <a:buNone/>
            </a:pPr>
            <a:endParaRPr lang="en-AU" dirty="0" smtClean="0">
              <a:latin typeface="Arial" panose="020B0604020202020204" pitchFamily="34" charset="0"/>
              <a:cs typeface="Arial" panose="020B0604020202020204" pitchFamily="34" charset="0"/>
            </a:endParaRPr>
          </a:p>
        </p:txBody>
      </p:sp>
      <p:pic>
        <p:nvPicPr>
          <p:cNvPr id="4" name="Picture 3" descr="Graphical user interface, text&#10;&#10;Description automatically generated">
            <a:extLst>
              <a:ext uri="{FF2B5EF4-FFF2-40B4-BE49-F238E27FC236}">
                <a16:creationId xmlns:a16="http://schemas.microsoft.com/office/drawing/2014/main" id="{97002AAB-E608-7D4F-AA0E-D9172BC203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59960" y="5811698"/>
            <a:ext cx="2010960" cy="790978"/>
          </a:xfrm>
          <a:prstGeom prst="rect">
            <a:avLst/>
          </a:prstGeom>
        </p:spPr>
      </p:pic>
    </p:spTree>
    <p:extLst>
      <p:ext uri="{BB962C8B-B14F-4D97-AF65-F5344CB8AC3E}">
        <p14:creationId xmlns:p14="http://schemas.microsoft.com/office/powerpoint/2010/main" val="4241807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r="22173" b="4432"/>
          <a:stretch/>
        </p:blipFill>
        <p:spPr bwMode="auto">
          <a:xfrm>
            <a:off x="4052786" y="1520771"/>
            <a:ext cx="3701415" cy="5081905"/>
          </a:xfrm>
          <a:prstGeom prst="rect">
            <a:avLst/>
          </a:prstGeom>
          <a:ln>
            <a:noFill/>
          </a:ln>
          <a:extLst>
            <a:ext uri="{53640926-AAD7-44D8-BBD7-CCE9431645EC}">
              <a14:shadowObscured xmlns:a14="http://schemas.microsoft.com/office/drawing/2010/main"/>
            </a:ext>
          </a:extLst>
        </p:spPr>
      </p:pic>
      <p:sp>
        <p:nvSpPr>
          <p:cNvPr id="11" name="Title 1"/>
          <p:cNvSpPr>
            <a:spLocks noGrp="1"/>
          </p:cNvSpPr>
          <p:nvPr>
            <p:ph type="title"/>
          </p:nvPr>
        </p:nvSpPr>
        <p:spPr>
          <a:xfrm>
            <a:off x="0" y="609600"/>
            <a:ext cx="12192000" cy="1320800"/>
          </a:xfrm>
        </p:spPr>
        <p:txBody>
          <a:bodyPr>
            <a:noAutofit/>
          </a:bodyPr>
          <a:lstStyle/>
          <a:p>
            <a:pPr algn="ctr"/>
            <a:r>
              <a:rPr lang="en-AU" sz="4800" b="1" dirty="0" smtClean="0">
                <a:solidFill>
                  <a:schemeClr val="accent4">
                    <a:lumMod val="75000"/>
                  </a:schemeClr>
                </a:solidFill>
                <a:latin typeface="Arial" panose="020B0604020202020204" pitchFamily="34" charset="0"/>
                <a:cs typeface="Arial" panose="020B0604020202020204" pitchFamily="34" charset="0"/>
              </a:rPr>
              <a:t>Expected impacts on cat populations</a:t>
            </a:r>
            <a:endParaRPr lang="en-AU" sz="4800" dirty="0"/>
          </a:p>
        </p:txBody>
      </p:sp>
      <p:sp>
        <p:nvSpPr>
          <p:cNvPr id="13" name="TextBox 12"/>
          <p:cNvSpPr txBox="1"/>
          <p:nvPr/>
        </p:nvSpPr>
        <p:spPr>
          <a:xfrm>
            <a:off x="785952" y="6233344"/>
            <a:ext cx="2993127" cy="369332"/>
          </a:xfrm>
          <a:prstGeom prst="rect">
            <a:avLst/>
          </a:prstGeom>
          <a:noFill/>
        </p:spPr>
        <p:txBody>
          <a:bodyPr wrap="none" rtlCol="0">
            <a:spAutoFit/>
          </a:bodyPr>
          <a:lstStyle/>
          <a:p>
            <a:r>
              <a:rPr lang="en-AU" dirty="0" smtClean="0">
                <a:latin typeface="Arial" panose="020B0604020202020204" pitchFamily="34" charset="0"/>
                <a:cs typeface="Arial" panose="020B0604020202020204" pitchFamily="34" charset="0"/>
              </a:rPr>
              <a:t>From Dorph </a:t>
            </a:r>
            <a:r>
              <a:rPr lang="en-AU" i="1" dirty="0" smtClean="0">
                <a:latin typeface="Arial" panose="020B0604020202020204" pitchFamily="34" charset="0"/>
                <a:cs typeface="Arial" panose="020B0604020202020204" pitchFamily="34" charset="0"/>
              </a:rPr>
              <a:t>et al</a:t>
            </a:r>
            <a:r>
              <a:rPr lang="en-AU" dirty="0" smtClean="0">
                <a:latin typeface="Arial" panose="020B0604020202020204" pitchFamily="34" charset="0"/>
                <a:cs typeface="Arial" panose="020B0604020202020204" pitchFamily="34" charset="0"/>
              </a:rPr>
              <a:t>. (in prep.)</a:t>
            </a:r>
            <a:endParaRPr lang="en-AU" dirty="0">
              <a:latin typeface="Arial" panose="020B0604020202020204" pitchFamily="34" charset="0"/>
              <a:cs typeface="Arial" panose="020B0604020202020204" pitchFamily="34" charset="0"/>
            </a:endParaRPr>
          </a:p>
        </p:txBody>
      </p:sp>
      <p:pic>
        <p:nvPicPr>
          <p:cNvPr id="14" name="Picture 13" descr="Graphical user interface, text&#10;&#10;Description automatically generated">
            <a:extLst>
              <a:ext uri="{FF2B5EF4-FFF2-40B4-BE49-F238E27FC236}">
                <a16:creationId xmlns:a16="http://schemas.microsoft.com/office/drawing/2014/main" id="{97002AAB-E608-7D4F-AA0E-D9172BC203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59960" y="5811698"/>
            <a:ext cx="2010960" cy="790978"/>
          </a:xfrm>
          <a:prstGeom prst="rect">
            <a:avLst/>
          </a:prstGeom>
        </p:spPr>
      </p:pic>
    </p:spTree>
    <p:extLst>
      <p:ext uri="{BB962C8B-B14F-4D97-AF65-F5344CB8AC3E}">
        <p14:creationId xmlns:p14="http://schemas.microsoft.com/office/powerpoint/2010/main" val="1019980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p:spPr>
        <p:txBody>
          <a:bodyPr>
            <a:noAutofit/>
          </a:bodyPr>
          <a:lstStyle/>
          <a:p>
            <a:pPr algn="ctr"/>
            <a:r>
              <a:rPr lang="en-AU" sz="4800" b="1" dirty="0" smtClean="0">
                <a:solidFill>
                  <a:schemeClr val="accent4">
                    <a:lumMod val="75000"/>
                  </a:schemeClr>
                </a:solidFill>
                <a:latin typeface="Arial" panose="020B0604020202020204" pitchFamily="34" charset="0"/>
                <a:cs typeface="Arial" panose="020B0604020202020204" pitchFamily="34" charset="0"/>
              </a:rPr>
              <a:t>National research priorities:</a:t>
            </a:r>
            <a:r>
              <a:rPr lang="en-AU" sz="4800" b="1" dirty="0">
                <a:solidFill>
                  <a:schemeClr val="accent4">
                    <a:lumMod val="75000"/>
                  </a:schemeClr>
                </a:solidFill>
                <a:latin typeface="Arial" panose="020B0604020202020204" pitchFamily="34" charset="0"/>
                <a:cs typeface="Arial" panose="020B0604020202020204" pitchFamily="34" charset="0"/>
              </a:rPr>
              <a:t/>
            </a:r>
            <a:br>
              <a:rPr lang="en-AU" sz="4800" b="1" dirty="0">
                <a:solidFill>
                  <a:schemeClr val="accent4">
                    <a:lumMod val="75000"/>
                  </a:schemeClr>
                </a:solidFill>
                <a:latin typeface="Arial" panose="020B0604020202020204" pitchFamily="34" charset="0"/>
                <a:cs typeface="Arial" panose="020B0604020202020204" pitchFamily="34" charset="0"/>
              </a:rPr>
            </a:br>
            <a:endParaRPr lang="en-AU" sz="4800" dirty="0"/>
          </a:p>
        </p:txBody>
      </p:sp>
      <p:sp>
        <p:nvSpPr>
          <p:cNvPr id="4" name="Content Placeholder 2"/>
          <p:cNvSpPr>
            <a:spLocks noGrp="1"/>
          </p:cNvSpPr>
          <p:nvPr>
            <p:ph idx="1"/>
          </p:nvPr>
        </p:nvSpPr>
        <p:spPr>
          <a:xfrm>
            <a:off x="2050359" y="1622391"/>
            <a:ext cx="8075417" cy="4822840"/>
          </a:xfrm>
        </p:spPr>
        <p:txBody>
          <a:bodyPr>
            <a:normAutofit/>
          </a:bodyPr>
          <a:lstStyle/>
          <a:p>
            <a:pPr>
              <a:buFont typeface="+mj-lt"/>
              <a:buAutoNum type="arabicPeriod"/>
            </a:pPr>
            <a:r>
              <a:rPr lang="en-AU" dirty="0" smtClean="0">
                <a:latin typeface="Arial" panose="020B0604020202020204" pitchFamily="34" charset="0"/>
                <a:cs typeface="Arial" panose="020B0604020202020204" pitchFamily="34" charset="0"/>
              </a:rPr>
              <a:t>How should we </a:t>
            </a:r>
            <a:r>
              <a:rPr lang="en-AU" dirty="0" smtClean="0">
                <a:latin typeface="Arial" panose="020B0604020202020204" pitchFamily="34" charset="0"/>
                <a:cs typeface="Arial" panose="020B0604020202020204" pitchFamily="34" charset="0"/>
              </a:rPr>
              <a:t>monitor, to inform management</a:t>
            </a:r>
            <a:r>
              <a:rPr lang="en-AU" dirty="0" smtClean="0">
                <a:latin typeface="Arial" panose="020B0604020202020204" pitchFamily="34" charset="0"/>
                <a:cs typeface="Arial" panose="020B0604020202020204" pitchFamily="34" charset="0"/>
              </a:rPr>
              <a:t>?</a:t>
            </a:r>
          </a:p>
          <a:p>
            <a:pPr>
              <a:buFont typeface="+mj-lt"/>
              <a:buAutoNum type="arabicPeriod"/>
            </a:pPr>
            <a:endParaRPr lang="en-AU" dirty="0" smtClean="0">
              <a:latin typeface="Arial" panose="020B0604020202020204" pitchFamily="34" charset="0"/>
              <a:cs typeface="Arial" panose="020B0604020202020204" pitchFamily="34" charset="0"/>
            </a:endParaRPr>
          </a:p>
          <a:p>
            <a:pPr>
              <a:buFont typeface="+mj-lt"/>
              <a:buAutoNum type="arabicPeriod"/>
            </a:pPr>
            <a:r>
              <a:rPr lang="en-AU" dirty="0" smtClean="0">
                <a:latin typeface="Arial" panose="020B0604020202020204" pitchFamily="34" charset="0"/>
                <a:cs typeface="Arial" panose="020B0604020202020204" pitchFamily="34" charset="0"/>
              </a:rPr>
              <a:t>What are the impacts of cats/foxes/dogs on prey species, with and without management</a:t>
            </a:r>
            <a:r>
              <a:rPr lang="en-AU" dirty="0" smtClean="0">
                <a:latin typeface="Arial" panose="020B0604020202020204" pitchFamily="34" charset="0"/>
                <a:cs typeface="Arial" panose="020B0604020202020204" pitchFamily="34" charset="0"/>
              </a:rPr>
              <a:t>?</a:t>
            </a:r>
          </a:p>
          <a:p>
            <a:pPr>
              <a:buFont typeface="+mj-lt"/>
              <a:buAutoNum type="arabicPeriod"/>
            </a:pPr>
            <a:endParaRPr lang="en-AU" dirty="0">
              <a:latin typeface="Arial" panose="020B0604020202020204" pitchFamily="34" charset="0"/>
              <a:cs typeface="Arial" panose="020B0604020202020204" pitchFamily="34" charset="0"/>
            </a:endParaRPr>
          </a:p>
          <a:p>
            <a:pPr>
              <a:buFont typeface="+mj-lt"/>
              <a:buAutoNum type="arabicPeriod"/>
            </a:pPr>
            <a:r>
              <a:rPr lang="en-AU" dirty="0" smtClean="0">
                <a:latin typeface="Arial" panose="020B0604020202020204" pitchFamily="34" charset="0"/>
                <a:cs typeface="Arial" panose="020B0604020202020204" pitchFamily="34" charset="0"/>
              </a:rPr>
              <a:t>What </a:t>
            </a:r>
            <a:r>
              <a:rPr lang="en-AU" dirty="0" smtClean="0">
                <a:latin typeface="Arial" panose="020B0604020202020204" pitchFamily="34" charset="0"/>
                <a:cs typeface="Arial" panose="020B0604020202020204" pitchFamily="34" charset="0"/>
              </a:rPr>
              <a:t>is the longevity of a management </a:t>
            </a:r>
            <a:r>
              <a:rPr lang="en-AU" dirty="0" smtClean="0">
                <a:latin typeface="Arial" panose="020B0604020202020204" pitchFamily="34" charset="0"/>
                <a:cs typeface="Arial" panose="020B0604020202020204" pitchFamily="34" charset="0"/>
              </a:rPr>
              <a:t>program (i.e. time to repopulation / reinvasion)?</a:t>
            </a:r>
          </a:p>
          <a:p>
            <a:pPr>
              <a:buFont typeface="+mj-lt"/>
              <a:buAutoNum type="arabicPeriod"/>
            </a:pPr>
            <a:endParaRPr lang="en-AU" dirty="0" smtClean="0">
              <a:latin typeface="Arial" panose="020B0604020202020204" pitchFamily="34" charset="0"/>
              <a:cs typeface="Arial" panose="020B0604020202020204" pitchFamily="34" charset="0"/>
            </a:endParaRPr>
          </a:p>
          <a:p>
            <a:pPr>
              <a:buFont typeface="+mj-lt"/>
              <a:buAutoNum type="arabicPeriod"/>
            </a:pPr>
            <a:r>
              <a:rPr lang="en-AU" dirty="0" smtClean="0">
                <a:latin typeface="Arial" panose="020B0604020202020204" pitchFamily="34" charset="0"/>
                <a:cs typeface="Arial" panose="020B0604020202020204" pitchFamily="34" charset="0"/>
              </a:rPr>
              <a:t>How much transfer </a:t>
            </a:r>
            <a:r>
              <a:rPr lang="en-AU" dirty="0" smtClean="0">
                <a:latin typeface="Arial" panose="020B0604020202020204" pitchFamily="34" charset="0"/>
                <a:cs typeface="Arial" panose="020B0604020202020204" pitchFamily="34" charset="0"/>
              </a:rPr>
              <a:t>of cats </a:t>
            </a:r>
            <a:r>
              <a:rPr lang="en-AU" dirty="0" smtClean="0">
                <a:latin typeface="Arial" panose="020B0604020202020204" pitchFamily="34" charset="0"/>
                <a:cs typeface="Arial" panose="020B0604020202020204" pitchFamily="34" charset="0"/>
              </a:rPr>
              <a:t>occurs between urban and natural </a:t>
            </a:r>
            <a:r>
              <a:rPr lang="en-AU" dirty="0" smtClean="0">
                <a:latin typeface="Arial" panose="020B0604020202020204" pitchFamily="34" charset="0"/>
                <a:cs typeface="Arial" panose="020B0604020202020204" pitchFamily="34" charset="0"/>
              </a:rPr>
              <a:t>environments?</a:t>
            </a:r>
          </a:p>
          <a:p>
            <a:pPr>
              <a:buFont typeface="+mj-lt"/>
              <a:buAutoNum type="arabicPeriod"/>
            </a:pPr>
            <a:endParaRPr lang="en-AU" dirty="0" smtClean="0">
              <a:latin typeface="Arial" panose="020B0604020202020204" pitchFamily="34" charset="0"/>
              <a:cs typeface="Arial" panose="020B0604020202020204" pitchFamily="34" charset="0"/>
            </a:endParaRPr>
          </a:p>
          <a:p>
            <a:pPr>
              <a:buFont typeface="+mj-lt"/>
              <a:buAutoNum type="arabicPeriod"/>
            </a:pPr>
            <a:r>
              <a:rPr lang="en-AU" dirty="0" smtClean="0">
                <a:latin typeface="Arial" panose="020B0604020202020204" pitchFamily="34" charset="0"/>
                <a:cs typeface="Arial" panose="020B0604020202020204" pitchFamily="34" charset="0"/>
              </a:rPr>
              <a:t>Which areas do we prioritise for </a:t>
            </a:r>
            <a:r>
              <a:rPr lang="en-AU" dirty="0" smtClean="0">
                <a:latin typeface="Arial" panose="020B0604020202020204" pitchFamily="34" charset="0"/>
                <a:cs typeface="Arial" panose="020B0604020202020204" pitchFamily="34" charset="0"/>
              </a:rPr>
              <a:t>eradication?</a:t>
            </a:r>
            <a:endParaRPr lang="en-AU" dirty="0">
              <a:latin typeface="Arial" panose="020B0604020202020204" pitchFamily="34" charset="0"/>
              <a:cs typeface="Arial" panose="020B0604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97002AAB-E608-7D4F-AA0E-D9172BC203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59960" y="5811698"/>
            <a:ext cx="2010960" cy="790978"/>
          </a:xfrm>
          <a:prstGeom prst="rect">
            <a:avLst/>
          </a:prstGeom>
        </p:spPr>
      </p:pic>
    </p:spTree>
    <p:extLst>
      <p:ext uri="{BB962C8B-B14F-4D97-AF65-F5344CB8AC3E}">
        <p14:creationId xmlns:p14="http://schemas.microsoft.com/office/powerpoint/2010/main" val="1272514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579" y="1633583"/>
            <a:ext cx="11183006" cy="3476566"/>
          </a:xfrm>
          <a:ln w="38100">
            <a:solidFill>
              <a:schemeClr val="accent4"/>
            </a:solidFill>
          </a:ln>
        </p:spPr>
        <p:txBody>
          <a:bodyPr>
            <a:normAutofit/>
          </a:bodyPr>
          <a:lstStyle/>
          <a:p>
            <a:pPr>
              <a:buSzPct val="100000"/>
              <a:buFont typeface="Arial" panose="020B0604020202020204" pitchFamily="34" charset="0"/>
              <a:buChar char="•"/>
            </a:pPr>
            <a:r>
              <a:rPr lang="en-AU" sz="3400" dirty="0" smtClean="0">
                <a:solidFill>
                  <a:schemeClr val="tx1">
                    <a:lumMod val="65000"/>
                    <a:lumOff val="35000"/>
                  </a:schemeClr>
                </a:solidFill>
                <a:latin typeface="Arial" panose="020B0604020202020204" pitchFamily="34" charset="0"/>
                <a:cs typeface="Arial" panose="020B0604020202020204" pitchFamily="34" charset="0"/>
              </a:rPr>
              <a:t>Feral cat control (at </a:t>
            </a:r>
            <a:r>
              <a:rPr lang="en-AU" sz="3400" dirty="0">
                <a:solidFill>
                  <a:schemeClr val="tx1">
                    <a:lumMod val="65000"/>
                    <a:lumOff val="35000"/>
                  </a:schemeClr>
                </a:solidFill>
                <a:latin typeface="Arial" panose="020B0604020202020204" pitchFamily="34" charset="0"/>
                <a:cs typeface="Arial" panose="020B0604020202020204" pitchFamily="34" charset="0"/>
              </a:rPr>
              <a:t>useful </a:t>
            </a:r>
            <a:r>
              <a:rPr lang="en-AU" sz="3400" dirty="0" smtClean="0">
                <a:solidFill>
                  <a:schemeClr val="tx1">
                    <a:lumMod val="65000"/>
                    <a:lumOff val="35000"/>
                  </a:schemeClr>
                </a:solidFill>
                <a:latin typeface="Arial" panose="020B0604020202020204" pitchFamily="34" charset="0"/>
                <a:cs typeface="Arial" panose="020B0604020202020204" pitchFamily="34" charset="0"/>
              </a:rPr>
              <a:t>scales) in open landscapes</a:t>
            </a:r>
          </a:p>
          <a:p>
            <a:pPr>
              <a:buSzPct val="100000"/>
              <a:buFont typeface="Arial" panose="020B0604020202020204" pitchFamily="34" charset="0"/>
              <a:buChar char="•"/>
            </a:pPr>
            <a:r>
              <a:rPr lang="en-AU" sz="3400" dirty="0">
                <a:solidFill>
                  <a:schemeClr val="tx1">
                    <a:lumMod val="65000"/>
                    <a:lumOff val="35000"/>
                  </a:schemeClr>
                </a:solidFill>
                <a:latin typeface="Arial" panose="020B0604020202020204" pitchFamily="34" charset="0"/>
                <a:cs typeface="Arial" panose="020B0604020202020204" pitchFamily="34" charset="0"/>
              </a:rPr>
              <a:t>F</a:t>
            </a:r>
            <a:r>
              <a:rPr lang="en-AU" sz="3400" dirty="0" smtClean="0">
                <a:solidFill>
                  <a:schemeClr val="tx1">
                    <a:lumMod val="65000"/>
                    <a:lumOff val="35000"/>
                  </a:schemeClr>
                </a:solidFill>
                <a:latin typeface="Arial" panose="020B0604020202020204" pitchFamily="34" charset="0"/>
                <a:cs typeface="Arial" panose="020B0604020202020204" pitchFamily="34" charset="0"/>
              </a:rPr>
              <a:t>enced areas to protect at-risk fauna</a:t>
            </a:r>
            <a:endParaRPr lang="en-AU" sz="3400" dirty="0">
              <a:solidFill>
                <a:schemeClr val="tx1">
                  <a:lumMod val="65000"/>
                  <a:lumOff val="35000"/>
                </a:schemeClr>
              </a:solidFill>
              <a:latin typeface="Arial" panose="020B0604020202020204" pitchFamily="34" charset="0"/>
              <a:cs typeface="Arial" panose="020B0604020202020204" pitchFamily="34" charset="0"/>
            </a:endParaRPr>
          </a:p>
          <a:p>
            <a:pPr>
              <a:buSzPct val="100000"/>
              <a:buFont typeface="Arial" panose="020B0604020202020204" pitchFamily="34" charset="0"/>
              <a:buChar char="•"/>
            </a:pPr>
            <a:r>
              <a:rPr lang="en-AU" sz="3400" dirty="0">
                <a:solidFill>
                  <a:schemeClr val="tx1">
                    <a:lumMod val="65000"/>
                    <a:lumOff val="35000"/>
                  </a:schemeClr>
                </a:solidFill>
                <a:latin typeface="Arial" panose="020B0604020202020204" pitchFamily="34" charset="0"/>
                <a:cs typeface="Arial" panose="020B0604020202020204" pitchFamily="34" charset="0"/>
              </a:rPr>
              <a:t>Effective domestic cat management</a:t>
            </a:r>
          </a:p>
          <a:p>
            <a:pPr>
              <a:buSzPct val="100000"/>
              <a:buFont typeface="Arial" panose="020B0604020202020204" pitchFamily="34" charset="0"/>
              <a:buChar char="•"/>
            </a:pPr>
            <a:r>
              <a:rPr lang="en-AU" sz="3400" dirty="0" smtClean="0">
                <a:solidFill>
                  <a:schemeClr val="tx1">
                    <a:lumMod val="65000"/>
                    <a:lumOff val="35000"/>
                  </a:schemeClr>
                </a:solidFill>
                <a:latin typeface="Arial" panose="020B0604020202020204" pitchFamily="34" charset="0"/>
                <a:cs typeface="Arial" panose="020B0604020202020204" pitchFamily="34" charset="0"/>
              </a:rPr>
              <a:t>Reliable monitoring</a:t>
            </a:r>
            <a:endParaRPr lang="en-AU" sz="3400" dirty="0">
              <a:solidFill>
                <a:schemeClr val="tx1">
                  <a:lumMod val="65000"/>
                  <a:lumOff val="35000"/>
                </a:schemeClr>
              </a:solidFill>
              <a:latin typeface="Arial" panose="020B0604020202020204" pitchFamily="34" charset="0"/>
              <a:cs typeface="Arial" panose="020B0604020202020204" pitchFamily="34" charset="0"/>
            </a:endParaRPr>
          </a:p>
          <a:p>
            <a:pPr>
              <a:buSzPct val="100000"/>
              <a:buFont typeface="Arial" panose="020B0604020202020204" pitchFamily="34" charset="0"/>
              <a:buChar char="•"/>
            </a:pPr>
            <a:r>
              <a:rPr lang="en-AU" sz="3400" dirty="0" smtClean="0">
                <a:solidFill>
                  <a:schemeClr val="tx1">
                    <a:lumMod val="65000"/>
                    <a:lumOff val="35000"/>
                  </a:schemeClr>
                </a:solidFill>
                <a:latin typeface="Arial" panose="020B0604020202020204" pitchFamily="34" charset="0"/>
                <a:cs typeface="Arial" panose="020B0604020202020204" pitchFamily="34" charset="0"/>
              </a:rPr>
              <a:t>Advanced </a:t>
            </a:r>
            <a:r>
              <a:rPr lang="en-AU" sz="3400" dirty="0">
                <a:solidFill>
                  <a:schemeClr val="tx1">
                    <a:lumMod val="65000"/>
                    <a:lumOff val="35000"/>
                  </a:schemeClr>
                </a:solidFill>
                <a:latin typeface="Arial" panose="020B0604020202020204" pitchFamily="34" charset="0"/>
                <a:cs typeface="Arial" panose="020B0604020202020204" pitchFamily="34" charset="0"/>
              </a:rPr>
              <a:t>technologies (esp. control and monitoring</a:t>
            </a:r>
            <a:r>
              <a:rPr lang="en-AU" sz="3400" dirty="0" smtClean="0">
                <a:solidFill>
                  <a:schemeClr val="tx1">
                    <a:lumMod val="65000"/>
                    <a:lumOff val="35000"/>
                  </a:schemeClr>
                </a:solidFill>
                <a:latin typeface="Arial" panose="020B0604020202020204" pitchFamily="34" charset="0"/>
                <a:cs typeface="Arial" panose="020B0604020202020204" pitchFamily="34" charset="0"/>
              </a:rPr>
              <a:t>)</a:t>
            </a:r>
            <a:endParaRPr lang="en-AU" sz="3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p:cNvSpPr txBox="1"/>
          <p:nvPr/>
        </p:nvSpPr>
        <p:spPr>
          <a:xfrm>
            <a:off x="546538" y="349488"/>
            <a:ext cx="11225047" cy="64633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AU" sz="3600" dirty="0" smtClean="0">
                <a:latin typeface="Arial" panose="020B0604020202020204" pitchFamily="34" charset="0"/>
                <a:cs typeface="Arial" panose="020B0604020202020204" pitchFamily="34" charset="0"/>
              </a:rPr>
              <a:t>Coordination</a:t>
            </a:r>
            <a:endParaRPr lang="en-AU" sz="3600" dirty="0">
              <a:latin typeface="Arial" panose="020B0604020202020204" pitchFamily="34" charset="0"/>
              <a:cs typeface="Arial" panose="020B0604020202020204" pitchFamily="34" charset="0"/>
            </a:endParaRPr>
          </a:p>
        </p:txBody>
      </p:sp>
      <p:sp>
        <p:nvSpPr>
          <p:cNvPr id="5" name="TextBox 4"/>
          <p:cNvSpPr txBox="1"/>
          <p:nvPr/>
        </p:nvSpPr>
        <p:spPr>
          <a:xfrm>
            <a:off x="546538" y="5871024"/>
            <a:ext cx="5381296" cy="64633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AU" sz="3600" dirty="0">
                <a:latin typeface="Arial" panose="020B0604020202020204" pitchFamily="34" charset="0"/>
                <a:cs typeface="Arial" panose="020B0604020202020204" pitchFamily="34" charset="0"/>
              </a:rPr>
              <a:t>S</a:t>
            </a:r>
            <a:r>
              <a:rPr lang="en-AU" sz="3600" dirty="0" smtClean="0">
                <a:latin typeface="Arial" panose="020B0604020202020204" pitchFamily="34" charset="0"/>
                <a:cs typeface="Arial" panose="020B0604020202020204" pitchFamily="34" charset="0"/>
              </a:rPr>
              <a:t>cience</a:t>
            </a:r>
            <a:endParaRPr lang="en-AU" sz="3600" dirty="0">
              <a:latin typeface="Arial" panose="020B0604020202020204" pitchFamily="34" charset="0"/>
              <a:cs typeface="Arial" panose="020B0604020202020204" pitchFamily="34" charset="0"/>
            </a:endParaRPr>
          </a:p>
        </p:txBody>
      </p:sp>
      <p:sp>
        <p:nvSpPr>
          <p:cNvPr id="6" name="TextBox 5"/>
          <p:cNvSpPr txBox="1"/>
          <p:nvPr/>
        </p:nvSpPr>
        <p:spPr>
          <a:xfrm>
            <a:off x="6295698" y="5871024"/>
            <a:ext cx="5391806" cy="64633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AU" sz="3600" dirty="0" smtClean="0">
                <a:latin typeface="Arial" panose="020B0604020202020204" pitchFamily="34" charset="0"/>
                <a:cs typeface="Arial" panose="020B0604020202020204" pitchFamily="34" charset="0"/>
              </a:rPr>
              <a:t>Public support</a:t>
            </a:r>
            <a:endParaRPr lang="en-AU" sz="3600" dirty="0">
              <a:latin typeface="Arial" panose="020B0604020202020204" pitchFamily="34" charset="0"/>
              <a:cs typeface="Arial" panose="020B0604020202020204" pitchFamily="34" charset="0"/>
            </a:endParaRPr>
          </a:p>
        </p:txBody>
      </p:sp>
      <p:sp>
        <p:nvSpPr>
          <p:cNvPr id="8" name="Down Arrow 7"/>
          <p:cNvSpPr/>
          <p:nvPr/>
        </p:nvSpPr>
        <p:spPr>
          <a:xfrm>
            <a:off x="5915482" y="1062603"/>
            <a:ext cx="487157" cy="504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Up Arrow 8"/>
          <p:cNvSpPr/>
          <p:nvPr/>
        </p:nvSpPr>
        <p:spPr>
          <a:xfrm>
            <a:off x="2957786" y="5243718"/>
            <a:ext cx="558800" cy="4937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Up Arrow 9"/>
          <p:cNvSpPr/>
          <p:nvPr/>
        </p:nvSpPr>
        <p:spPr>
          <a:xfrm>
            <a:off x="8712201" y="5243717"/>
            <a:ext cx="558800" cy="4937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794460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2179839"/>
            <a:ext cx="9282627" cy="3880773"/>
          </a:xfrm>
        </p:spPr>
        <p:txBody>
          <a:bodyPr/>
          <a:lstStyle/>
          <a:p>
            <a:r>
              <a:rPr lang="en-AU" dirty="0" smtClean="0">
                <a:latin typeface="Arial" panose="020B0604020202020204" pitchFamily="34" charset="0"/>
                <a:cs typeface="Arial" panose="020B0604020202020204" pitchFamily="34" charset="0"/>
              </a:rPr>
              <a:t>We are </a:t>
            </a:r>
            <a:r>
              <a:rPr lang="en-AU" dirty="0">
                <a:latin typeface="Arial" panose="020B0604020202020204" pitchFamily="34" charset="0"/>
                <a:cs typeface="Arial" panose="020B0604020202020204" pitchFamily="34" charset="0"/>
              </a:rPr>
              <a:t>currently scoping </a:t>
            </a:r>
            <a:r>
              <a:rPr lang="en-AU" dirty="0" smtClean="0">
                <a:latin typeface="Arial" panose="020B0604020202020204" pitchFamily="34" charset="0"/>
                <a:cs typeface="Arial" panose="020B0604020202020204" pitchFamily="34" charset="0"/>
              </a:rPr>
              <a:t>new projects via the NESP Resilient Landscapes Hub</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In line with the TSAP we are actively discussing work involving / related to:</a:t>
            </a:r>
          </a:p>
          <a:p>
            <a:pPr lvl="1"/>
            <a:r>
              <a:rPr lang="en-AU" dirty="0" smtClean="0">
                <a:latin typeface="Arial" panose="020B0604020202020204" pitchFamily="34" charset="0"/>
                <a:cs typeface="Arial" panose="020B0604020202020204" pitchFamily="34" charset="0"/>
              </a:rPr>
              <a:t>Understanding changes in feral cat ecology as their densities are reduced</a:t>
            </a:r>
          </a:p>
          <a:p>
            <a:pPr lvl="1"/>
            <a:r>
              <a:rPr lang="en-AU" dirty="0" smtClean="0">
                <a:latin typeface="Arial" panose="020B0604020202020204" pitchFamily="34" charset="0"/>
                <a:cs typeface="Arial" panose="020B0604020202020204" pitchFamily="34" charset="0"/>
              </a:rPr>
              <a:t>Cat-Fox interactions in managed and unmanaged areas</a:t>
            </a:r>
          </a:p>
          <a:p>
            <a:pPr lvl="1"/>
            <a:r>
              <a:rPr lang="en-AU" dirty="0" smtClean="0">
                <a:latin typeface="Arial" panose="020B0604020202020204" pitchFamily="34" charset="0"/>
                <a:cs typeface="Arial" panose="020B0604020202020204" pitchFamily="34" charset="0"/>
              </a:rPr>
              <a:t>Roles of lures / deterrents in feral cat management</a:t>
            </a:r>
          </a:p>
          <a:p>
            <a:pPr lvl="1"/>
            <a:r>
              <a:rPr lang="en-AU" dirty="0" smtClean="0">
                <a:latin typeface="Arial" panose="020B0604020202020204" pitchFamily="34" charset="0"/>
                <a:cs typeface="Arial" panose="020B0604020202020204" pitchFamily="34" charset="0"/>
              </a:rPr>
              <a:t>New tools to aid management and/or monitoring of feral cats</a:t>
            </a:r>
            <a:endParaRPr lang="en-AU" dirty="0">
              <a:latin typeface="Arial" panose="020B0604020202020204" pitchFamily="34" charset="0"/>
              <a:cs typeface="Arial" panose="020B0604020202020204" pitchFamily="34" charset="0"/>
            </a:endParaRPr>
          </a:p>
        </p:txBody>
      </p:sp>
      <p:pic>
        <p:nvPicPr>
          <p:cNvPr id="4" name="Picture 3" descr="Graphical user interface, text&#10;&#10;Description automatically generated">
            <a:extLst>
              <a:ext uri="{FF2B5EF4-FFF2-40B4-BE49-F238E27FC236}">
                <a16:creationId xmlns:a16="http://schemas.microsoft.com/office/drawing/2014/main" id="{97002AAB-E608-7D4F-AA0E-D9172BC203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59960" y="5811698"/>
            <a:ext cx="2010960" cy="790978"/>
          </a:xfrm>
          <a:prstGeom prst="rect">
            <a:avLst/>
          </a:prstGeom>
        </p:spPr>
      </p:pic>
      <p:sp>
        <p:nvSpPr>
          <p:cNvPr id="5" name="Title 1"/>
          <p:cNvSpPr>
            <a:spLocks noGrp="1"/>
          </p:cNvSpPr>
          <p:nvPr>
            <p:ph type="title"/>
          </p:nvPr>
        </p:nvSpPr>
        <p:spPr>
          <a:xfrm>
            <a:off x="0" y="609600"/>
            <a:ext cx="12192000" cy="1320800"/>
          </a:xfrm>
        </p:spPr>
        <p:txBody>
          <a:bodyPr>
            <a:noAutofit/>
          </a:bodyPr>
          <a:lstStyle/>
          <a:p>
            <a:pPr algn="ctr"/>
            <a:r>
              <a:rPr lang="en-AU" sz="4800" b="1" dirty="0" smtClean="0">
                <a:solidFill>
                  <a:schemeClr val="accent4">
                    <a:lumMod val="75000"/>
                  </a:schemeClr>
                </a:solidFill>
                <a:latin typeface="Arial" panose="020B0604020202020204" pitchFamily="34" charset="0"/>
                <a:cs typeface="Arial" panose="020B0604020202020204" pitchFamily="34" charset="0"/>
              </a:rPr>
              <a:t>Projects to improve landscape resilience</a:t>
            </a:r>
            <a:r>
              <a:rPr lang="en-AU" sz="4800" b="1" dirty="0">
                <a:solidFill>
                  <a:schemeClr val="accent4">
                    <a:lumMod val="75000"/>
                  </a:schemeClr>
                </a:solidFill>
                <a:latin typeface="Arial" panose="020B0604020202020204" pitchFamily="34" charset="0"/>
                <a:cs typeface="Arial" panose="020B0604020202020204" pitchFamily="34" charset="0"/>
              </a:rPr>
              <a:t/>
            </a:r>
            <a:br>
              <a:rPr lang="en-AU" sz="4800" b="1" dirty="0">
                <a:solidFill>
                  <a:schemeClr val="accent4">
                    <a:lumMod val="75000"/>
                  </a:schemeClr>
                </a:solidFill>
                <a:latin typeface="Arial" panose="020B0604020202020204" pitchFamily="34" charset="0"/>
                <a:cs typeface="Arial" panose="020B0604020202020204" pitchFamily="34" charset="0"/>
              </a:rPr>
            </a:br>
            <a:endParaRPr lang="en-AU" sz="4800" dirty="0"/>
          </a:p>
        </p:txBody>
      </p:sp>
    </p:spTree>
    <p:extLst>
      <p:ext uri="{BB962C8B-B14F-4D97-AF65-F5344CB8AC3E}">
        <p14:creationId xmlns:p14="http://schemas.microsoft.com/office/powerpoint/2010/main" val="2134674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p:spPr>
        <p:txBody>
          <a:bodyPr>
            <a:normAutofit/>
          </a:bodyPr>
          <a:lstStyle/>
          <a:p>
            <a:pPr algn="ctr"/>
            <a:r>
              <a:rPr lang="en-AU" sz="4800" b="1" dirty="0" smtClean="0">
                <a:solidFill>
                  <a:schemeClr val="accent4">
                    <a:lumMod val="75000"/>
                  </a:schemeClr>
                </a:solidFill>
                <a:latin typeface="Arial" panose="020B0604020202020204" pitchFamily="34" charset="0"/>
                <a:cs typeface="Arial" panose="020B0604020202020204" pitchFamily="34" charset="0"/>
              </a:rPr>
              <a:t>Acknowledgement of Country</a:t>
            </a:r>
            <a:endParaRPr lang="en-AU" sz="4800" b="1" dirty="0">
              <a:solidFill>
                <a:schemeClr val="accent4">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7666" y="1973649"/>
            <a:ext cx="8596668" cy="3880773"/>
          </a:xfrm>
        </p:spPr>
        <p:txBody>
          <a:bodyPr/>
          <a:lstStyle/>
          <a:p>
            <a:pPr>
              <a:lnSpc>
                <a:spcPct val="120000"/>
              </a:lnSpc>
              <a:spcBef>
                <a:spcPts val="800"/>
              </a:spcBef>
              <a:spcAft>
                <a:spcPts val="800"/>
              </a:spcAft>
            </a:pPr>
            <a:r>
              <a:rPr lang="en-AU" dirty="0">
                <a:latin typeface="Arial" panose="020B0604020202020204" pitchFamily="34" charset="0"/>
                <a:ea typeface="Times New Roman" panose="02020603050405020304" pitchFamily="18" charset="0"/>
              </a:rPr>
              <a:t>We thank the Noongar people for hosting us on their lands and acknowledge the many Traditional Owners we work with across Australia, and their continuing connection to and stewardship of land, sea and community. </a:t>
            </a:r>
          </a:p>
          <a:p>
            <a:pPr>
              <a:lnSpc>
                <a:spcPct val="120000"/>
              </a:lnSpc>
              <a:spcBef>
                <a:spcPts val="800"/>
              </a:spcBef>
              <a:spcAft>
                <a:spcPts val="800"/>
              </a:spcAft>
            </a:pPr>
            <a:r>
              <a:rPr lang="en-AU" dirty="0" smtClean="0">
                <a:latin typeface="Arial" panose="020B0604020202020204" pitchFamily="34" charset="0"/>
                <a:ea typeface="Times New Roman" panose="02020603050405020304" pitchFamily="18" charset="0"/>
              </a:rPr>
              <a:t>All members of our research team pay </a:t>
            </a:r>
            <a:r>
              <a:rPr lang="en-AU" dirty="0">
                <a:latin typeface="Arial" panose="020B0604020202020204" pitchFamily="34" charset="0"/>
                <a:ea typeface="Times New Roman" panose="02020603050405020304" pitchFamily="18" charset="0"/>
              </a:rPr>
              <a:t>our respects to </a:t>
            </a:r>
            <a:r>
              <a:rPr lang="en-AU" dirty="0" smtClean="0">
                <a:latin typeface="Arial" panose="020B0604020202020204" pitchFamily="34" charset="0"/>
                <a:ea typeface="Times New Roman" panose="02020603050405020304" pitchFamily="18" charset="0"/>
              </a:rPr>
              <a:t>Traditional Owners, their </a:t>
            </a:r>
            <a:r>
              <a:rPr lang="en-AU" dirty="0">
                <a:latin typeface="Arial" panose="020B0604020202020204" pitchFamily="34" charset="0"/>
                <a:ea typeface="Times New Roman" panose="02020603050405020304" pitchFamily="18" charset="0"/>
              </a:rPr>
              <a:t>cultures and to their </a:t>
            </a:r>
            <a:r>
              <a:rPr lang="en-AU" dirty="0" smtClean="0">
                <a:latin typeface="Arial" panose="020B0604020202020204" pitchFamily="34" charset="0"/>
                <a:ea typeface="Times New Roman" panose="02020603050405020304" pitchFamily="18" charset="0"/>
              </a:rPr>
              <a:t>Ancestors and Elders.</a:t>
            </a:r>
            <a:endParaRPr lang="en-AU" dirty="0">
              <a:latin typeface="Arial" panose="020B0604020202020204" pitchFamily="34" charset="0"/>
              <a:ea typeface="Times New Roman" panose="02020603050405020304" pitchFamily="18" charset="0"/>
            </a:endParaRPr>
          </a:p>
          <a:p>
            <a:pPr>
              <a:lnSpc>
                <a:spcPct val="120000"/>
              </a:lnSpc>
              <a:spcBef>
                <a:spcPts val="800"/>
              </a:spcBef>
              <a:spcAft>
                <a:spcPts val="800"/>
              </a:spcAft>
            </a:pPr>
            <a:r>
              <a:rPr lang="en-AU" dirty="0">
                <a:latin typeface="Arial" panose="020B0604020202020204" pitchFamily="34" charset="0"/>
                <a:ea typeface="Times New Roman" panose="02020603050405020304" pitchFamily="18" charset="0"/>
              </a:rPr>
              <a:t>Our Indigenous research partnerships are a valued and respected component of National Environmental Science Program </a:t>
            </a:r>
            <a:r>
              <a:rPr lang="en-AU" dirty="0" smtClean="0">
                <a:latin typeface="Arial" panose="020B0604020202020204" pitchFamily="34" charset="0"/>
                <a:ea typeface="Times New Roman" panose="02020603050405020304" pitchFamily="18" charset="0"/>
              </a:rPr>
              <a:t>research, as well as those of the NSW State Government and the University of New England. </a:t>
            </a:r>
            <a:endParaRPr lang="en-AU" dirty="0">
              <a:latin typeface="Arial" panose="020B0604020202020204" pitchFamily="34" charset="0"/>
              <a:ea typeface="Times New Roman" panose="02020603050405020304" pitchFamily="18" charset="0"/>
            </a:endParaRPr>
          </a:p>
          <a:p>
            <a:endParaRPr lang="en-AU" dirty="0"/>
          </a:p>
        </p:txBody>
      </p:sp>
    </p:spTree>
    <p:extLst>
      <p:ext uri="{BB962C8B-B14F-4D97-AF65-F5344CB8AC3E}">
        <p14:creationId xmlns:p14="http://schemas.microsoft.com/office/powerpoint/2010/main" val="2168728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p:spPr>
        <p:txBody>
          <a:bodyPr>
            <a:normAutofit/>
          </a:bodyPr>
          <a:lstStyle/>
          <a:p>
            <a:pPr algn="ctr"/>
            <a:r>
              <a:rPr lang="en-AU" sz="4800" b="1" dirty="0" smtClean="0">
                <a:solidFill>
                  <a:schemeClr val="accent4">
                    <a:lumMod val="75000"/>
                  </a:schemeClr>
                </a:solidFill>
                <a:latin typeface="Arial" panose="020B0604020202020204" pitchFamily="34" charset="0"/>
                <a:cs typeface="Arial" panose="020B0604020202020204" pitchFamily="34" charset="0"/>
              </a:rPr>
              <a:t>Acknowledgements</a:t>
            </a:r>
            <a:endParaRPr lang="en-AU" sz="4800" b="1" dirty="0">
              <a:solidFill>
                <a:schemeClr val="accent4">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AU" dirty="0" smtClean="0">
                <a:latin typeface="Arial" panose="020B0604020202020204" pitchFamily="34" charset="0"/>
                <a:cs typeface="Arial" panose="020B0604020202020204" pitchFamily="34" charset="0"/>
              </a:rPr>
              <a:t>The NSW Environmental Trust</a:t>
            </a:r>
          </a:p>
          <a:p>
            <a:r>
              <a:rPr lang="en-AU" dirty="0" smtClean="0">
                <a:latin typeface="Arial" panose="020B0604020202020204" pitchFamily="34" charset="0"/>
                <a:cs typeface="Arial" panose="020B0604020202020204" pitchFamily="34" charset="0"/>
              </a:rPr>
              <a:t>Resilient Landscapes NESP Hub</a:t>
            </a:r>
          </a:p>
          <a:p>
            <a:r>
              <a:rPr lang="en-AU" dirty="0" smtClean="0">
                <a:latin typeface="Arial" panose="020B0604020202020204" pitchFamily="34" charset="0"/>
                <a:cs typeface="Arial" panose="020B0604020202020204" pitchFamily="34" charset="0"/>
              </a:rPr>
              <a:t>Local Land Services NSW</a:t>
            </a:r>
          </a:p>
          <a:p>
            <a:r>
              <a:rPr lang="en-AU" dirty="0" smtClean="0">
                <a:latin typeface="Arial" panose="020B0604020202020204" pitchFamily="34" charset="0"/>
                <a:cs typeface="Arial" panose="020B0604020202020204" pitchFamily="34" charset="0"/>
              </a:rPr>
              <a:t>NSW National Parks and Wildlife Service</a:t>
            </a:r>
          </a:p>
          <a:p>
            <a:r>
              <a:rPr lang="en-AU" dirty="0" smtClean="0">
                <a:latin typeface="Arial" panose="020B0604020202020204" pitchFamily="34" charset="0"/>
                <a:cs typeface="Arial" panose="020B0604020202020204" pitchFamily="34" charset="0"/>
              </a:rPr>
              <a:t>NSW Department of Primary Industries</a:t>
            </a:r>
          </a:p>
          <a:p>
            <a:r>
              <a:rPr lang="en-AU" dirty="0" smtClean="0">
                <a:latin typeface="Arial" panose="020B0604020202020204" pitchFamily="34" charset="0"/>
                <a:cs typeface="Arial" panose="020B0604020202020204" pitchFamily="34" charset="0"/>
              </a:rPr>
              <a:t>University of New England</a:t>
            </a:r>
          </a:p>
          <a:p>
            <a:r>
              <a:rPr lang="en-AU" dirty="0" smtClean="0">
                <a:latin typeface="Arial" panose="020B0604020202020204" pitchFamily="34" charset="0"/>
                <a:cs typeface="Arial" panose="020B0604020202020204" pitchFamily="34" charset="0"/>
              </a:rPr>
              <a:t>Technical staff and research students</a:t>
            </a:r>
          </a:p>
          <a:p>
            <a:r>
              <a:rPr lang="en-AU" dirty="0" smtClean="0">
                <a:latin typeface="Arial" panose="020B0604020202020204" pitchFamily="34" charset="0"/>
                <a:cs typeface="Arial" panose="020B0604020202020204" pitchFamily="34" charset="0"/>
              </a:rPr>
              <a:t>Neighbours, collaborators and community research partners</a:t>
            </a:r>
          </a:p>
          <a:p>
            <a:endParaRPr lang="en-AU" dirty="0" smtClean="0"/>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348" y="5773842"/>
            <a:ext cx="789805" cy="789805"/>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97002AAB-E608-7D4F-AA0E-D9172BC203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10141" y="5772669"/>
            <a:ext cx="2010960" cy="790978"/>
          </a:xfrm>
          <a:prstGeom prst="rect">
            <a:avLst/>
          </a:prstGeom>
        </p:spPr>
      </p:pic>
      <p:pic>
        <p:nvPicPr>
          <p:cNvPr id="6" name="Picture 5">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4">
            <a:extLst>
              <a:ext uri="{28A0092B-C50C-407E-A947-70E740481C1C}">
                <a14:useLocalDpi xmlns:a14="http://schemas.microsoft.com/office/drawing/2010/main" val="0"/>
              </a:ext>
            </a:extLst>
          </a:blip>
          <a:stretch>
            <a:fillRect/>
          </a:stretch>
        </p:blipFill>
        <p:spPr>
          <a:xfrm>
            <a:off x="7933333" y="5739773"/>
            <a:ext cx="751593" cy="823289"/>
          </a:xfrm>
          <a:prstGeom prst="rect">
            <a:avLst/>
          </a:prstGeom>
        </p:spPr>
      </p:pic>
    </p:spTree>
    <p:extLst>
      <p:ext uri="{BB962C8B-B14F-4D97-AF65-F5344CB8AC3E}">
        <p14:creationId xmlns:p14="http://schemas.microsoft.com/office/powerpoint/2010/main" val="158265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95631" cy="1320800"/>
          </a:xfrm>
        </p:spPr>
        <p:txBody>
          <a:bodyPr>
            <a:noAutofit/>
          </a:bodyPr>
          <a:lstStyle/>
          <a:p>
            <a:r>
              <a:rPr lang="en-AU" sz="4800" b="1" dirty="0" smtClean="0">
                <a:solidFill>
                  <a:schemeClr val="accent4">
                    <a:lumMod val="75000"/>
                  </a:schemeClr>
                </a:solidFill>
                <a:latin typeface="Arial" panose="020B0604020202020204" pitchFamily="34" charset="0"/>
                <a:cs typeface="Arial" panose="020B0604020202020204" pitchFamily="34" charset="0"/>
              </a:rPr>
              <a:t>Predators have multiple roles</a:t>
            </a:r>
            <a:endParaRPr lang="en-AU" sz="4800" b="1" dirty="0">
              <a:solidFill>
                <a:schemeClr val="accent4">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3" y="2016285"/>
            <a:ext cx="8578770" cy="4110962"/>
          </a:xfrm>
        </p:spPr>
        <p:txBody>
          <a:bodyPr/>
          <a:lstStyle/>
          <a:p>
            <a:r>
              <a:rPr lang="en-AU" dirty="0" smtClean="0">
                <a:latin typeface="Arial" panose="020B0604020202020204" pitchFamily="34" charset="0"/>
                <a:cs typeface="Arial" panose="020B0604020202020204" pitchFamily="34" charset="0"/>
              </a:rPr>
              <a:t>Predators provide ecosystem services by:</a:t>
            </a:r>
          </a:p>
          <a:p>
            <a:pPr>
              <a:buFont typeface="+mj-lt"/>
              <a:buAutoNum type="arabicPeriod"/>
            </a:pPr>
            <a:r>
              <a:rPr lang="en-AU" b="1" dirty="0" smtClean="0">
                <a:latin typeface="Arial" panose="020B0604020202020204" pitchFamily="34" charset="0"/>
                <a:cs typeface="Arial" panose="020B0604020202020204" pitchFamily="34" charset="0"/>
              </a:rPr>
              <a:t>Hunting</a:t>
            </a:r>
            <a:r>
              <a:rPr lang="en-AU" dirty="0" smtClean="0">
                <a:latin typeface="Arial" panose="020B0604020202020204" pitchFamily="34" charset="0"/>
                <a:cs typeface="Arial" panose="020B0604020202020204" pitchFamily="34" charset="0"/>
              </a:rPr>
              <a:t> – may have multi-level consequences</a:t>
            </a:r>
          </a:p>
          <a:p>
            <a:pPr>
              <a:buFont typeface="+mj-lt"/>
              <a:buAutoNum type="arabicPeriod"/>
            </a:pPr>
            <a:r>
              <a:rPr lang="en-AU" b="1" dirty="0" smtClean="0">
                <a:latin typeface="Arial" panose="020B0604020202020204" pitchFamily="34" charset="0"/>
                <a:cs typeface="Arial" panose="020B0604020202020204" pitchFamily="34" charset="0"/>
              </a:rPr>
              <a:t>Moving</a:t>
            </a:r>
            <a:r>
              <a:rPr lang="en-AU" dirty="0" smtClean="0">
                <a:latin typeface="Arial" panose="020B0604020202020204" pitchFamily="34" charset="0"/>
                <a:cs typeface="Arial" panose="020B0604020202020204" pitchFamily="34" charset="0"/>
              </a:rPr>
              <a:t> – transports organisms / propagules</a:t>
            </a:r>
          </a:p>
          <a:p>
            <a:pPr>
              <a:buFont typeface="+mj-lt"/>
              <a:buAutoNum type="arabicPeriod"/>
            </a:pPr>
            <a:r>
              <a:rPr lang="en-AU" b="1" dirty="0" smtClean="0">
                <a:latin typeface="Arial" panose="020B0604020202020204" pitchFamily="34" charset="0"/>
                <a:cs typeface="Arial" panose="020B0604020202020204" pitchFamily="34" charset="0"/>
              </a:rPr>
              <a:t>Dying</a:t>
            </a:r>
            <a:r>
              <a:rPr lang="en-AU" dirty="0" smtClean="0">
                <a:latin typeface="Arial" panose="020B0604020202020204" pitchFamily="34" charset="0"/>
                <a:cs typeface="Arial" panose="020B0604020202020204" pitchFamily="34" charset="0"/>
              </a:rPr>
              <a:t> – provides food / resources for other organisms</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Humans see some services as positive, others as negative.</a:t>
            </a:r>
          </a:p>
          <a:p>
            <a:pPr marL="0" indent="0">
              <a:buNone/>
            </a:pPr>
            <a:r>
              <a:rPr lang="en-AU" dirty="0" smtClean="0">
                <a:latin typeface="Arial" panose="020B0604020202020204" pitchFamily="34" charset="0"/>
                <a:cs typeface="Arial" panose="020B0604020202020204" pitchFamily="34" charset="0"/>
              </a:rPr>
              <a:t> </a:t>
            </a:r>
          </a:p>
          <a:p>
            <a:r>
              <a:rPr lang="en-AU" dirty="0">
                <a:latin typeface="Arial" panose="020B0604020202020204" pitchFamily="34" charset="0"/>
                <a:cs typeface="Arial" panose="020B0604020202020204" pitchFamily="34" charset="0"/>
              </a:rPr>
              <a:t>L</a:t>
            </a:r>
            <a:r>
              <a:rPr lang="en-AU" dirty="0" smtClean="0">
                <a:latin typeface="Arial" panose="020B0604020202020204" pitchFamily="34" charset="0"/>
                <a:cs typeface="Arial" panose="020B0604020202020204" pitchFamily="34" charset="0"/>
              </a:rPr>
              <a:t>and managers want to maximise the ‘good’ and minimise the ‘bad’ </a:t>
            </a:r>
            <a:endParaRPr lang="en-AU"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856" y="179172"/>
            <a:ext cx="2133886" cy="202685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965" y="2373913"/>
            <a:ext cx="2134776" cy="20745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965" y="4614303"/>
            <a:ext cx="2160897" cy="2095415"/>
          </a:xfrm>
          <a:prstGeom prst="rect">
            <a:avLst/>
          </a:prstGeom>
        </p:spPr>
      </p:pic>
    </p:spTree>
    <p:extLst>
      <p:ext uri="{BB962C8B-B14F-4D97-AF65-F5344CB8AC3E}">
        <p14:creationId xmlns:p14="http://schemas.microsoft.com/office/powerpoint/2010/main" val="1380978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48" y="1653309"/>
            <a:ext cx="4575026" cy="4575026"/>
          </a:xfrm>
          <a:prstGeom prst="rect">
            <a:avLst/>
          </a:prstGeom>
        </p:spPr>
      </p:pic>
      <p:sp>
        <p:nvSpPr>
          <p:cNvPr id="5" name="TextBox 4"/>
          <p:cNvSpPr txBox="1"/>
          <p:nvPr/>
        </p:nvSpPr>
        <p:spPr>
          <a:xfrm>
            <a:off x="609319" y="6327007"/>
            <a:ext cx="2951449" cy="307777"/>
          </a:xfrm>
          <a:prstGeom prst="rect">
            <a:avLst/>
          </a:prstGeom>
          <a:noFill/>
        </p:spPr>
        <p:txBody>
          <a:bodyPr wrap="none" rtlCol="0">
            <a:spAutoFit/>
          </a:bodyPr>
          <a:lstStyle/>
          <a:p>
            <a:r>
              <a:rPr lang="en-AU" sz="1400" dirty="0" smtClean="0">
                <a:latin typeface="Arial" panose="020B0604020202020204" pitchFamily="34" charset="0"/>
                <a:cs typeface="Arial" panose="020B0604020202020204" pitchFamily="34" charset="0"/>
              </a:rPr>
              <a:t>‘</a:t>
            </a:r>
            <a:r>
              <a:rPr lang="en-AU" sz="1400" i="1" dirty="0" smtClean="0">
                <a:latin typeface="Arial" panose="020B0604020202020204" pitchFamily="34" charset="0"/>
                <a:cs typeface="Arial" panose="020B0604020202020204" pitchFamily="34" charset="0"/>
              </a:rPr>
              <a:t>That feral cat</a:t>
            </a:r>
            <a:r>
              <a:rPr lang="en-AU" sz="1400" dirty="0" smtClean="0">
                <a:latin typeface="Arial" panose="020B0604020202020204" pitchFamily="34" charset="0"/>
                <a:cs typeface="Arial" panose="020B0604020202020204" pitchFamily="34" charset="0"/>
              </a:rPr>
              <a:t>’, Kaye Kessing 1990</a:t>
            </a:r>
            <a:endParaRPr lang="en-AU" sz="14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1" y="332509"/>
            <a:ext cx="12191999" cy="1320800"/>
          </a:xfrm>
        </p:spPr>
        <p:txBody>
          <a:bodyPr>
            <a:normAutofit/>
          </a:bodyPr>
          <a:lstStyle/>
          <a:p>
            <a:pPr algn="ctr"/>
            <a:r>
              <a:rPr lang="en-AU" sz="4800" b="1" dirty="0" smtClean="0">
                <a:solidFill>
                  <a:schemeClr val="accent4">
                    <a:lumMod val="75000"/>
                  </a:schemeClr>
                </a:solidFill>
                <a:latin typeface="Arial" panose="020B0604020202020204" pitchFamily="34" charset="0"/>
                <a:cs typeface="Arial" panose="020B0604020202020204" pitchFamily="34" charset="0"/>
              </a:rPr>
              <a:t>Feral cats pose a massive problem</a:t>
            </a:r>
            <a:endParaRPr lang="en-AU" sz="4800" b="1" dirty="0">
              <a:solidFill>
                <a:schemeClr val="accent4">
                  <a:lumMod val="75000"/>
                </a:schemeClr>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6274420" y="1653309"/>
            <a:ext cx="4815245" cy="4110962"/>
          </a:xfrm>
        </p:spPr>
        <p:txBody>
          <a:bodyPr>
            <a:normAutofit/>
          </a:bodyPr>
          <a:lstStyle/>
          <a:p>
            <a:r>
              <a:rPr lang="en-AU" dirty="0" smtClean="0">
                <a:latin typeface="Arial" panose="020B0604020202020204" pitchFamily="34" charset="0"/>
                <a:cs typeface="Arial" panose="020B0604020202020204" pitchFamily="34" charset="0"/>
              </a:rPr>
              <a:t>Feral cats are:</a:t>
            </a:r>
          </a:p>
          <a:p>
            <a:pPr>
              <a:buFont typeface="Arial" panose="020B0604020202020204" pitchFamily="34" charset="0"/>
              <a:buChar char="•"/>
            </a:pPr>
            <a:r>
              <a:rPr lang="en-AU" b="1" dirty="0" smtClean="0">
                <a:latin typeface="Arial" panose="020B0604020202020204" pitchFamily="34" charset="0"/>
                <a:cs typeface="Arial" panose="020B0604020202020204" pitchFamily="34" charset="0"/>
              </a:rPr>
              <a:t>Hunting</a:t>
            </a:r>
            <a:r>
              <a:rPr lang="en-AU" dirty="0" smtClean="0">
                <a:latin typeface="Arial" panose="020B0604020202020204" pitchFamily="34" charset="0"/>
                <a:cs typeface="Arial" panose="020B0604020202020204" pitchFamily="34" charset="0"/>
              </a:rPr>
              <a:t> – preying unsustainably on endemic fauna</a:t>
            </a:r>
          </a:p>
          <a:p>
            <a:pPr>
              <a:buFont typeface="Arial" panose="020B0604020202020204" pitchFamily="34" charset="0"/>
              <a:buChar char="•"/>
            </a:pPr>
            <a:endParaRPr lang="en-AU"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AU" b="1" dirty="0" smtClean="0">
                <a:latin typeface="Arial" panose="020B0604020202020204" pitchFamily="34" charset="0"/>
                <a:cs typeface="Arial" panose="020B0604020202020204" pitchFamily="34" charset="0"/>
              </a:rPr>
              <a:t>Moving</a:t>
            </a:r>
            <a:r>
              <a:rPr lang="en-AU" dirty="0" smtClean="0">
                <a:latin typeface="Arial" panose="020B0604020202020204" pitchFamily="34" charset="0"/>
                <a:cs typeface="Arial" panose="020B0604020202020204" pitchFamily="34" charset="0"/>
              </a:rPr>
              <a:t> – harmful parasites / disease through our landscapes, impacting endemic fauna, livestock, pets and people</a:t>
            </a:r>
          </a:p>
          <a:p>
            <a:pPr>
              <a:buFont typeface="Arial" panose="020B0604020202020204" pitchFamily="34" charset="0"/>
              <a:buChar char="•"/>
            </a:pPr>
            <a:endParaRPr lang="en-AU" b="1" dirty="0">
              <a:latin typeface="Arial" panose="020B0604020202020204" pitchFamily="34" charset="0"/>
              <a:cs typeface="Arial" panose="020B0604020202020204" pitchFamily="34" charset="0"/>
            </a:endParaRPr>
          </a:p>
          <a:p>
            <a:pPr>
              <a:buFont typeface="Arial" panose="020B0604020202020204" pitchFamily="34" charset="0"/>
              <a:buChar char="•"/>
            </a:pPr>
            <a:r>
              <a:rPr lang="en-AU" b="1" dirty="0" smtClean="0">
                <a:latin typeface="Arial" panose="020B0604020202020204" pitchFamily="34" charset="0"/>
                <a:cs typeface="Arial" panose="020B0604020202020204" pitchFamily="34" charset="0"/>
              </a:rPr>
              <a:t>Dying</a:t>
            </a:r>
            <a:r>
              <a:rPr lang="en-AU" dirty="0" smtClean="0">
                <a:latin typeface="Arial" panose="020B0604020202020204" pitchFamily="34" charset="0"/>
                <a:cs typeface="Arial" panose="020B0604020202020204" pitchFamily="34" charset="0"/>
              </a:rPr>
              <a:t> – They do provide food / resources for other predators but as a population are more than coping with this pressure.</a:t>
            </a:r>
          </a:p>
          <a:p>
            <a:endParaRPr lang="en-AU"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665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p:spPr>
        <p:txBody>
          <a:bodyPr>
            <a:noAutofit/>
          </a:bodyPr>
          <a:lstStyle/>
          <a:p>
            <a:pPr algn="ctr"/>
            <a:r>
              <a:rPr lang="en-AU" sz="4800" b="1" dirty="0" smtClean="0">
                <a:solidFill>
                  <a:schemeClr val="accent4">
                    <a:lumMod val="75000"/>
                  </a:schemeClr>
                </a:solidFill>
                <a:latin typeface="Arial" panose="020B0604020202020204" pitchFamily="34" charset="0"/>
                <a:cs typeface="Arial" panose="020B0604020202020204" pitchFamily="34" charset="0"/>
              </a:rPr>
              <a:t>Australian predator management</a:t>
            </a:r>
            <a:endParaRPr lang="en-AU" sz="4800" b="1" dirty="0">
              <a:solidFill>
                <a:schemeClr val="accent4">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1535" y="1671793"/>
            <a:ext cx="7117759" cy="4599757"/>
          </a:xfrm>
        </p:spPr>
        <p:txBody>
          <a:bodyPr/>
          <a:lstStyle/>
          <a:p>
            <a:r>
              <a:rPr lang="en-AU" dirty="0" smtClean="0">
                <a:latin typeface="Arial" panose="020B0604020202020204" pitchFamily="34" charset="0"/>
                <a:cs typeface="Arial" panose="020B0604020202020204" pitchFamily="34" charset="0"/>
              </a:rPr>
              <a:t>We tend to worry first about minimising harm:</a:t>
            </a:r>
          </a:p>
          <a:p>
            <a:pPr lvl="1"/>
            <a:r>
              <a:rPr lang="en-AU" dirty="0">
                <a:latin typeface="Arial" panose="020B0604020202020204" pitchFamily="34" charset="0"/>
                <a:cs typeface="Arial" panose="020B0604020202020204" pitchFamily="34" charset="0"/>
              </a:rPr>
              <a:t>Stopping harmful effects of predation</a:t>
            </a:r>
          </a:p>
          <a:p>
            <a:pPr lvl="1"/>
            <a:r>
              <a:rPr lang="en-AU" dirty="0">
                <a:latin typeface="Arial" panose="020B0604020202020204" pitchFamily="34" charset="0"/>
                <a:cs typeface="Arial" panose="020B0604020202020204" pitchFamily="34" charset="0"/>
              </a:rPr>
              <a:t>Limiting spread of disease</a:t>
            </a:r>
          </a:p>
          <a:p>
            <a:pPr lvl="1"/>
            <a:r>
              <a:rPr lang="en-AU" dirty="0">
                <a:latin typeface="Arial" panose="020B0604020202020204" pitchFamily="34" charset="0"/>
                <a:cs typeface="Arial" panose="020B0604020202020204" pitchFamily="34" charset="0"/>
              </a:rPr>
              <a:t>Alleviating </a:t>
            </a:r>
            <a:r>
              <a:rPr lang="en-AU" dirty="0" smtClean="0">
                <a:latin typeface="Arial" panose="020B0604020202020204" pitchFamily="34" charset="0"/>
                <a:cs typeface="Arial" panose="020B0604020202020204" pitchFamily="34" charset="0"/>
              </a:rPr>
              <a:t>competition with endemics (e.g. quolls!)</a:t>
            </a:r>
            <a:endParaRPr lang="en-AU" dirty="0">
              <a:latin typeface="Arial" panose="020B0604020202020204" pitchFamily="34" charset="0"/>
              <a:cs typeface="Arial" panose="020B0604020202020204" pitchFamily="34" charset="0"/>
            </a:endParaRP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With feral cats we have become ‘desperate’; </a:t>
            </a:r>
          </a:p>
          <a:p>
            <a:pPr lvl="1"/>
            <a:r>
              <a:rPr lang="en-AU" dirty="0" smtClean="0">
                <a:latin typeface="Arial" panose="020B0604020202020204" pitchFamily="34" charset="0"/>
                <a:cs typeface="Arial" panose="020B0604020202020204" pitchFamily="34" charset="0"/>
              </a:rPr>
              <a:t>National Key Threatening Process listing</a:t>
            </a:r>
          </a:p>
          <a:p>
            <a:pPr lvl="1"/>
            <a:r>
              <a:rPr lang="en-AU" dirty="0" smtClean="0">
                <a:latin typeface="Arial" panose="020B0604020202020204" pitchFamily="34" charset="0"/>
                <a:cs typeface="Arial" panose="020B0604020202020204" pitchFamily="34" charset="0"/>
              </a:rPr>
              <a:t>National Feral Cat Taskforce</a:t>
            </a:r>
          </a:p>
          <a:p>
            <a:pPr lvl="1"/>
            <a:r>
              <a:rPr lang="en-AU" dirty="0" smtClean="0">
                <a:latin typeface="Arial" panose="020B0604020202020204" pitchFamily="34" charset="0"/>
                <a:cs typeface="Arial" panose="020B0604020202020204" pitchFamily="34" charset="0"/>
              </a:rPr>
              <a:t>New lessons re impacts on people, wildlife, livestock and pets</a:t>
            </a:r>
          </a:p>
          <a:p>
            <a:pPr lvl="1"/>
            <a:endParaRPr lang="en-AU"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460828" y="4046027"/>
            <a:ext cx="3367741" cy="2225523"/>
          </a:xfrm>
          <a:prstGeom prst="rect">
            <a:avLst/>
          </a:prstGeom>
        </p:spPr>
      </p:pic>
      <p:sp>
        <p:nvSpPr>
          <p:cNvPr id="5" name="TextBox 4"/>
          <p:cNvSpPr txBox="1"/>
          <p:nvPr/>
        </p:nvSpPr>
        <p:spPr>
          <a:xfrm>
            <a:off x="8460828" y="6271551"/>
            <a:ext cx="3376964" cy="461665"/>
          </a:xfrm>
          <a:prstGeom prst="rect">
            <a:avLst/>
          </a:prstGeom>
          <a:noFill/>
        </p:spPr>
        <p:txBody>
          <a:bodyPr wrap="square" rtlCol="0">
            <a:spAutoFit/>
          </a:bodyPr>
          <a:lstStyle/>
          <a:p>
            <a:r>
              <a:rPr lang="en-AU" sz="1200" i="1" dirty="0" smtClean="0">
                <a:latin typeface="Arial" panose="020B0604020202020204" pitchFamily="34" charset="0"/>
                <a:cs typeface="Arial" panose="020B0604020202020204" pitchFamily="34" charset="0"/>
              </a:rPr>
              <a:t>Toxoplasma gondii</a:t>
            </a:r>
            <a:r>
              <a:rPr lang="en-AU" sz="1200" dirty="0" smtClean="0">
                <a:latin typeface="Arial" panose="020B0604020202020204" pitchFamily="34" charset="0"/>
                <a:cs typeface="Arial" panose="020B0604020202020204" pitchFamily="34" charset="0"/>
              </a:rPr>
              <a:t>, Montoya &amp; Contopoulos-Ioannidis (2021)</a:t>
            </a:r>
            <a:endParaRPr lang="en-AU" sz="12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605" y="1671793"/>
            <a:ext cx="3376964" cy="2128608"/>
          </a:xfrm>
          <a:prstGeom prst="rect">
            <a:avLst/>
          </a:prstGeom>
        </p:spPr>
      </p:pic>
      <p:sp>
        <p:nvSpPr>
          <p:cNvPr id="11" name="TextBox 10"/>
          <p:cNvSpPr txBox="1"/>
          <p:nvPr/>
        </p:nvSpPr>
        <p:spPr>
          <a:xfrm>
            <a:off x="7384734" y="3769027"/>
            <a:ext cx="3376965" cy="276999"/>
          </a:xfrm>
          <a:prstGeom prst="rect">
            <a:avLst/>
          </a:prstGeom>
          <a:noFill/>
        </p:spPr>
        <p:txBody>
          <a:bodyPr wrap="square" rtlCol="0">
            <a:spAutoFit/>
          </a:bodyPr>
          <a:lstStyle/>
          <a:p>
            <a:pPr algn="r"/>
            <a:r>
              <a:rPr lang="en-AU" sz="1200" dirty="0" smtClean="0">
                <a:latin typeface="Arial" panose="020B0604020202020204" pitchFamily="34" charset="0"/>
                <a:cs typeface="Arial" panose="020B0604020202020204" pitchFamily="34" charset="0"/>
              </a:rPr>
              <a:t>Dead feral cat, Image: G. Ballard</a:t>
            </a:r>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2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16529"/>
          <a:stretch/>
        </p:blipFill>
        <p:spPr>
          <a:xfrm>
            <a:off x="0" y="1"/>
            <a:ext cx="12192000" cy="6857818"/>
          </a:xfrm>
          <a:prstGeom prst="rect">
            <a:avLst/>
          </a:prstGeom>
        </p:spPr>
      </p:pic>
      <p:sp>
        <p:nvSpPr>
          <p:cNvPr id="7" name="TextBox 6"/>
          <p:cNvSpPr txBox="1"/>
          <p:nvPr/>
        </p:nvSpPr>
        <p:spPr>
          <a:xfrm>
            <a:off x="8864166" y="6423917"/>
            <a:ext cx="3327834" cy="307777"/>
          </a:xfrm>
          <a:prstGeom prst="rect">
            <a:avLst/>
          </a:prstGeom>
          <a:noFill/>
        </p:spPr>
        <p:txBody>
          <a:bodyPr wrap="none" rtlCol="0">
            <a:spAutoFit/>
          </a:bodyPr>
          <a:lstStyle/>
          <a:p>
            <a:r>
              <a:rPr lang="en-AU" sz="1400" dirty="0" smtClean="0">
                <a:latin typeface="Arial" panose="020B0604020202020204" pitchFamily="34" charset="0"/>
                <a:cs typeface="Arial" panose="020B0604020202020204" pitchFamily="34" charset="0"/>
              </a:rPr>
              <a:t>Fleming, Ballard, Reid and Tracey 2017</a:t>
            </a:r>
            <a:endParaRPr lang="en-AU" sz="1400" dirty="0">
              <a:latin typeface="Arial" panose="020B0604020202020204" pitchFamily="34" charset="0"/>
              <a:cs typeface="Arial" panose="020B0604020202020204" pitchFamily="34" charset="0"/>
            </a:endParaRPr>
          </a:p>
        </p:txBody>
      </p:sp>
      <p:sp>
        <p:nvSpPr>
          <p:cNvPr id="2" name="Rectangle 1"/>
          <p:cNvSpPr/>
          <p:nvPr/>
        </p:nvSpPr>
        <p:spPr>
          <a:xfrm>
            <a:off x="4722541" y="425436"/>
            <a:ext cx="3652025" cy="33130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AU" sz="1700" b="1" dirty="0" smtClean="0">
                <a:latin typeface="Arial" panose="020B0604020202020204" pitchFamily="34" charset="0"/>
                <a:cs typeface="Arial" panose="020B0604020202020204" pitchFamily="34" charset="0"/>
              </a:rPr>
              <a:t>Expected cost</a:t>
            </a:r>
            <a:endParaRPr lang="en-AU" sz="1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24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320800"/>
          </a:xfrm>
        </p:spPr>
        <p:txBody>
          <a:bodyPr>
            <a:noAutofit/>
          </a:bodyPr>
          <a:lstStyle/>
          <a:p>
            <a:pPr algn="ctr"/>
            <a:r>
              <a:rPr lang="en-AU" sz="4800" b="1" dirty="0" smtClean="0">
                <a:solidFill>
                  <a:schemeClr val="accent4">
                    <a:lumMod val="75000"/>
                  </a:schemeClr>
                </a:solidFill>
                <a:latin typeface="Arial" panose="020B0604020202020204" pitchFamily="34" charset="0"/>
                <a:cs typeface="Arial" panose="020B0604020202020204" pitchFamily="34" charset="0"/>
              </a:rPr>
              <a:t>(Re) creating resilient landscapes</a:t>
            </a:r>
            <a:endParaRPr lang="en-AU" sz="4800" b="1" dirty="0">
              <a:solidFill>
                <a:schemeClr val="accent4">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702677"/>
            <a:ext cx="8596668" cy="4338686"/>
          </a:xfrm>
        </p:spPr>
        <p:txBody>
          <a:bodyPr>
            <a:normAutofit fontScale="92500" lnSpcReduction="20000"/>
          </a:bodyPr>
          <a:lstStyle/>
          <a:p>
            <a:r>
              <a:rPr lang="en-AU" dirty="0" smtClean="0">
                <a:latin typeface="Arial" panose="020B0604020202020204" pitchFamily="34" charset="0"/>
                <a:cs typeface="Arial" panose="020B0604020202020204" pitchFamily="34" charset="0"/>
              </a:rPr>
              <a:t>We want landscapes to withstand, or rapidly recover from, damaging events and processes </a:t>
            </a:r>
          </a:p>
          <a:p>
            <a:endParaRPr lang="en-AU" dirty="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Local asset protection won’t provide landscapes resilient to feral cat impacts</a:t>
            </a:r>
          </a:p>
          <a:p>
            <a:pPr marL="0" indent="0">
              <a:buNone/>
            </a:pPr>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We need to suppress feral cats effectively at relatively large scales AND undertake complimentary actions to promote resilience</a:t>
            </a:r>
          </a:p>
          <a:p>
            <a:pPr marL="0" indent="0">
              <a:buNone/>
            </a:pPr>
            <a:endParaRPr lang="en-AU" dirty="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Instead, we tend to take a simple approach:</a:t>
            </a:r>
          </a:p>
          <a:p>
            <a:pPr lvl="1"/>
            <a:r>
              <a:rPr lang="en-AU" dirty="0">
                <a:latin typeface="Arial" panose="020B0604020202020204" pitchFamily="34" charset="0"/>
                <a:cs typeface="Arial" panose="020B0604020202020204" pitchFamily="34" charset="0"/>
              </a:rPr>
              <a:t>1. Cats are ‘bad’ for wildlife</a:t>
            </a:r>
          </a:p>
          <a:p>
            <a:pPr lvl="1"/>
            <a:r>
              <a:rPr lang="en-AU" dirty="0">
                <a:latin typeface="Arial" panose="020B0604020202020204" pitchFamily="34" charset="0"/>
                <a:cs typeface="Arial" panose="020B0604020202020204" pitchFamily="34" charset="0"/>
              </a:rPr>
              <a:t>2. Let’s kill as many cats as we </a:t>
            </a:r>
            <a:r>
              <a:rPr lang="en-AU" dirty="0" smtClean="0">
                <a:latin typeface="Arial" panose="020B0604020202020204" pitchFamily="34" charset="0"/>
                <a:cs typeface="Arial" panose="020B0604020202020204" pitchFamily="34" charset="0"/>
              </a:rPr>
              <a:t>can!</a:t>
            </a:r>
            <a:endParaRPr lang="en-AU" dirty="0">
              <a:latin typeface="Arial" panose="020B0604020202020204" pitchFamily="34" charset="0"/>
              <a:cs typeface="Arial" panose="020B0604020202020204" pitchFamily="34" charset="0"/>
            </a:endParaRPr>
          </a:p>
          <a:p>
            <a:pPr lvl="1"/>
            <a:r>
              <a:rPr lang="en-AU" dirty="0">
                <a:latin typeface="Arial" panose="020B0604020202020204" pitchFamily="34" charset="0"/>
                <a:cs typeface="Arial" panose="020B0604020202020204" pitchFamily="34" charset="0"/>
              </a:rPr>
              <a:t>3. Negative impacts will probably</a:t>
            </a:r>
            <a:r>
              <a:rPr lang="en-AU" dirty="0">
                <a:solidFill>
                  <a:schemeClr val="accent4">
                    <a:lumMod val="75000"/>
                  </a:schemeClr>
                </a:solidFill>
                <a:latin typeface="Arial" panose="020B0604020202020204" pitchFamily="34" charset="0"/>
                <a:cs typeface="Arial" panose="020B0604020202020204" pitchFamily="34" charset="0"/>
              </a:rPr>
              <a:t>*</a:t>
            </a:r>
            <a:r>
              <a:rPr lang="en-AU" dirty="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decrease  </a:t>
            </a:r>
            <a:endParaRPr lang="en-AU" dirty="0">
              <a:latin typeface="Arial" panose="020B0604020202020204" pitchFamily="34" charset="0"/>
              <a:cs typeface="Arial" panose="020B0604020202020204" pitchFamily="34" charset="0"/>
            </a:endParaRP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All reinforced by an optimistic social norm: ‘we are doing something!’ </a:t>
            </a:r>
          </a:p>
          <a:p>
            <a:pPr lvl="1"/>
            <a:endParaRPr lang="en-AU" dirty="0">
              <a:latin typeface="Arial" panose="020B0604020202020204" pitchFamily="34" charset="0"/>
              <a:cs typeface="Arial" panose="020B0604020202020204" pitchFamily="34" charset="0"/>
            </a:endParaRPr>
          </a:p>
        </p:txBody>
      </p:sp>
      <p:sp>
        <p:nvSpPr>
          <p:cNvPr id="4" name="TextBox 3"/>
          <p:cNvSpPr txBox="1"/>
          <p:nvPr/>
        </p:nvSpPr>
        <p:spPr>
          <a:xfrm>
            <a:off x="0" y="6287946"/>
            <a:ext cx="12191999" cy="369332"/>
          </a:xfrm>
          <a:prstGeom prst="rect">
            <a:avLst/>
          </a:prstGeom>
          <a:noFill/>
        </p:spPr>
        <p:txBody>
          <a:bodyPr wrap="square" rtlCol="0">
            <a:spAutoFit/>
          </a:bodyPr>
          <a:lstStyle/>
          <a:p>
            <a:pPr algn="ctr"/>
            <a:r>
              <a:rPr lang="en-AU" dirty="0" smtClean="0">
                <a:solidFill>
                  <a:schemeClr val="accent4">
                    <a:lumMod val="75000"/>
                  </a:schemeClr>
                </a:solidFill>
                <a:latin typeface="Arial" panose="020B0604020202020204" pitchFamily="34" charset="0"/>
                <a:cs typeface="Arial" panose="020B0604020202020204" pitchFamily="34" charset="0"/>
              </a:rPr>
              <a:t>* </a:t>
            </a:r>
            <a:r>
              <a:rPr lang="en-AU" b="1" dirty="0" smtClean="0">
                <a:solidFill>
                  <a:schemeClr val="accent4">
                    <a:lumMod val="75000"/>
                  </a:schemeClr>
                </a:solidFill>
                <a:latin typeface="Arial" panose="020B0604020202020204" pitchFamily="34" charset="0"/>
                <a:cs typeface="Arial" panose="020B0604020202020204" pitchFamily="34" charset="0"/>
              </a:rPr>
              <a:t>we often cannot guarantee negative impacts will decrease!</a:t>
            </a:r>
            <a:endParaRPr lang="en-AU" b="1"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77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33770"/>
          <a:stretch/>
        </p:blipFill>
        <p:spPr>
          <a:xfrm>
            <a:off x="1" y="0"/>
            <a:ext cx="12192000" cy="6858000"/>
          </a:xfrm>
          <a:prstGeom prst="rect">
            <a:avLst/>
          </a:prstGeom>
        </p:spPr>
      </p:pic>
      <p:sp>
        <p:nvSpPr>
          <p:cNvPr id="6" name="TextBox 5"/>
          <p:cNvSpPr txBox="1"/>
          <p:nvPr/>
        </p:nvSpPr>
        <p:spPr>
          <a:xfrm>
            <a:off x="8864167" y="6455448"/>
            <a:ext cx="3327834" cy="307777"/>
          </a:xfrm>
          <a:prstGeom prst="rect">
            <a:avLst/>
          </a:prstGeom>
          <a:noFill/>
        </p:spPr>
        <p:txBody>
          <a:bodyPr wrap="none" rtlCol="0">
            <a:spAutoFit/>
          </a:bodyPr>
          <a:lstStyle/>
          <a:p>
            <a:r>
              <a:rPr lang="en-AU" sz="1400" dirty="0" smtClean="0">
                <a:latin typeface="Arial" panose="020B0604020202020204" pitchFamily="34" charset="0"/>
                <a:cs typeface="Arial" panose="020B0604020202020204" pitchFamily="34" charset="0"/>
              </a:rPr>
              <a:t>Fleming, Ballard, Reid and Tracey 2017</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5929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579" y="1633583"/>
            <a:ext cx="11183006" cy="3476566"/>
          </a:xfrm>
          <a:ln w="38100">
            <a:solidFill>
              <a:schemeClr val="accent4"/>
            </a:solidFill>
          </a:ln>
        </p:spPr>
        <p:txBody>
          <a:bodyPr>
            <a:normAutofit/>
          </a:bodyPr>
          <a:lstStyle/>
          <a:p>
            <a:pPr>
              <a:buSzPct val="100000"/>
              <a:buFont typeface="Arial" panose="020B0604020202020204" pitchFamily="34" charset="0"/>
              <a:buChar char="•"/>
            </a:pPr>
            <a:r>
              <a:rPr lang="en-AU" sz="3400" dirty="0" smtClean="0">
                <a:solidFill>
                  <a:schemeClr val="tx1">
                    <a:lumMod val="65000"/>
                    <a:lumOff val="35000"/>
                  </a:schemeClr>
                </a:solidFill>
                <a:latin typeface="Arial" panose="020B0604020202020204" pitchFamily="34" charset="0"/>
                <a:cs typeface="Arial" panose="020B0604020202020204" pitchFamily="34" charset="0"/>
              </a:rPr>
              <a:t>Feral cat control (at </a:t>
            </a:r>
            <a:r>
              <a:rPr lang="en-AU" sz="3400" dirty="0">
                <a:solidFill>
                  <a:schemeClr val="tx1">
                    <a:lumMod val="65000"/>
                    <a:lumOff val="35000"/>
                  </a:schemeClr>
                </a:solidFill>
                <a:latin typeface="Arial" panose="020B0604020202020204" pitchFamily="34" charset="0"/>
                <a:cs typeface="Arial" panose="020B0604020202020204" pitchFamily="34" charset="0"/>
              </a:rPr>
              <a:t>useful </a:t>
            </a:r>
            <a:r>
              <a:rPr lang="en-AU" sz="3400" dirty="0" smtClean="0">
                <a:solidFill>
                  <a:schemeClr val="tx1">
                    <a:lumMod val="65000"/>
                    <a:lumOff val="35000"/>
                  </a:schemeClr>
                </a:solidFill>
                <a:latin typeface="Arial" panose="020B0604020202020204" pitchFamily="34" charset="0"/>
                <a:cs typeface="Arial" panose="020B0604020202020204" pitchFamily="34" charset="0"/>
              </a:rPr>
              <a:t>scales) in open landscapes</a:t>
            </a:r>
          </a:p>
          <a:p>
            <a:pPr>
              <a:buSzPct val="100000"/>
              <a:buFont typeface="Arial" panose="020B0604020202020204" pitchFamily="34" charset="0"/>
              <a:buChar char="•"/>
            </a:pPr>
            <a:r>
              <a:rPr lang="en-AU" sz="3400" dirty="0">
                <a:solidFill>
                  <a:schemeClr val="tx1">
                    <a:lumMod val="65000"/>
                    <a:lumOff val="35000"/>
                  </a:schemeClr>
                </a:solidFill>
                <a:latin typeface="Arial" panose="020B0604020202020204" pitchFamily="34" charset="0"/>
                <a:cs typeface="Arial" panose="020B0604020202020204" pitchFamily="34" charset="0"/>
              </a:rPr>
              <a:t>F</a:t>
            </a:r>
            <a:r>
              <a:rPr lang="en-AU" sz="3400" dirty="0" smtClean="0">
                <a:solidFill>
                  <a:schemeClr val="tx1">
                    <a:lumMod val="65000"/>
                    <a:lumOff val="35000"/>
                  </a:schemeClr>
                </a:solidFill>
                <a:latin typeface="Arial" panose="020B0604020202020204" pitchFamily="34" charset="0"/>
                <a:cs typeface="Arial" panose="020B0604020202020204" pitchFamily="34" charset="0"/>
              </a:rPr>
              <a:t>enced areas to protect at-risk fauna</a:t>
            </a:r>
            <a:endParaRPr lang="en-AU" sz="3400" dirty="0">
              <a:solidFill>
                <a:schemeClr val="tx1">
                  <a:lumMod val="65000"/>
                  <a:lumOff val="35000"/>
                </a:schemeClr>
              </a:solidFill>
              <a:latin typeface="Arial" panose="020B0604020202020204" pitchFamily="34" charset="0"/>
              <a:cs typeface="Arial" panose="020B0604020202020204" pitchFamily="34" charset="0"/>
            </a:endParaRPr>
          </a:p>
          <a:p>
            <a:pPr>
              <a:buSzPct val="100000"/>
              <a:buFont typeface="Arial" panose="020B0604020202020204" pitchFamily="34" charset="0"/>
              <a:buChar char="•"/>
            </a:pPr>
            <a:r>
              <a:rPr lang="en-AU" sz="3400" dirty="0">
                <a:solidFill>
                  <a:schemeClr val="tx1">
                    <a:lumMod val="65000"/>
                    <a:lumOff val="35000"/>
                  </a:schemeClr>
                </a:solidFill>
                <a:latin typeface="Arial" panose="020B0604020202020204" pitchFamily="34" charset="0"/>
                <a:cs typeface="Arial" panose="020B0604020202020204" pitchFamily="34" charset="0"/>
              </a:rPr>
              <a:t>Effective domestic cat management</a:t>
            </a:r>
          </a:p>
          <a:p>
            <a:pPr>
              <a:buSzPct val="100000"/>
              <a:buFont typeface="Arial" panose="020B0604020202020204" pitchFamily="34" charset="0"/>
              <a:buChar char="•"/>
            </a:pPr>
            <a:r>
              <a:rPr lang="en-AU" sz="3400" dirty="0" smtClean="0">
                <a:solidFill>
                  <a:schemeClr val="tx1">
                    <a:lumMod val="65000"/>
                    <a:lumOff val="35000"/>
                  </a:schemeClr>
                </a:solidFill>
                <a:latin typeface="Arial" panose="020B0604020202020204" pitchFamily="34" charset="0"/>
                <a:cs typeface="Arial" panose="020B0604020202020204" pitchFamily="34" charset="0"/>
              </a:rPr>
              <a:t>Reliable monitoring</a:t>
            </a:r>
            <a:endParaRPr lang="en-AU" sz="3400" dirty="0">
              <a:solidFill>
                <a:schemeClr val="tx1">
                  <a:lumMod val="65000"/>
                  <a:lumOff val="35000"/>
                </a:schemeClr>
              </a:solidFill>
              <a:latin typeface="Arial" panose="020B0604020202020204" pitchFamily="34" charset="0"/>
              <a:cs typeface="Arial" panose="020B0604020202020204" pitchFamily="34" charset="0"/>
            </a:endParaRPr>
          </a:p>
          <a:p>
            <a:pPr>
              <a:buSzPct val="100000"/>
              <a:buFont typeface="Arial" panose="020B0604020202020204" pitchFamily="34" charset="0"/>
              <a:buChar char="•"/>
            </a:pPr>
            <a:r>
              <a:rPr lang="en-AU" sz="3400" dirty="0" smtClean="0">
                <a:solidFill>
                  <a:schemeClr val="tx1">
                    <a:lumMod val="65000"/>
                    <a:lumOff val="35000"/>
                  </a:schemeClr>
                </a:solidFill>
                <a:latin typeface="Arial" panose="020B0604020202020204" pitchFamily="34" charset="0"/>
                <a:cs typeface="Arial" panose="020B0604020202020204" pitchFamily="34" charset="0"/>
              </a:rPr>
              <a:t>Advanced </a:t>
            </a:r>
            <a:r>
              <a:rPr lang="en-AU" sz="3400" dirty="0">
                <a:solidFill>
                  <a:schemeClr val="tx1">
                    <a:lumMod val="65000"/>
                    <a:lumOff val="35000"/>
                  </a:schemeClr>
                </a:solidFill>
                <a:latin typeface="Arial" panose="020B0604020202020204" pitchFamily="34" charset="0"/>
                <a:cs typeface="Arial" panose="020B0604020202020204" pitchFamily="34" charset="0"/>
              </a:rPr>
              <a:t>technologies (esp. control and monitoring</a:t>
            </a:r>
            <a:r>
              <a:rPr lang="en-AU" sz="3400" dirty="0" smtClean="0">
                <a:solidFill>
                  <a:schemeClr val="tx1">
                    <a:lumMod val="65000"/>
                    <a:lumOff val="35000"/>
                  </a:schemeClr>
                </a:solidFill>
                <a:latin typeface="Arial" panose="020B0604020202020204" pitchFamily="34" charset="0"/>
                <a:cs typeface="Arial" panose="020B0604020202020204" pitchFamily="34" charset="0"/>
              </a:rPr>
              <a:t>)</a:t>
            </a:r>
            <a:endParaRPr lang="en-AU" sz="3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p:cNvSpPr txBox="1"/>
          <p:nvPr/>
        </p:nvSpPr>
        <p:spPr>
          <a:xfrm>
            <a:off x="546538" y="349488"/>
            <a:ext cx="11225047" cy="64633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AU" sz="3600" dirty="0" smtClean="0">
                <a:latin typeface="Arial" panose="020B0604020202020204" pitchFamily="34" charset="0"/>
                <a:cs typeface="Arial" panose="020B0604020202020204" pitchFamily="34" charset="0"/>
              </a:rPr>
              <a:t>Coordination</a:t>
            </a:r>
            <a:endParaRPr lang="en-AU" sz="3600" dirty="0">
              <a:latin typeface="Arial" panose="020B0604020202020204" pitchFamily="34" charset="0"/>
              <a:cs typeface="Arial" panose="020B0604020202020204" pitchFamily="34" charset="0"/>
            </a:endParaRPr>
          </a:p>
        </p:txBody>
      </p:sp>
      <p:sp>
        <p:nvSpPr>
          <p:cNvPr id="5" name="TextBox 4"/>
          <p:cNvSpPr txBox="1"/>
          <p:nvPr/>
        </p:nvSpPr>
        <p:spPr>
          <a:xfrm>
            <a:off x="546538" y="5871024"/>
            <a:ext cx="5381296" cy="64633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AU" sz="3600" dirty="0">
                <a:latin typeface="Arial" panose="020B0604020202020204" pitchFamily="34" charset="0"/>
                <a:cs typeface="Arial" panose="020B0604020202020204" pitchFamily="34" charset="0"/>
              </a:rPr>
              <a:t>S</a:t>
            </a:r>
            <a:r>
              <a:rPr lang="en-AU" sz="3600" dirty="0" smtClean="0">
                <a:latin typeface="Arial" panose="020B0604020202020204" pitchFamily="34" charset="0"/>
                <a:cs typeface="Arial" panose="020B0604020202020204" pitchFamily="34" charset="0"/>
              </a:rPr>
              <a:t>cience</a:t>
            </a:r>
            <a:endParaRPr lang="en-AU" sz="3600" dirty="0">
              <a:latin typeface="Arial" panose="020B0604020202020204" pitchFamily="34" charset="0"/>
              <a:cs typeface="Arial" panose="020B0604020202020204" pitchFamily="34" charset="0"/>
            </a:endParaRPr>
          </a:p>
        </p:txBody>
      </p:sp>
      <p:sp>
        <p:nvSpPr>
          <p:cNvPr id="6" name="TextBox 5"/>
          <p:cNvSpPr txBox="1"/>
          <p:nvPr/>
        </p:nvSpPr>
        <p:spPr>
          <a:xfrm>
            <a:off x="6295698" y="5871024"/>
            <a:ext cx="5391806" cy="64633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AU" sz="3600" dirty="0" smtClean="0">
                <a:latin typeface="Arial" panose="020B0604020202020204" pitchFamily="34" charset="0"/>
                <a:cs typeface="Arial" panose="020B0604020202020204" pitchFamily="34" charset="0"/>
              </a:rPr>
              <a:t>Public support</a:t>
            </a:r>
            <a:endParaRPr lang="en-AU" sz="3600" dirty="0">
              <a:latin typeface="Arial" panose="020B0604020202020204" pitchFamily="34" charset="0"/>
              <a:cs typeface="Arial" panose="020B0604020202020204" pitchFamily="34" charset="0"/>
            </a:endParaRPr>
          </a:p>
        </p:txBody>
      </p:sp>
      <p:sp>
        <p:nvSpPr>
          <p:cNvPr id="8" name="Down Arrow 7"/>
          <p:cNvSpPr/>
          <p:nvPr/>
        </p:nvSpPr>
        <p:spPr>
          <a:xfrm>
            <a:off x="5915482" y="1062603"/>
            <a:ext cx="487157" cy="504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Up Arrow 8"/>
          <p:cNvSpPr/>
          <p:nvPr/>
        </p:nvSpPr>
        <p:spPr>
          <a:xfrm>
            <a:off x="2957786" y="5243718"/>
            <a:ext cx="558800" cy="4937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Up Arrow 9"/>
          <p:cNvSpPr/>
          <p:nvPr/>
        </p:nvSpPr>
        <p:spPr>
          <a:xfrm>
            <a:off x="8712201" y="5243717"/>
            <a:ext cx="558800" cy="4937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9360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636</TotalTime>
  <Words>1040</Words>
  <Application>Microsoft Office PowerPoint</Application>
  <PresentationFormat>Widescreen</PresentationFormat>
  <Paragraphs>143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Times New Roman</vt:lpstr>
      <vt:lpstr>Trebuchet MS</vt:lpstr>
      <vt:lpstr>Wingdings 3</vt:lpstr>
      <vt:lpstr>Facet</vt:lpstr>
      <vt:lpstr>Managing predator impacts for resilient landscapes</vt:lpstr>
      <vt:lpstr>Acknowledgement of Country</vt:lpstr>
      <vt:lpstr>Predators have multiple roles</vt:lpstr>
      <vt:lpstr>Feral cats pose a massive problem</vt:lpstr>
      <vt:lpstr>Australian predator management</vt:lpstr>
      <vt:lpstr>PowerPoint Presentation</vt:lpstr>
      <vt:lpstr>(Re) creating resilient landscapes</vt:lpstr>
      <vt:lpstr>PowerPoint Presentation</vt:lpstr>
      <vt:lpstr>PowerPoint Presentation</vt:lpstr>
      <vt:lpstr>Developing effective feral cat management strategies (NSW)</vt:lpstr>
      <vt:lpstr>PowerPoint Presentation</vt:lpstr>
      <vt:lpstr>Playing ‘catch up’ re baiting cats</vt:lpstr>
      <vt:lpstr>Our timing could have been better…</vt:lpstr>
      <vt:lpstr>It’s been raining prey… and feral cats.</vt:lpstr>
      <vt:lpstr>Decision Support Tool for managers</vt:lpstr>
      <vt:lpstr>Expected impacts on cat populations</vt:lpstr>
      <vt:lpstr>National research priorities: </vt:lpstr>
      <vt:lpstr>PowerPoint Presentation</vt:lpstr>
      <vt:lpstr>Projects to improve landscape resilience </vt:lpstr>
      <vt:lpstr>Acknowledgements</vt:lpstr>
    </vt:vector>
  </TitlesOfParts>
  <Company>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predator impacts for resilient landscapes</dc:title>
  <dc:creator>Guy Ballard</dc:creator>
  <cp:lastModifiedBy>Guy Ballard</cp:lastModifiedBy>
  <cp:revision>80</cp:revision>
  <dcterms:created xsi:type="dcterms:W3CDTF">2023-02-08T03:27:04Z</dcterms:created>
  <dcterms:modified xsi:type="dcterms:W3CDTF">2023-02-10T04:32:43Z</dcterms:modified>
</cp:coreProperties>
</file>