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16"/>
  </p:notesMasterIdLst>
  <p:sldIdLst>
    <p:sldId id="1119" r:id="rId5"/>
    <p:sldId id="1135" r:id="rId6"/>
    <p:sldId id="1137" r:id="rId7"/>
    <p:sldId id="1138" r:id="rId8"/>
    <p:sldId id="1121" r:id="rId9"/>
    <p:sldId id="1141" r:id="rId10"/>
    <p:sldId id="1139" r:id="rId11"/>
    <p:sldId id="1143" r:id="rId12"/>
    <p:sldId id="1144" r:id="rId13"/>
    <p:sldId id="1142" r:id="rId14"/>
    <p:sldId id="110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pos="347" userDrawn="1">
          <p15:clr>
            <a:srgbClr val="A4A3A4"/>
          </p15:clr>
        </p15:guide>
        <p15:guide id="3" pos="4067" userDrawn="1">
          <p15:clr>
            <a:srgbClr val="A4A3A4"/>
          </p15:clr>
        </p15:guide>
        <p15:guide id="4" pos="379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8FF30-9B12-03EA-00EF-45DD1C6565BC}" name="Jessica Hoopes" initials="JH" userId="a36efeb83c56ba4b" providerId="Windows Live"/>
  <p188:author id="{3E93DF41-03F6-AA45-E9DF-31C6C4F1BD90}" name="Tida Nou" initials="TN" userId="S::tida.nou@amrric.org::fd20c935-b1c4-4604-9a73-01dd9c19da0f" providerId="AD"/>
  <p188:author id="{726E0B57-6A3C-9941-F6A6-1FFB076CF2AC}" name="Katrina Doody" initials="KD" userId="S::katrina.doody@amrric.org::c911d77d-bfc5-4510-839f-41962fb850ac" providerId="AD"/>
  <p188:author id="{AB5B9E63-4BFF-EC51-BBE0-EC9D05D06A49}" name="Jessica Hoopes" initials="JH" userId="S::jessica.hoopes@amrric.org::af30b614-a255-4c59-9621-a4538b2f7a32" providerId="AD"/>
  <p188:author id="{8AB8AFFD-0FE7-ECF5-9C3B-C8AB1E76CBC5}" name="Bonny Cumming" initials="BC" userId="S::bonny.cumming@amrric.org::74698a95-6f8f-444f-b0c7-17ddb8c6b1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nny Cumming" initials="BC" lastIdx="2" clrIdx="0">
    <p:extLst>
      <p:ext uri="{19B8F6BF-5375-455C-9EA6-DF929625EA0E}">
        <p15:presenceInfo xmlns:p15="http://schemas.microsoft.com/office/powerpoint/2012/main" userId="S::bonny.cumming@amrric.org::74698a95-6f8f-444f-b0c7-17ddb8c6b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A1E"/>
    <a:srgbClr val="8BC5D5"/>
    <a:srgbClr val="D1A00C"/>
    <a:srgbClr val="595959"/>
    <a:srgbClr val="9AA55B"/>
    <a:srgbClr val="A6A6A6"/>
    <a:srgbClr val="C64832"/>
    <a:srgbClr val="6C3528"/>
    <a:srgbClr val="F1E5D2"/>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08" autoAdjust="0"/>
  </p:normalViewPr>
  <p:slideViewPr>
    <p:cSldViewPr snapToGrid="0">
      <p:cViewPr varScale="1">
        <p:scale>
          <a:sx n="49" d="100"/>
          <a:sy n="49" d="100"/>
        </p:scale>
        <p:origin x="1312" y="36"/>
      </p:cViewPr>
      <p:guideLst>
        <p:guide orient="horz" pos="550"/>
        <p:guide pos="347"/>
        <p:guide pos="4067"/>
        <p:guide pos="3795"/>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7C3FA-B1B9-494E-871D-2E03D904BDB9}" type="datetimeFigureOut">
              <a:rPr lang="en-AU" smtClean="0"/>
              <a:t>7/02/2023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785A2-3B1A-45B9-A6CA-ABBCAB8C4A9F}" type="slidenum">
              <a:rPr lang="en-AU" smtClean="0"/>
              <a:t>‹#›</a:t>
            </a:fld>
            <a:endParaRPr lang="en-AU"/>
          </a:p>
        </p:txBody>
      </p:sp>
    </p:spTree>
    <p:extLst>
      <p:ext uri="{BB962C8B-B14F-4D97-AF65-F5344CB8AC3E}">
        <p14:creationId xmlns:p14="http://schemas.microsoft.com/office/powerpoint/2010/main" val="406444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Hi, I’m Tida. I work for a non-government organisation called Animal Management in Rural and Remote Indigenous Communities (or AMRRIC). It delivers veterinary services (particularly surgical desexing) in remote communities. </a:t>
            </a:r>
          </a:p>
          <a:p>
            <a:pPr marL="171450" indent="-171450">
              <a:buFont typeface="Arial" panose="020B0604020202020204" pitchFamily="34" charset="0"/>
              <a:buChar char="•"/>
            </a:pPr>
            <a:r>
              <a:rPr lang="en-AU" dirty="0"/>
              <a:t>I’d like to preface this talk by noting that I am talking about this topic as privileged non-Indigenous person; it will cover some of the information AMRRIC has collected in remote communities, and we are sharing it out of concern about the potential implications of growing cat numbers in some communities. </a:t>
            </a:r>
          </a:p>
        </p:txBody>
      </p:sp>
      <p:sp>
        <p:nvSpPr>
          <p:cNvPr id="4" name="Slide Number Placeholder 3"/>
          <p:cNvSpPr>
            <a:spLocks noGrp="1"/>
          </p:cNvSpPr>
          <p:nvPr>
            <p:ph type="sldNum" sz="quarter" idx="5"/>
          </p:nvPr>
        </p:nvSpPr>
        <p:spPr/>
        <p:txBody>
          <a:bodyPr/>
          <a:lstStyle/>
          <a:p>
            <a:fld id="{8E2785A2-3B1A-45B9-A6CA-ABBCAB8C4A9F}" type="slidenum">
              <a:rPr lang="en-AU" smtClean="0"/>
              <a:t>1</a:t>
            </a:fld>
            <a:endParaRPr lang="en-AU"/>
          </a:p>
        </p:txBody>
      </p:sp>
    </p:spTree>
    <p:extLst>
      <p:ext uri="{BB962C8B-B14F-4D97-AF65-F5344CB8AC3E}">
        <p14:creationId xmlns:p14="http://schemas.microsoft.com/office/powerpoint/2010/main" val="2035700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E2785A2-3B1A-45B9-A6CA-ABBCAB8C4A9F}" type="slidenum">
              <a:rPr lang="en-AU" smtClean="0"/>
              <a:t>10</a:t>
            </a:fld>
            <a:endParaRPr lang="en-AU"/>
          </a:p>
        </p:txBody>
      </p:sp>
    </p:spTree>
    <p:extLst>
      <p:ext uri="{BB962C8B-B14F-4D97-AF65-F5344CB8AC3E}">
        <p14:creationId xmlns:p14="http://schemas.microsoft.com/office/powerpoint/2010/main" val="4584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2785A2-3B1A-45B9-A6CA-ABBCAB8C4A9F}" type="slidenum">
              <a:rPr lang="en-AU" smtClean="0"/>
              <a:t>11</a:t>
            </a:fld>
            <a:endParaRPr lang="en-AU"/>
          </a:p>
        </p:txBody>
      </p:sp>
    </p:spTree>
    <p:extLst>
      <p:ext uri="{BB962C8B-B14F-4D97-AF65-F5344CB8AC3E}">
        <p14:creationId xmlns:p14="http://schemas.microsoft.com/office/powerpoint/2010/main" val="162392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 would like to acknowledge the </a:t>
            </a:r>
            <a:r>
              <a:rPr lang="en-AU" dirty="0" err="1"/>
              <a:t>Noogar</a:t>
            </a:r>
            <a:r>
              <a:rPr lang="en-AU" dirty="0"/>
              <a:t> Traditional Owners of the land we are gathering on today. I also acknowledge the Larrakia Traditional Owners of Darwin, where AMRRIC’s office is based and the </a:t>
            </a:r>
            <a:r>
              <a:rPr lang="en-AU" dirty="0" err="1"/>
              <a:t>Juggera</a:t>
            </a:r>
            <a:r>
              <a:rPr lang="en-AU" dirty="0"/>
              <a:t>/</a:t>
            </a:r>
            <a:r>
              <a:rPr lang="en-AU" dirty="0" err="1"/>
              <a:t>Turrbal</a:t>
            </a:r>
            <a:r>
              <a:rPr lang="en-AU" dirty="0"/>
              <a:t> Traditional Owners of the land where I live and work. I pay my respects to elders past and present, and extend a special thanks to the Indigenous rangers who care for land and sea country. </a:t>
            </a:r>
          </a:p>
        </p:txBody>
      </p:sp>
      <p:sp>
        <p:nvSpPr>
          <p:cNvPr id="4" name="Slide Number Placeholder 3"/>
          <p:cNvSpPr>
            <a:spLocks noGrp="1"/>
          </p:cNvSpPr>
          <p:nvPr>
            <p:ph type="sldNum" sz="quarter" idx="5"/>
          </p:nvPr>
        </p:nvSpPr>
        <p:spPr/>
        <p:txBody>
          <a:bodyPr/>
          <a:lstStyle/>
          <a:p>
            <a:fld id="{8E2785A2-3B1A-45B9-A6CA-ABBCAB8C4A9F}" type="slidenum">
              <a:rPr lang="en-AU" smtClean="0"/>
              <a:t>2</a:t>
            </a:fld>
            <a:endParaRPr lang="en-AU"/>
          </a:p>
        </p:txBody>
      </p:sp>
    </p:spTree>
    <p:extLst>
      <p:ext uri="{BB962C8B-B14F-4D97-AF65-F5344CB8AC3E}">
        <p14:creationId xmlns:p14="http://schemas.microsoft.com/office/powerpoint/2010/main" val="129605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AMRRIC has been working in collaboration with remote Indigenous communities since 2004.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 the last 10-15 years, cats have become an increasingly popular and valued pet in remote communities-being kept for companionship, reducing numbers of introduced rodents, teaching kids about responsibility and keeping snakes away from houses.</a:t>
            </a:r>
            <a:endParaRPr lang="en-AU" dirty="0">
              <a:ea typeface="Calibri" panose="020F0502020204030204"/>
              <a:cs typeface="Calibri" panose="020F0502020204030204"/>
            </a:endParaRPr>
          </a:p>
          <a:p>
            <a:pPr marL="171450" indent="-171450">
              <a:buFont typeface="Arial" panose="020B0604020202020204" pitchFamily="34" charset="0"/>
              <a:buChar char="•"/>
            </a:pPr>
            <a:r>
              <a:rPr lang="en-AU" dirty="0">
                <a:ea typeface="Calibri" panose="020F0502020204030204"/>
                <a:cs typeface="Calibri" panose="020F0502020204030204"/>
              </a:rPr>
              <a:t>Remoteness and high levels of socio-economic disadvantage serve as barriers to accessing to basic animal health care and veterinary services. Desexing rates are highly variable. Cat food is not readily available or is prohibitively expensive; cats are fed with leftovers from people’s meals, they also scavenge and hunt. </a:t>
            </a:r>
          </a:p>
          <a:p>
            <a:pPr marL="171450" indent="-171450">
              <a:buFont typeface="Arial" panose="020B0604020202020204" pitchFamily="34" charset="0"/>
              <a:buChar char="•"/>
            </a:pPr>
            <a:r>
              <a:rPr lang="en-AU" dirty="0">
                <a:ea typeface="Calibri" panose="020F0502020204030204"/>
                <a:cs typeface="Calibri" panose="020F0502020204030204"/>
              </a:rPr>
              <a:t>Cats are free-roaming, and there is likely a high level of interaction with people, wildlife and feral cats.</a:t>
            </a:r>
          </a:p>
          <a:p>
            <a:pPr marL="171450" indent="-171450">
              <a:buFont typeface="Arial" panose="020B0604020202020204" pitchFamily="34" charset="0"/>
              <a:buChar char="•"/>
            </a:pPr>
            <a:r>
              <a:rPr lang="en-AU" dirty="0">
                <a:ea typeface="Calibri" panose="020F0502020204030204"/>
                <a:cs typeface="Calibri" panose="020F0502020204030204"/>
              </a:rPr>
              <a:t>We recognise that there is deep and extensive Indigenous knowledge about Country and threats to Country. In the course of AMRRIC’s work, we have found that there are variable levels of knowledge about the breeding potential of cats, and diseases carried by cats-typically, information about these is typically in English. </a:t>
            </a:r>
          </a:p>
        </p:txBody>
      </p:sp>
      <p:sp>
        <p:nvSpPr>
          <p:cNvPr id="4" name="Slide Number Placeholder 3"/>
          <p:cNvSpPr>
            <a:spLocks noGrp="1"/>
          </p:cNvSpPr>
          <p:nvPr>
            <p:ph type="sldNum" sz="quarter" idx="5"/>
          </p:nvPr>
        </p:nvSpPr>
        <p:spPr/>
        <p:txBody>
          <a:bodyPr/>
          <a:lstStyle/>
          <a:p>
            <a:fld id="{8E2785A2-3B1A-45B9-A6CA-ABBCAB8C4A9F}" type="slidenum">
              <a:rPr lang="en-AU" smtClean="0"/>
              <a:t>3</a:t>
            </a:fld>
            <a:endParaRPr lang="en-AU"/>
          </a:p>
        </p:txBody>
      </p:sp>
    </p:spTree>
    <p:extLst>
      <p:ext uri="{BB962C8B-B14F-4D97-AF65-F5344CB8AC3E}">
        <p14:creationId xmlns:p14="http://schemas.microsoft.com/office/powerpoint/2010/main" val="220124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In 2022 we extracted and collated our available cat census data. </a:t>
            </a:r>
          </a:p>
          <a:p>
            <a:pPr marL="171450" indent="-171450">
              <a:buFont typeface="Arial" panose="020B0604020202020204" pitchFamily="34" charset="0"/>
              <a:buChar char="•"/>
            </a:pPr>
            <a:r>
              <a:rPr lang="en-AU" dirty="0"/>
              <a:t>We found that cats are present in most of the 67 communities visited in 2021-22; many of these are in areas with high conservation values. </a:t>
            </a:r>
          </a:p>
          <a:p>
            <a:pPr marL="171450" indent="-171450">
              <a:buFont typeface="Arial" panose="020B0604020202020204" pitchFamily="34" charset="0"/>
              <a:buChar char="•"/>
            </a:pPr>
            <a:r>
              <a:rPr lang="en-AU" dirty="0"/>
              <a:t>We have comparison data for two communities, </a:t>
            </a:r>
            <a:r>
              <a:rPr lang="en-AU" dirty="0" err="1"/>
              <a:t>Gunbalanya</a:t>
            </a:r>
            <a:r>
              <a:rPr lang="en-AU" dirty="0"/>
              <a:t> and Maningrida in Arnhem Land. In both these communities, the rate of cat population growth is quite rapid, notably in </a:t>
            </a:r>
            <a:r>
              <a:rPr lang="en-AU" dirty="0" err="1"/>
              <a:t>Gunbalanya</a:t>
            </a:r>
            <a:r>
              <a:rPr lang="en-AU" dirty="0"/>
              <a:t>, where the cat population increased at a rate of 79% per year between 2018 and 2022. </a:t>
            </a:r>
          </a:p>
        </p:txBody>
      </p:sp>
      <p:sp>
        <p:nvSpPr>
          <p:cNvPr id="4" name="Slide Number Placeholder 3"/>
          <p:cNvSpPr>
            <a:spLocks noGrp="1"/>
          </p:cNvSpPr>
          <p:nvPr>
            <p:ph type="sldNum" sz="quarter" idx="5"/>
          </p:nvPr>
        </p:nvSpPr>
        <p:spPr/>
        <p:txBody>
          <a:bodyPr/>
          <a:lstStyle/>
          <a:p>
            <a:fld id="{8E2785A2-3B1A-45B9-A6CA-ABBCAB8C4A9F}" type="slidenum">
              <a:rPr lang="en-AU" smtClean="0"/>
              <a:t>4</a:t>
            </a:fld>
            <a:endParaRPr lang="en-AU"/>
          </a:p>
        </p:txBody>
      </p:sp>
    </p:spTree>
    <p:extLst>
      <p:ext uri="{BB962C8B-B14F-4D97-AF65-F5344CB8AC3E}">
        <p14:creationId xmlns:p14="http://schemas.microsoft.com/office/powerpoint/2010/main" val="59349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ea typeface="Calibri" panose="020F0502020204030204"/>
                <a:cs typeface="Calibri" panose="020F0502020204030204"/>
              </a:rPr>
              <a:t>Our data also shows that cat numbers are increasing in the other 65 remote Indigenous communities visited; additionally we receive requests for assistance from other remote communities in SA and WA reporting rapid increases in cat numbers, suggesting the issue is widespread.</a:t>
            </a:r>
          </a:p>
          <a:p>
            <a:pPr marL="171450" indent="-171450">
              <a:buFont typeface="Arial" panose="020B0604020202020204" pitchFamily="34" charset="0"/>
              <a:buChar char="•"/>
            </a:pPr>
            <a:r>
              <a:rPr lang="en-AU" dirty="0">
                <a:ea typeface="Calibri" panose="020F0502020204030204"/>
                <a:cs typeface="Calibri" panose="020F0502020204030204"/>
              </a:rPr>
              <a:t>As mentioned-remoteness is a barrier to accessing veterinary services; these may be non-existent in small homelands, intermittent or infrequent. Desexing rates may be low (e.g. 20% in </a:t>
            </a:r>
            <a:r>
              <a:rPr lang="en-AU" dirty="0" err="1">
                <a:ea typeface="Calibri" panose="020F0502020204030204"/>
                <a:cs typeface="Calibri" panose="020F0502020204030204"/>
              </a:rPr>
              <a:t>Gunbalanya</a:t>
            </a:r>
            <a:r>
              <a:rPr lang="en-AU" dirty="0">
                <a:ea typeface="Calibri" panose="020F0502020204030204"/>
                <a:cs typeface="Calibri" panose="020F0502020204030204"/>
              </a:rPr>
              <a:t>, 33% in Maningrida)</a:t>
            </a:r>
          </a:p>
          <a:p>
            <a:pPr marL="171450" indent="-171450">
              <a:buFont typeface="Arial" panose="020B0604020202020204" pitchFamily="34" charset="0"/>
              <a:buChar char="•"/>
            </a:pPr>
            <a:r>
              <a:rPr lang="en-AU" dirty="0">
                <a:ea typeface="Calibri" panose="020F0502020204030204"/>
                <a:cs typeface="Calibri" panose="020F0502020204030204"/>
              </a:rPr>
              <a:t>Our data from these communities indicate the domestic cat populations are predominantly female; we hypothesise that males are dispersing and becoming feral. </a:t>
            </a:r>
          </a:p>
        </p:txBody>
      </p:sp>
      <p:sp>
        <p:nvSpPr>
          <p:cNvPr id="4" name="Slide Number Placeholder 3"/>
          <p:cNvSpPr>
            <a:spLocks noGrp="1"/>
          </p:cNvSpPr>
          <p:nvPr>
            <p:ph type="sldNum" sz="quarter" idx="5"/>
          </p:nvPr>
        </p:nvSpPr>
        <p:spPr/>
        <p:txBody>
          <a:bodyPr/>
          <a:lstStyle/>
          <a:p>
            <a:fld id="{8E2785A2-3B1A-45B9-A6CA-ABBCAB8C4A9F}" type="slidenum">
              <a:rPr lang="en-AU" smtClean="0"/>
              <a:t>5</a:t>
            </a:fld>
            <a:endParaRPr lang="en-AU"/>
          </a:p>
        </p:txBody>
      </p:sp>
    </p:spTree>
    <p:extLst>
      <p:ext uri="{BB962C8B-B14F-4D97-AF65-F5344CB8AC3E}">
        <p14:creationId xmlns:p14="http://schemas.microsoft.com/office/powerpoint/2010/main" val="129499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While our data set is relatively limited, it highlights there is a chance to act now. AMRRIC is hoping to undertake some intensive surgical desexing blitzes in Arnhem Land. </a:t>
            </a:r>
          </a:p>
          <a:p>
            <a:pPr marL="171450" indent="-171450">
              <a:buFont typeface="Arial" panose="020B0604020202020204" pitchFamily="34" charset="0"/>
              <a:buChar char="•"/>
            </a:pPr>
            <a:r>
              <a:rPr lang="en-AU" dirty="0"/>
              <a:t>It’s been really fantastic to hear about the amazing work of Indigenous rangers over these last few days-in some cases this includes efforts to manage feral cats. The work by AMRRIC reinforces the need for integrated cat management in remote Indigenous communities, to stem the flow of domestic cats into the feral cat population, and we welcome partnerships with Indigenous ranger groups to work on this. </a:t>
            </a:r>
          </a:p>
          <a:p>
            <a:endParaRPr lang="en-AU" dirty="0"/>
          </a:p>
        </p:txBody>
      </p:sp>
      <p:sp>
        <p:nvSpPr>
          <p:cNvPr id="4" name="Slide Number Placeholder 3"/>
          <p:cNvSpPr>
            <a:spLocks noGrp="1"/>
          </p:cNvSpPr>
          <p:nvPr>
            <p:ph type="sldNum" sz="quarter" idx="5"/>
          </p:nvPr>
        </p:nvSpPr>
        <p:spPr/>
        <p:txBody>
          <a:bodyPr/>
          <a:lstStyle/>
          <a:p>
            <a:fld id="{8E2785A2-3B1A-45B9-A6CA-ABBCAB8C4A9F}" type="slidenum">
              <a:rPr lang="en-AU" smtClean="0"/>
              <a:t>6</a:t>
            </a:fld>
            <a:endParaRPr lang="en-AU"/>
          </a:p>
        </p:txBody>
      </p:sp>
    </p:spTree>
    <p:extLst>
      <p:ext uri="{BB962C8B-B14F-4D97-AF65-F5344CB8AC3E}">
        <p14:creationId xmlns:p14="http://schemas.microsoft.com/office/powerpoint/2010/main" val="334505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We highlight the One Health as a valuable approach for addressing a complex, multi-faceted issue involving free roaming pets, people and wildlife.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One Health recognises the links between the health of people, animals and the environment.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Applied to cats in remote communities, it would involve the management of cats to improve the health of people, animals and country. </a:t>
            </a:r>
          </a:p>
          <a:p>
            <a:pPr marL="171450" indent="-171450">
              <a:buFont typeface="Arial" panose="020B0604020202020204" pitchFamily="34" charset="0"/>
              <a:buChar char="•"/>
            </a:pPr>
            <a:r>
              <a:rPr lang="en-GB" dirty="0"/>
              <a:t>One Health has not been widely applied in Australia; disciplines and funding are largely siloed. </a:t>
            </a:r>
            <a:endParaRPr lang="en-AU" dirty="0"/>
          </a:p>
          <a:p>
            <a:pPr marL="171450" indent="-171450">
              <a:buFont typeface="Arial" panose="020B0604020202020204" pitchFamily="34" charset="0"/>
              <a:buChar char="•"/>
            </a:pPr>
            <a:r>
              <a:rPr lang="en-AU" dirty="0"/>
              <a:t>We highlight the need for stronger transdisciplinary collaboration between the conservation, social science, human health and animal health sectors to do this. </a:t>
            </a:r>
          </a:p>
        </p:txBody>
      </p:sp>
      <p:sp>
        <p:nvSpPr>
          <p:cNvPr id="4" name="Slide Number Placeholder 3"/>
          <p:cNvSpPr>
            <a:spLocks noGrp="1"/>
          </p:cNvSpPr>
          <p:nvPr>
            <p:ph type="sldNum" sz="quarter" idx="5"/>
          </p:nvPr>
        </p:nvSpPr>
        <p:spPr/>
        <p:txBody>
          <a:bodyPr/>
          <a:lstStyle/>
          <a:p>
            <a:fld id="{8E2785A2-3B1A-45B9-A6CA-ABBCAB8C4A9F}" type="slidenum">
              <a:rPr lang="en-AU" smtClean="0"/>
              <a:t>7</a:t>
            </a:fld>
            <a:endParaRPr lang="en-AU"/>
          </a:p>
        </p:txBody>
      </p:sp>
    </p:spTree>
    <p:extLst>
      <p:ext uri="{BB962C8B-B14F-4D97-AF65-F5344CB8AC3E}">
        <p14:creationId xmlns:p14="http://schemas.microsoft.com/office/powerpoint/2010/main" val="2470867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There’s an array of “health” approaches/narratives being used-very confusing, how does it all fit together? </a:t>
            </a:r>
          </a:p>
          <a:p>
            <a:pPr marL="171450" indent="-171450">
              <a:buFont typeface="Arial" panose="020B0604020202020204" pitchFamily="34" charset="0"/>
              <a:buChar char="•"/>
            </a:pPr>
            <a:r>
              <a:rPr lang="en-AU" dirty="0"/>
              <a:t>Public health considers the regulation of society, and how transmission of infectious diseases can be managed</a:t>
            </a:r>
          </a:p>
          <a:p>
            <a:pPr marL="171450" indent="-171450">
              <a:buFont typeface="Arial" panose="020B0604020202020204" pitchFamily="34" charset="0"/>
              <a:buChar char="•"/>
            </a:pPr>
            <a:r>
              <a:rPr lang="en-AU" dirty="0"/>
              <a:t>Global health recognises that socio-economic factors are key determinants of health;</a:t>
            </a:r>
          </a:p>
          <a:p>
            <a:pPr marL="171450" indent="-171450">
              <a:buFont typeface="Arial" panose="020B0604020202020204" pitchFamily="34" charset="0"/>
              <a:buChar char="•"/>
            </a:pPr>
            <a:r>
              <a:rPr lang="en-AU" dirty="0"/>
              <a:t>One health recognises that the health of people, wild and domestic animals, and country are connected,</a:t>
            </a:r>
          </a:p>
          <a:p>
            <a:pPr marL="171450" indent="-171450">
              <a:buFont typeface="Arial" panose="020B0604020202020204" pitchFamily="34" charset="0"/>
              <a:buChar char="•"/>
            </a:pPr>
            <a:r>
              <a:rPr lang="en-AU" dirty="0"/>
              <a:t>Planetary health recognises that planet as a system; and is based on the premise that human health depends on the health of the Earth.</a:t>
            </a:r>
          </a:p>
        </p:txBody>
      </p:sp>
      <p:sp>
        <p:nvSpPr>
          <p:cNvPr id="4" name="Slide Number Placeholder 3"/>
          <p:cNvSpPr>
            <a:spLocks noGrp="1"/>
          </p:cNvSpPr>
          <p:nvPr>
            <p:ph type="sldNum" sz="quarter" idx="5"/>
          </p:nvPr>
        </p:nvSpPr>
        <p:spPr/>
        <p:txBody>
          <a:bodyPr/>
          <a:lstStyle/>
          <a:p>
            <a:fld id="{8E2785A2-3B1A-45B9-A6CA-ABBCAB8C4A9F}" type="slidenum">
              <a:rPr lang="en-AU" smtClean="0"/>
              <a:t>8</a:t>
            </a:fld>
            <a:endParaRPr lang="en-AU"/>
          </a:p>
        </p:txBody>
      </p:sp>
    </p:spTree>
    <p:extLst>
      <p:ext uri="{BB962C8B-B14F-4D97-AF65-F5344CB8AC3E}">
        <p14:creationId xmlns:p14="http://schemas.microsoft.com/office/powerpoint/2010/main" val="59730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AMRRIC is concerned about the rapid growth of cat numbers in remote communities, and implications for human health, wildlife and the health of country.</a:t>
            </a:r>
          </a:p>
          <a:p>
            <a:pPr marL="171450" indent="-171450">
              <a:buFont typeface="Arial" panose="020B0604020202020204" pitchFamily="34" charset="0"/>
              <a:buChar char="•"/>
            </a:pPr>
            <a:r>
              <a:rPr lang="en-AU" dirty="0"/>
              <a:t>AMRRIC is interested in helping improve domestic cat management and reducing overflow to feral populations.</a:t>
            </a:r>
          </a:p>
          <a:p>
            <a:pPr marL="171450" indent="-171450">
              <a:buFont typeface="Arial" panose="020B0604020202020204" pitchFamily="34" charset="0"/>
              <a:buChar char="•"/>
            </a:pPr>
            <a:r>
              <a:rPr lang="en-AU" dirty="0"/>
              <a:t>AMRRIC has been developing resources which we translate into Indigenous languages. One of our animations (on dogs) is now available in seven Indigenous languages. If there are resource needs that would support improved cat management, please get in touch. </a:t>
            </a:r>
          </a:p>
        </p:txBody>
      </p:sp>
      <p:sp>
        <p:nvSpPr>
          <p:cNvPr id="4" name="Slide Number Placeholder 3"/>
          <p:cNvSpPr>
            <a:spLocks noGrp="1"/>
          </p:cNvSpPr>
          <p:nvPr>
            <p:ph type="sldNum" sz="quarter" idx="5"/>
          </p:nvPr>
        </p:nvSpPr>
        <p:spPr/>
        <p:txBody>
          <a:bodyPr/>
          <a:lstStyle/>
          <a:p>
            <a:fld id="{8E2785A2-3B1A-45B9-A6CA-ABBCAB8C4A9F}" type="slidenum">
              <a:rPr lang="en-AU" smtClean="0"/>
              <a:t>9</a:t>
            </a:fld>
            <a:endParaRPr lang="en-AU"/>
          </a:p>
        </p:txBody>
      </p:sp>
    </p:spTree>
    <p:extLst>
      <p:ext uri="{BB962C8B-B14F-4D97-AF65-F5344CB8AC3E}">
        <p14:creationId xmlns:p14="http://schemas.microsoft.com/office/powerpoint/2010/main" val="208994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1DFC7B4-8776-452F-8E71-1B484FE12B4F}" type="datetimeFigureOut">
              <a:rPr lang="en-AU" smtClean="0"/>
              <a:t>7/02/2023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1035C3-1A1A-47EF-9412-0CCA3159892F}" type="slidenum">
              <a:rPr lang="en-AU" smtClean="0"/>
              <a:t>‹#›</a:t>
            </a:fld>
            <a:endParaRPr lang="en-AU"/>
          </a:p>
        </p:txBody>
      </p:sp>
    </p:spTree>
    <p:extLst>
      <p:ext uri="{BB962C8B-B14F-4D97-AF65-F5344CB8AC3E}">
        <p14:creationId xmlns:p14="http://schemas.microsoft.com/office/powerpoint/2010/main" val="545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DFC7B4-8776-452F-8E71-1B484FE12B4F}" type="datetimeFigureOut">
              <a:rPr lang="en-AU" smtClean="0"/>
              <a:t>7/02/2023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1035C3-1A1A-47EF-9412-0CCA3159892F}" type="slidenum">
              <a:rPr lang="en-AU" smtClean="0"/>
              <a:t>‹#›</a:t>
            </a:fld>
            <a:endParaRPr lang="en-AU"/>
          </a:p>
        </p:txBody>
      </p:sp>
    </p:spTree>
    <p:extLst>
      <p:ext uri="{BB962C8B-B14F-4D97-AF65-F5344CB8AC3E}">
        <p14:creationId xmlns:p14="http://schemas.microsoft.com/office/powerpoint/2010/main" val="372632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DFC7B4-8776-452F-8E71-1B484FE12B4F}" type="datetimeFigureOut">
              <a:rPr lang="en-AU" smtClean="0"/>
              <a:t>7/02/2023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1035C3-1A1A-47EF-9412-0CCA3159892F}" type="slidenum">
              <a:rPr lang="en-AU" smtClean="0"/>
              <a:t>‹#›</a:t>
            </a:fld>
            <a:endParaRPr lang="en-AU"/>
          </a:p>
        </p:txBody>
      </p:sp>
    </p:spTree>
    <p:extLst>
      <p:ext uri="{BB962C8B-B14F-4D97-AF65-F5344CB8AC3E}">
        <p14:creationId xmlns:p14="http://schemas.microsoft.com/office/powerpoint/2010/main" val="110964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DFC7B4-8776-452F-8E71-1B484FE12B4F}" type="datetimeFigureOut">
              <a:rPr lang="en-AU" smtClean="0"/>
              <a:t>7/02/2023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1035C3-1A1A-47EF-9412-0CCA3159892F}" type="slidenum">
              <a:rPr lang="en-AU" smtClean="0"/>
              <a:t>‹#›</a:t>
            </a:fld>
            <a:endParaRPr lang="en-AU"/>
          </a:p>
        </p:txBody>
      </p:sp>
    </p:spTree>
    <p:extLst>
      <p:ext uri="{BB962C8B-B14F-4D97-AF65-F5344CB8AC3E}">
        <p14:creationId xmlns:p14="http://schemas.microsoft.com/office/powerpoint/2010/main" val="338891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1DFC7B4-8776-452F-8E71-1B484FE12B4F}" type="datetimeFigureOut">
              <a:rPr lang="en-AU" smtClean="0"/>
              <a:t>7/02/2023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1035C3-1A1A-47EF-9412-0CCA3159892F}" type="slidenum">
              <a:rPr lang="en-AU" smtClean="0"/>
              <a:t>‹#›</a:t>
            </a:fld>
            <a:endParaRPr lang="en-AU"/>
          </a:p>
        </p:txBody>
      </p:sp>
    </p:spTree>
    <p:extLst>
      <p:ext uri="{BB962C8B-B14F-4D97-AF65-F5344CB8AC3E}">
        <p14:creationId xmlns:p14="http://schemas.microsoft.com/office/powerpoint/2010/main" val="73297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1DFC7B4-8776-452F-8E71-1B484FE12B4F}" type="datetimeFigureOut">
              <a:rPr lang="en-AU" smtClean="0"/>
              <a:t>7/02/2023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21035C3-1A1A-47EF-9412-0CCA3159892F}" type="slidenum">
              <a:rPr lang="en-AU" smtClean="0"/>
              <a:t>‹#›</a:t>
            </a:fld>
            <a:endParaRPr lang="en-AU"/>
          </a:p>
        </p:txBody>
      </p:sp>
    </p:spTree>
    <p:extLst>
      <p:ext uri="{BB962C8B-B14F-4D97-AF65-F5344CB8AC3E}">
        <p14:creationId xmlns:p14="http://schemas.microsoft.com/office/powerpoint/2010/main" val="100025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1DFC7B4-8776-452F-8E71-1B484FE12B4F}" type="datetimeFigureOut">
              <a:rPr lang="en-AU" smtClean="0"/>
              <a:t>7/02/2023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21035C3-1A1A-47EF-9412-0CCA3159892F}" type="slidenum">
              <a:rPr lang="en-AU" smtClean="0"/>
              <a:t>‹#›</a:t>
            </a:fld>
            <a:endParaRPr lang="en-AU"/>
          </a:p>
        </p:txBody>
      </p:sp>
    </p:spTree>
    <p:extLst>
      <p:ext uri="{BB962C8B-B14F-4D97-AF65-F5344CB8AC3E}">
        <p14:creationId xmlns:p14="http://schemas.microsoft.com/office/powerpoint/2010/main" val="10560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1DFC7B4-8776-452F-8E71-1B484FE12B4F}" type="datetimeFigureOut">
              <a:rPr lang="en-AU" smtClean="0"/>
              <a:t>7/02/2023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21035C3-1A1A-47EF-9412-0CCA3159892F}" type="slidenum">
              <a:rPr lang="en-AU" smtClean="0"/>
              <a:t>‹#›</a:t>
            </a:fld>
            <a:endParaRPr lang="en-AU"/>
          </a:p>
        </p:txBody>
      </p:sp>
    </p:spTree>
    <p:extLst>
      <p:ext uri="{BB962C8B-B14F-4D97-AF65-F5344CB8AC3E}">
        <p14:creationId xmlns:p14="http://schemas.microsoft.com/office/powerpoint/2010/main" val="208253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FC7B4-8776-452F-8E71-1B484FE12B4F}" type="datetimeFigureOut">
              <a:rPr lang="en-AU" smtClean="0"/>
              <a:t>7/02/2023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21035C3-1A1A-47EF-9412-0CCA3159892F}" type="slidenum">
              <a:rPr lang="en-AU" smtClean="0"/>
              <a:t>‹#›</a:t>
            </a:fld>
            <a:endParaRPr lang="en-AU"/>
          </a:p>
        </p:txBody>
      </p:sp>
    </p:spTree>
    <p:extLst>
      <p:ext uri="{BB962C8B-B14F-4D97-AF65-F5344CB8AC3E}">
        <p14:creationId xmlns:p14="http://schemas.microsoft.com/office/powerpoint/2010/main" val="424986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DFC7B4-8776-452F-8E71-1B484FE12B4F}" type="datetimeFigureOut">
              <a:rPr lang="en-AU" smtClean="0"/>
              <a:t>7/02/2023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21035C3-1A1A-47EF-9412-0CCA3159892F}" type="slidenum">
              <a:rPr lang="en-AU" smtClean="0"/>
              <a:t>‹#›</a:t>
            </a:fld>
            <a:endParaRPr lang="en-AU"/>
          </a:p>
        </p:txBody>
      </p:sp>
    </p:spTree>
    <p:extLst>
      <p:ext uri="{BB962C8B-B14F-4D97-AF65-F5344CB8AC3E}">
        <p14:creationId xmlns:p14="http://schemas.microsoft.com/office/powerpoint/2010/main" val="82940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DFC7B4-8776-452F-8E71-1B484FE12B4F}" type="datetimeFigureOut">
              <a:rPr lang="en-AU" smtClean="0"/>
              <a:t>7/02/2023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21035C3-1A1A-47EF-9412-0CCA3159892F}" type="slidenum">
              <a:rPr lang="en-AU" smtClean="0"/>
              <a:t>‹#›</a:t>
            </a:fld>
            <a:endParaRPr lang="en-AU"/>
          </a:p>
        </p:txBody>
      </p:sp>
    </p:spTree>
    <p:extLst>
      <p:ext uri="{BB962C8B-B14F-4D97-AF65-F5344CB8AC3E}">
        <p14:creationId xmlns:p14="http://schemas.microsoft.com/office/powerpoint/2010/main" val="296779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FC7B4-8776-452F-8E71-1B484FE12B4F}" type="datetimeFigureOut">
              <a:rPr lang="en-AU" smtClean="0"/>
              <a:t>7/02/2023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035C3-1A1A-47EF-9412-0CCA3159892F}" type="slidenum">
              <a:rPr lang="en-AU" smtClean="0"/>
              <a:t>‹#›</a:t>
            </a:fld>
            <a:endParaRPr lang="en-AU"/>
          </a:p>
        </p:txBody>
      </p:sp>
    </p:spTree>
    <p:extLst>
      <p:ext uri="{BB962C8B-B14F-4D97-AF65-F5344CB8AC3E}">
        <p14:creationId xmlns:p14="http://schemas.microsoft.com/office/powerpoint/2010/main" val="362412824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4C9B9C-56F0-8FC9-60EB-C095E1137B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29906" y="0"/>
            <a:ext cx="10198181" cy="692268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itle 1">
            <a:extLst>
              <a:ext uri="{FF2B5EF4-FFF2-40B4-BE49-F238E27FC236}">
                <a16:creationId xmlns:a16="http://schemas.microsoft.com/office/drawing/2014/main" id="{CBA5752D-C962-209A-49B8-D373958A1BF1}"/>
              </a:ext>
            </a:extLst>
          </p:cNvPr>
          <p:cNvSpPr txBox="1">
            <a:spLocks/>
          </p:cNvSpPr>
          <p:nvPr/>
        </p:nvSpPr>
        <p:spPr>
          <a:xfrm>
            <a:off x="545118" y="856718"/>
            <a:ext cx="5708013" cy="1934592"/>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r>
              <a:rPr lang="en-US" sz="4000" b="1" spc="-70" dirty="0" err="1">
                <a:solidFill>
                  <a:srgbClr val="F68A1E"/>
                </a:solidFill>
                <a:latin typeface="Century Gothic" panose="020B0502020202020204" pitchFamily="34" charset="0"/>
                <a:ea typeface="Open Sans"/>
                <a:cs typeface="Open Sans"/>
              </a:rPr>
              <a:t>Pujukati</a:t>
            </a:r>
            <a:r>
              <a:rPr lang="en-US" sz="4000" b="1" spc="-70" dirty="0">
                <a:solidFill>
                  <a:srgbClr val="F68A1E"/>
                </a:solidFill>
                <a:latin typeface="Century Gothic" panose="020B0502020202020204" pitchFamily="34" charset="0"/>
                <a:ea typeface="Open Sans"/>
                <a:cs typeface="Open Sans"/>
              </a:rPr>
              <a:t>* in remote Indigenous communities</a:t>
            </a:r>
          </a:p>
        </p:txBody>
      </p:sp>
      <p:sp>
        <p:nvSpPr>
          <p:cNvPr id="9" name="Rectangle 8">
            <a:extLst>
              <a:ext uri="{FF2B5EF4-FFF2-40B4-BE49-F238E27FC236}">
                <a16:creationId xmlns:a16="http://schemas.microsoft.com/office/drawing/2014/main" id="{770A0D34-96B5-F41F-23E6-A8ACE4F0C13E}"/>
              </a:ext>
            </a:extLst>
          </p:cNvPr>
          <p:cNvSpPr/>
          <p:nvPr/>
        </p:nvSpPr>
        <p:spPr>
          <a:xfrm>
            <a:off x="359229" y="3935286"/>
            <a:ext cx="4245428" cy="9959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a:extLst>
              <a:ext uri="{FF2B5EF4-FFF2-40B4-BE49-F238E27FC236}">
                <a16:creationId xmlns:a16="http://schemas.microsoft.com/office/drawing/2014/main" id="{8BAC9EAD-2391-4ACD-7381-3371D687456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45118" y="2852064"/>
            <a:ext cx="3729944" cy="183864"/>
          </a:xfrm>
          <a:prstGeom prst="rect">
            <a:avLst/>
          </a:prstGeom>
        </p:spPr>
      </p:pic>
      <p:sp>
        <p:nvSpPr>
          <p:cNvPr id="14" name="Title 1">
            <a:extLst>
              <a:ext uri="{FF2B5EF4-FFF2-40B4-BE49-F238E27FC236}">
                <a16:creationId xmlns:a16="http://schemas.microsoft.com/office/drawing/2014/main" id="{29AD8932-3BCB-4161-6FAC-8D0FE40650C3}"/>
              </a:ext>
            </a:extLst>
          </p:cNvPr>
          <p:cNvSpPr txBox="1">
            <a:spLocks/>
          </p:cNvSpPr>
          <p:nvPr/>
        </p:nvSpPr>
        <p:spPr>
          <a:xfrm>
            <a:off x="545118" y="5060141"/>
            <a:ext cx="5484239" cy="145938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325120" indent="-325120">
              <a:spcAft>
                <a:spcPts val="500"/>
              </a:spcAft>
              <a:buAutoNum type="arabicPeriod"/>
            </a:pPr>
            <a:r>
              <a:rPr lang="en-US" sz="1800" spc="-50" dirty="0">
                <a:solidFill>
                  <a:srgbClr val="F68A1E"/>
                </a:solidFill>
                <a:latin typeface="Open Sans" panose="020B0606030504020204" pitchFamily="34" charset="0"/>
                <a:ea typeface="Open Sans" panose="020B0606030504020204" pitchFamily="34" charset="0"/>
                <a:cs typeface="Open Sans" panose="020B0606030504020204" pitchFamily="34" charset="0"/>
              </a:rPr>
              <a:t>Animal Management in Rural and Remote Indigenous Communities (AMRRIC) </a:t>
            </a:r>
          </a:p>
          <a:p>
            <a:pPr>
              <a:spcAft>
                <a:spcPts val="500"/>
              </a:spcAft>
            </a:pPr>
            <a:r>
              <a:rPr lang="en-US" sz="1800" spc="-50" dirty="0">
                <a:solidFill>
                  <a:srgbClr val="F68A1E"/>
                </a:solidFill>
                <a:latin typeface="Open Sans" panose="020B0606030504020204" pitchFamily="34" charset="0"/>
                <a:ea typeface="Open Sans" panose="020B0606030504020204" pitchFamily="34" charset="0"/>
                <a:cs typeface="Open Sans" panose="020B0606030504020204" pitchFamily="34" charset="0"/>
              </a:rPr>
              <a:t>  * Kimberley Kriol word for cats</a:t>
            </a:r>
          </a:p>
        </p:txBody>
      </p:sp>
      <p:sp>
        <p:nvSpPr>
          <p:cNvPr id="4" name="Title 1">
            <a:extLst>
              <a:ext uri="{FF2B5EF4-FFF2-40B4-BE49-F238E27FC236}">
                <a16:creationId xmlns:a16="http://schemas.microsoft.com/office/drawing/2014/main" id="{62021DC6-C6DE-18B4-9B67-3867322F7125}"/>
              </a:ext>
            </a:extLst>
          </p:cNvPr>
          <p:cNvSpPr txBox="1">
            <a:spLocks/>
          </p:cNvSpPr>
          <p:nvPr/>
        </p:nvSpPr>
        <p:spPr>
          <a:xfrm>
            <a:off x="545118" y="3139181"/>
            <a:ext cx="6156765" cy="1321324"/>
          </a:xfrm>
          <a:prstGeom prst="rect">
            <a:avLst/>
          </a:prstGeom>
        </p:spPr>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Aft>
                <a:spcPts val="1000"/>
              </a:spcAft>
            </a:pPr>
            <a:r>
              <a:rPr lang="en-US" sz="2400" spc="-5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Tida Nou</a:t>
            </a:r>
            <a:r>
              <a:rPr lang="en-US" sz="2400" spc="-50" baseline="30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1</a:t>
            </a:r>
            <a:r>
              <a:rPr lang="en-US" sz="2400" spc="-5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Jessica Hoopes</a:t>
            </a:r>
            <a:r>
              <a:rPr lang="en-US" sz="2400" spc="-50" baseline="30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1</a:t>
            </a:r>
            <a:r>
              <a:rPr lang="en-US" sz="2400" spc="-5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Bonny Cumming</a:t>
            </a:r>
            <a:r>
              <a:rPr lang="en-US" sz="2400" spc="-50" baseline="30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1</a:t>
            </a:r>
            <a:r>
              <a:rPr lang="en-US" sz="2400" spc="-5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Katrina Doody</a:t>
            </a:r>
            <a:r>
              <a:rPr lang="en-US" sz="2400" spc="-50" baseline="30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1</a:t>
            </a:r>
            <a:r>
              <a:rPr lang="en-US" sz="2400" spc="-5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Michelle Hayes</a:t>
            </a:r>
            <a:r>
              <a:rPr lang="en-US" sz="2400" spc="-50" baseline="30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1</a:t>
            </a:r>
            <a:r>
              <a:rPr lang="en-US" sz="2400" spc="-5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Brooke Rankmore</a:t>
            </a:r>
            <a:r>
              <a:rPr lang="en-US" sz="2400" spc="-50" baseline="30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1</a:t>
            </a:r>
            <a:endParaRPr lang="en-US" sz="2400" spc="-5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6C7028FD-52C6-8BED-9739-7C9605DBA67F}"/>
              </a:ext>
            </a:extLst>
          </p:cNvPr>
          <p:cNvSpPr/>
          <p:nvPr/>
        </p:nvSpPr>
        <p:spPr>
          <a:xfrm>
            <a:off x="10396379" y="6227138"/>
            <a:ext cx="2501006" cy="584775"/>
          </a:xfrm>
          <a:prstGeom prst="rect">
            <a:avLst/>
          </a:prstGeom>
          <a:noFill/>
          <a:effectLst/>
        </p:spPr>
        <p:txBody>
          <a:bodyPr wrap="none" lIns="91440" tIns="45720" rIns="91440" bIns="45720" anchor="t">
            <a:spAutoFit/>
          </a:bodyPr>
          <a:lstStyle/>
          <a:p>
            <a:r>
              <a:rPr lang="en-GB" sz="1600" b="1" dirty="0">
                <a:ln w="0"/>
                <a:solidFill>
                  <a:schemeClr val="bg1">
                    <a:lumMod val="95000"/>
                  </a:schemeClr>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Cats at a NT homeland</a:t>
            </a:r>
          </a:p>
          <a:p>
            <a:r>
              <a:rPr lang="en-GB" sz="1600" dirty="0">
                <a:ln w="0"/>
                <a:solidFill>
                  <a:schemeClr val="bg1">
                    <a:lumMod val="95000"/>
                  </a:schemeClr>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Image: Ian Morris</a:t>
            </a:r>
            <a:endParaRPr lang="en-GB" sz="1600" dirty="0">
              <a:ln w="0"/>
              <a:solidFill>
                <a:schemeClr val="bg1">
                  <a:lumMod val="95000"/>
                </a:schemeClr>
              </a:solidFill>
              <a:effectLst>
                <a:outerShdw blurRad="38100" dist="1905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32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794BB-D903-BFAA-0AC0-B8CA14AE7C3A}"/>
              </a:ext>
            </a:extLst>
          </p:cNvPr>
          <p:cNvPicPr>
            <a:picLocks noChangeAspect="1"/>
          </p:cNvPicPr>
          <p:nvPr/>
        </p:nvPicPr>
        <p:blipFill>
          <a:blip r:embed="rId3"/>
          <a:stretch>
            <a:fillRect/>
          </a:stretch>
        </p:blipFill>
        <p:spPr>
          <a:xfrm>
            <a:off x="1" y="0"/>
            <a:ext cx="12346820" cy="6945086"/>
          </a:xfrm>
          <a:prstGeom prst="rect">
            <a:avLst/>
          </a:prstGeom>
        </p:spPr>
      </p:pic>
      <p:sp>
        <p:nvSpPr>
          <p:cNvPr id="6" name="TextBox 5">
            <a:extLst>
              <a:ext uri="{FF2B5EF4-FFF2-40B4-BE49-F238E27FC236}">
                <a16:creationId xmlns:a16="http://schemas.microsoft.com/office/drawing/2014/main" id="{598B7DE4-0FE0-6930-4EE0-D65DD132626E}"/>
              </a:ext>
            </a:extLst>
          </p:cNvPr>
          <p:cNvSpPr txBox="1"/>
          <p:nvPr/>
        </p:nvSpPr>
        <p:spPr>
          <a:xfrm>
            <a:off x="8498377" y="568051"/>
            <a:ext cx="3722914" cy="646331"/>
          </a:xfrm>
          <a:prstGeom prst="rect">
            <a:avLst/>
          </a:prstGeom>
          <a:noFill/>
        </p:spPr>
        <p:txBody>
          <a:bodyPr wrap="square" rtlCol="0">
            <a:spAutoFit/>
          </a:bodyPr>
          <a:lstStyle/>
          <a:p>
            <a:endParaRPr lang="en-AU" dirty="0"/>
          </a:p>
          <a:p>
            <a:endParaRPr lang="en-AU" dirty="0"/>
          </a:p>
        </p:txBody>
      </p:sp>
      <p:pic>
        <p:nvPicPr>
          <p:cNvPr id="9" name="Picture 8">
            <a:extLst>
              <a:ext uri="{FF2B5EF4-FFF2-40B4-BE49-F238E27FC236}">
                <a16:creationId xmlns:a16="http://schemas.microsoft.com/office/drawing/2014/main" id="{7535C316-2993-CE55-6BE8-59A22183A292}"/>
              </a:ext>
            </a:extLst>
          </p:cNvPr>
          <p:cNvPicPr>
            <a:picLocks noChangeAspect="1"/>
          </p:cNvPicPr>
          <p:nvPr/>
        </p:nvPicPr>
        <p:blipFill>
          <a:blip r:embed="rId4"/>
          <a:stretch>
            <a:fillRect/>
          </a:stretch>
        </p:blipFill>
        <p:spPr>
          <a:xfrm>
            <a:off x="7969379" y="5874410"/>
            <a:ext cx="2188708" cy="1070676"/>
          </a:xfrm>
          <a:prstGeom prst="rect">
            <a:avLst/>
          </a:prstGeom>
        </p:spPr>
      </p:pic>
      <p:sp>
        <p:nvSpPr>
          <p:cNvPr id="14" name="TextBox 13">
            <a:extLst>
              <a:ext uri="{FF2B5EF4-FFF2-40B4-BE49-F238E27FC236}">
                <a16:creationId xmlns:a16="http://schemas.microsoft.com/office/drawing/2014/main" id="{F1E6AEB4-F1EC-0A8D-930A-C9F831AD25B8}"/>
              </a:ext>
            </a:extLst>
          </p:cNvPr>
          <p:cNvSpPr txBox="1"/>
          <p:nvPr/>
        </p:nvSpPr>
        <p:spPr>
          <a:xfrm>
            <a:off x="110321" y="343758"/>
            <a:ext cx="6315890"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68A1E"/>
                </a:solidFill>
                <a:effectLst/>
                <a:uLnTx/>
                <a:uFillTx/>
                <a:latin typeface="Century Gothic" panose="020B0502020202020204" pitchFamily="34" charset="0"/>
                <a:ea typeface="+mn-ea"/>
                <a:cs typeface="+mn-cs"/>
              </a:rPr>
              <a:t>Questions</a:t>
            </a:r>
            <a:r>
              <a:rPr kumimoji="0" lang="en-US" sz="3600" b="1" i="0" u="none" strike="noStrike" kern="1200" cap="none" spc="0" normalizeH="0" baseline="0" noProof="0" dirty="0">
                <a:ln>
                  <a:noFill/>
                </a:ln>
                <a:solidFill>
                  <a:srgbClr val="F68A1E"/>
                </a:solidFill>
                <a:effectLst/>
                <a:uLnTx/>
                <a:uFillTx/>
                <a:latin typeface="Century Gothic" panose="020B0502020202020204" pitchFamily="34" charset="0"/>
                <a:ea typeface="+mn-ea"/>
                <a:cs typeface="+mn-cs"/>
              </a:rPr>
              <a:t>?</a:t>
            </a:r>
            <a:endParaRPr kumimoji="0" lang="en-AU"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6" name="Picture 15">
            <a:extLst>
              <a:ext uri="{FF2B5EF4-FFF2-40B4-BE49-F238E27FC236}">
                <a16:creationId xmlns:a16="http://schemas.microsoft.com/office/drawing/2014/main" id="{F19CDDF2-5384-E781-F09F-6BDD0BBE9EEC}"/>
              </a:ext>
            </a:extLst>
          </p:cNvPr>
          <p:cNvPicPr>
            <a:picLocks noChangeAspect="1"/>
          </p:cNvPicPr>
          <p:nvPr/>
        </p:nvPicPr>
        <p:blipFill>
          <a:blip r:embed="rId5"/>
          <a:stretch>
            <a:fillRect/>
          </a:stretch>
        </p:blipFill>
        <p:spPr>
          <a:xfrm>
            <a:off x="4988394" y="4178409"/>
            <a:ext cx="1437817" cy="1437817"/>
          </a:xfrm>
          <a:prstGeom prst="rect">
            <a:avLst/>
          </a:prstGeom>
        </p:spPr>
      </p:pic>
      <p:sp>
        <p:nvSpPr>
          <p:cNvPr id="18" name="TextBox 17">
            <a:extLst>
              <a:ext uri="{FF2B5EF4-FFF2-40B4-BE49-F238E27FC236}">
                <a16:creationId xmlns:a16="http://schemas.microsoft.com/office/drawing/2014/main" id="{AF208247-BD5F-E7B9-9918-EC1098637600}"/>
              </a:ext>
            </a:extLst>
          </p:cNvPr>
          <p:cNvSpPr txBox="1"/>
          <p:nvPr/>
        </p:nvSpPr>
        <p:spPr>
          <a:xfrm>
            <a:off x="6426211" y="4101424"/>
            <a:ext cx="5369877"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‘Caring for country: managing cats’ animation available in Eastern Kriol and English;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two versions (savanna and arid zone wildlife).</a:t>
            </a:r>
          </a:p>
        </p:txBody>
      </p:sp>
      <p:pic>
        <p:nvPicPr>
          <p:cNvPr id="1026" name="Picture 2">
            <a:extLst>
              <a:ext uri="{FF2B5EF4-FFF2-40B4-BE49-F238E27FC236}">
                <a16:creationId xmlns:a16="http://schemas.microsoft.com/office/drawing/2014/main" id="{91F1C405-84A4-5698-77AB-CE596B3409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414" y="1214382"/>
            <a:ext cx="5806044" cy="40279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E5F3AD-3D99-D512-DE20-13763222F806}"/>
              </a:ext>
            </a:extLst>
          </p:cNvPr>
          <p:cNvSpPr txBox="1"/>
          <p:nvPr/>
        </p:nvSpPr>
        <p:spPr>
          <a:xfrm>
            <a:off x="0" y="6033236"/>
            <a:ext cx="2611120" cy="923330"/>
          </a:xfrm>
          <a:prstGeom prst="rect">
            <a:avLst/>
          </a:prstGeom>
          <a:noFill/>
        </p:spPr>
        <p:txBody>
          <a:bodyPr wrap="square" rtlCol="0">
            <a:spAutoFit/>
          </a:bodyPr>
          <a:lstStyle/>
          <a:p>
            <a:r>
              <a:rPr lang="en-AU" dirty="0"/>
              <a:t>Contact:</a:t>
            </a:r>
          </a:p>
          <a:p>
            <a:r>
              <a:rPr lang="en-AU" dirty="0"/>
              <a:t>Tida Nou</a:t>
            </a:r>
          </a:p>
          <a:p>
            <a:r>
              <a:rPr lang="en-AU" dirty="0"/>
              <a:t>Tida.nou@amrric.org</a:t>
            </a:r>
          </a:p>
        </p:txBody>
      </p:sp>
      <p:pic>
        <p:nvPicPr>
          <p:cNvPr id="15" name="Picture 14">
            <a:extLst>
              <a:ext uri="{FF2B5EF4-FFF2-40B4-BE49-F238E27FC236}">
                <a16:creationId xmlns:a16="http://schemas.microsoft.com/office/drawing/2014/main" id="{CABB9ED1-1243-2D86-9777-8AE7F99488EE}"/>
              </a:ext>
            </a:extLst>
          </p:cNvPr>
          <p:cNvPicPr>
            <a:picLocks noChangeAspect="1"/>
          </p:cNvPicPr>
          <p:nvPr/>
        </p:nvPicPr>
        <p:blipFill>
          <a:blip r:embed="rId7"/>
          <a:stretch>
            <a:fillRect/>
          </a:stretch>
        </p:blipFill>
        <p:spPr>
          <a:xfrm>
            <a:off x="5073680" y="817584"/>
            <a:ext cx="6849393" cy="3262150"/>
          </a:xfrm>
          <a:prstGeom prst="rect">
            <a:avLst/>
          </a:prstGeom>
        </p:spPr>
      </p:pic>
    </p:spTree>
    <p:extLst>
      <p:ext uri="{BB962C8B-B14F-4D97-AF65-F5344CB8AC3E}">
        <p14:creationId xmlns:p14="http://schemas.microsoft.com/office/powerpoint/2010/main" val="153497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914BC3-E58B-21DD-1BE4-377BAFA11B6A}"/>
              </a:ext>
            </a:extLst>
          </p:cNvPr>
          <p:cNvPicPr>
            <a:picLocks noChangeAspect="1"/>
          </p:cNvPicPr>
          <p:nvPr/>
        </p:nvPicPr>
        <p:blipFill>
          <a:blip r:embed="rId3"/>
          <a:stretch>
            <a:fillRect/>
          </a:stretch>
        </p:blipFill>
        <p:spPr>
          <a:xfrm>
            <a:off x="11641135" y="-16329"/>
            <a:ext cx="417618" cy="6912000"/>
          </a:xfrm>
          <a:prstGeom prst="rect">
            <a:avLst/>
          </a:prstGeom>
        </p:spPr>
      </p:pic>
      <p:sp>
        <p:nvSpPr>
          <p:cNvPr id="3" name="Title 1">
            <a:extLst>
              <a:ext uri="{FF2B5EF4-FFF2-40B4-BE49-F238E27FC236}">
                <a16:creationId xmlns:a16="http://schemas.microsoft.com/office/drawing/2014/main" id="{11B5CC32-A2AB-25FC-81BF-AF16ED31832B}"/>
              </a:ext>
            </a:extLst>
          </p:cNvPr>
          <p:cNvSpPr txBox="1">
            <a:spLocks/>
          </p:cNvSpPr>
          <p:nvPr/>
        </p:nvSpPr>
        <p:spPr>
          <a:xfrm>
            <a:off x="428943" y="373325"/>
            <a:ext cx="5510784" cy="431129"/>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F68A1E"/>
                </a:solidFill>
                <a:latin typeface="Helvetica" pitchFamily="2" charset="0"/>
                <a:ea typeface="Helvetica Neue Condensed" panose="02000503000000020004" pitchFamily="2" charset="0"/>
                <a:cs typeface="Helvetica Neue Condensed" panose="02000503000000020004" pitchFamily="2" charset="0"/>
              </a:rPr>
              <a:t>References</a:t>
            </a:r>
          </a:p>
        </p:txBody>
      </p:sp>
      <p:sp>
        <p:nvSpPr>
          <p:cNvPr id="7" name="TextBox 6">
            <a:extLst>
              <a:ext uri="{FF2B5EF4-FFF2-40B4-BE49-F238E27FC236}">
                <a16:creationId xmlns:a16="http://schemas.microsoft.com/office/drawing/2014/main" id="{461C7216-A948-A464-89B2-DF33BA728F08}"/>
              </a:ext>
            </a:extLst>
          </p:cNvPr>
          <p:cNvSpPr txBox="1"/>
          <p:nvPr/>
        </p:nvSpPr>
        <p:spPr>
          <a:xfrm>
            <a:off x="284480" y="954495"/>
            <a:ext cx="10982960" cy="6186309"/>
          </a:xfrm>
          <a:prstGeom prst="rect">
            <a:avLst/>
          </a:prstGeom>
          <a:noFill/>
        </p:spPr>
        <p:txBody>
          <a:bodyPr wrap="square">
            <a:spAutoFit/>
          </a:bodyPr>
          <a:lstStyle/>
          <a:p>
            <a:endParaRPr lang="en-GB" dirty="0"/>
          </a:p>
          <a:p>
            <a:r>
              <a:rPr lang="en-GB" dirty="0"/>
              <a:t>1.	</a:t>
            </a:r>
            <a:r>
              <a:rPr lang="en-GB" dirty="0" err="1"/>
              <a:t>Woinarski</a:t>
            </a:r>
            <a:r>
              <a:rPr lang="en-GB" dirty="0"/>
              <a:t> JCZ, </a:t>
            </a:r>
            <a:r>
              <a:rPr lang="en-GB" dirty="0" err="1"/>
              <a:t>Legge</a:t>
            </a:r>
            <a:r>
              <a:rPr lang="en-GB" dirty="0"/>
              <a:t> SM, Dickman CR, Nou T, </a:t>
            </a:r>
            <a:r>
              <a:rPr lang="en-GB" dirty="0" err="1"/>
              <a:t>Garrard</a:t>
            </a:r>
            <a:r>
              <a:rPr lang="en-GB" dirty="0"/>
              <a:t> G, McGregor HW. Submission to the House of Representatives Standing Committee on the Environment and Energy: Inquiry into the problem of feral and domestic cats in Australia. Published online 2020. https://www.aph.gov.au/Parliamentary_Business/Committees/House/Former_Committees/Environment_and_Energy/Feralanddomesticcats/Submissions</a:t>
            </a:r>
          </a:p>
          <a:p>
            <a:r>
              <a:rPr lang="en-GB" dirty="0"/>
              <a:t>2.	O’Rourke P, </a:t>
            </a:r>
            <a:r>
              <a:rPr lang="en-GB" dirty="0" err="1"/>
              <a:t>Bowry</a:t>
            </a:r>
            <a:r>
              <a:rPr lang="en-GB" dirty="0"/>
              <a:t> C, Hoopes J, Doody K, Nou T. Emerging Issues and the Integral role of a One Health Approach for Improved Cat Management. Presented at: National Aboriginal and Torres Strait Islander Environmental Health Conference; September 2022; Darwin, Australia.</a:t>
            </a:r>
          </a:p>
          <a:p>
            <a:r>
              <a:rPr lang="en-GB" dirty="0"/>
              <a:t>3.	Kennedy BPA, Cumming B, Brown WY. Global Strategies for Population Management of Domestic Cats (Felis catus): A Systematic Review to Inform Best Practice Management for Remote Indigenous Communities in Australia. Animals. 2020;10:663.</a:t>
            </a:r>
          </a:p>
          <a:p>
            <a:r>
              <a:rPr lang="en-GB" dirty="0"/>
              <a:t>4.	Crawford HM, Calver MC, Fleming PA. Subsidised by junk foods: factors influencing body condition in stray cats (Felis catus). Journal of Urban Ecology. 2020;6(1):1-17.</a:t>
            </a:r>
          </a:p>
          <a:p>
            <a:r>
              <a:rPr lang="en-GB" dirty="0"/>
              <a:t>5.	Animal Medicines Australia. Pets and the pandemic: a social research snapshot of pets and people in the COVID-19 era. Published online 2021. https://animalmedicinesaustralia.org.au/report/pets-and-the-pandemic-a-social-research-snapshot-of-pets-and-people-in-the-covid-19-era-2/</a:t>
            </a:r>
          </a:p>
          <a:p>
            <a:r>
              <a:rPr lang="en-GB" dirty="0"/>
              <a:t>6.	</a:t>
            </a:r>
            <a:r>
              <a:rPr lang="en-GB" dirty="0" err="1"/>
              <a:t>Legge</a:t>
            </a:r>
            <a:r>
              <a:rPr lang="en-GB" dirty="0"/>
              <a:t> S, </a:t>
            </a:r>
            <a:r>
              <a:rPr lang="en-GB" dirty="0" err="1"/>
              <a:t>Woinarski</a:t>
            </a:r>
            <a:r>
              <a:rPr lang="en-GB" dirty="0"/>
              <a:t> JCZ, Dickman CR, Murphy BP, Woolley LA, Calver MC. We need to worry about Bella and Charlie: the impacts of pet cats on Australian wildlife. Wildlife Research. 2020;47(8):523-539.</a:t>
            </a:r>
          </a:p>
          <a:p>
            <a:r>
              <a:rPr lang="en-GB" dirty="0"/>
              <a:t>7.	Lawler OK, Allan HL, Baxter PWJ, et al. The COVID-19 pandemic is intricately linked to biodiversity loss and ecosystem health. The Lancet Planetary Health. 2021;5(11):e840-e850. doi:10.1016/S2542-5196(21)00258-8</a:t>
            </a:r>
          </a:p>
          <a:p>
            <a:endParaRPr lang="en-GB" dirty="0"/>
          </a:p>
        </p:txBody>
      </p:sp>
    </p:spTree>
    <p:extLst>
      <p:ext uri="{BB962C8B-B14F-4D97-AF65-F5344CB8AC3E}">
        <p14:creationId xmlns:p14="http://schemas.microsoft.com/office/powerpoint/2010/main" val="358216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4C9B9C-56F0-8FC9-60EB-C095E1137B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99584" y="0"/>
            <a:ext cx="9144000"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itle 1">
            <a:extLst>
              <a:ext uri="{FF2B5EF4-FFF2-40B4-BE49-F238E27FC236}">
                <a16:creationId xmlns:a16="http://schemas.microsoft.com/office/drawing/2014/main" id="{CBA5752D-C962-209A-49B8-D373958A1BF1}"/>
              </a:ext>
            </a:extLst>
          </p:cNvPr>
          <p:cNvSpPr txBox="1">
            <a:spLocks/>
          </p:cNvSpPr>
          <p:nvPr/>
        </p:nvSpPr>
        <p:spPr>
          <a:xfrm>
            <a:off x="545118" y="856718"/>
            <a:ext cx="6182924" cy="1934592"/>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r>
              <a:rPr lang="en-US" sz="4000" b="1" spc="-70" dirty="0">
                <a:solidFill>
                  <a:srgbClr val="F68A1E"/>
                </a:solidFill>
                <a:latin typeface="Century Gothic" panose="020B0502020202020204" pitchFamily="34" charset="0"/>
                <a:ea typeface="Open Sans"/>
                <a:cs typeface="Open Sans"/>
              </a:rPr>
              <a:t>Acknowledgements</a:t>
            </a:r>
          </a:p>
        </p:txBody>
      </p:sp>
      <p:sp>
        <p:nvSpPr>
          <p:cNvPr id="9" name="Rectangle 8">
            <a:extLst>
              <a:ext uri="{FF2B5EF4-FFF2-40B4-BE49-F238E27FC236}">
                <a16:creationId xmlns:a16="http://schemas.microsoft.com/office/drawing/2014/main" id="{770A0D34-96B5-F41F-23E6-A8ACE4F0C13E}"/>
              </a:ext>
            </a:extLst>
          </p:cNvPr>
          <p:cNvSpPr/>
          <p:nvPr/>
        </p:nvSpPr>
        <p:spPr>
          <a:xfrm>
            <a:off x="359229" y="3935286"/>
            <a:ext cx="4245428" cy="9959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a:extLst>
              <a:ext uri="{FF2B5EF4-FFF2-40B4-BE49-F238E27FC236}">
                <a16:creationId xmlns:a16="http://schemas.microsoft.com/office/drawing/2014/main" id="{8BAC9EAD-2391-4ACD-7381-3371D687456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45118" y="2926201"/>
            <a:ext cx="3729944" cy="183864"/>
          </a:xfrm>
          <a:prstGeom prst="rect">
            <a:avLst/>
          </a:prstGeom>
        </p:spPr>
      </p:pic>
      <p:sp>
        <p:nvSpPr>
          <p:cNvPr id="14" name="Title 1">
            <a:extLst>
              <a:ext uri="{FF2B5EF4-FFF2-40B4-BE49-F238E27FC236}">
                <a16:creationId xmlns:a16="http://schemas.microsoft.com/office/drawing/2014/main" id="{29AD8932-3BCB-4161-6FAC-8D0FE40650C3}"/>
              </a:ext>
            </a:extLst>
          </p:cNvPr>
          <p:cNvSpPr txBox="1">
            <a:spLocks/>
          </p:cNvSpPr>
          <p:nvPr/>
        </p:nvSpPr>
        <p:spPr>
          <a:xfrm>
            <a:off x="611759" y="4254723"/>
            <a:ext cx="5484239" cy="145938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500"/>
              </a:spcAft>
            </a:pPr>
            <a:endParaRPr lang="en-US" sz="1800" spc="-50">
              <a:solidFill>
                <a:schemeClr val="tx1">
                  <a:lumMod val="85000"/>
                  <a:lumOff val="15000"/>
                </a:schemeClr>
              </a:solidFill>
              <a:latin typeface="Helvetica" pitchFamily="2" charset="0"/>
              <a:cs typeface="Calibri Light"/>
            </a:endParaRPr>
          </a:p>
        </p:txBody>
      </p:sp>
      <p:sp>
        <p:nvSpPr>
          <p:cNvPr id="4" name="Title 1">
            <a:extLst>
              <a:ext uri="{FF2B5EF4-FFF2-40B4-BE49-F238E27FC236}">
                <a16:creationId xmlns:a16="http://schemas.microsoft.com/office/drawing/2014/main" id="{62021DC6-C6DE-18B4-9B67-3867322F7125}"/>
              </a:ext>
            </a:extLst>
          </p:cNvPr>
          <p:cNvSpPr txBox="1">
            <a:spLocks/>
          </p:cNvSpPr>
          <p:nvPr/>
        </p:nvSpPr>
        <p:spPr>
          <a:xfrm>
            <a:off x="387985" y="4163993"/>
            <a:ext cx="5708013" cy="1321324"/>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000"/>
              </a:spcAft>
            </a:pPr>
            <a:r>
              <a:rPr lang="en-GB" sz="2400" i="1" spc="-5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AMRRIC office is located on the land of the Larrakia people. We are privileged to work in collaboration with many remote Aboriginal and Torres Strait Island communities. We acknowledge the Traditional Owners of all the lands on which we live and work, and pay respects to Elders past, present and future. </a:t>
            </a:r>
          </a:p>
        </p:txBody>
      </p:sp>
      <p:sp>
        <p:nvSpPr>
          <p:cNvPr id="2" name="Rectangle 1">
            <a:extLst>
              <a:ext uri="{FF2B5EF4-FFF2-40B4-BE49-F238E27FC236}">
                <a16:creationId xmlns:a16="http://schemas.microsoft.com/office/drawing/2014/main" id="{6C7028FD-52C6-8BED-9739-7C9605DBA67F}"/>
              </a:ext>
            </a:extLst>
          </p:cNvPr>
          <p:cNvSpPr/>
          <p:nvPr/>
        </p:nvSpPr>
        <p:spPr>
          <a:xfrm>
            <a:off x="6901353" y="6177549"/>
            <a:ext cx="4180761" cy="584775"/>
          </a:xfrm>
          <a:prstGeom prst="rect">
            <a:avLst/>
          </a:prstGeom>
          <a:noFill/>
          <a:effectLst/>
        </p:spPr>
        <p:txBody>
          <a:bodyPr wrap="none" lIns="91440" tIns="45720" rIns="91440" bIns="45720" anchor="t">
            <a:spAutoFit/>
          </a:bodyPr>
          <a:lstStyle/>
          <a:p>
            <a:r>
              <a:rPr lang="en-GB" sz="1600" b="1" dirty="0">
                <a:ln w="0"/>
                <a:solidFill>
                  <a:schemeClr val="bg1">
                    <a:lumMod val="95000"/>
                  </a:schemeClr>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STEM program in eastern Arnhem Land</a:t>
            </a:r>
          </a:p>
          <a:p>
            <a:r>
              <a:rPr lang="en-GB" sz="1600" dirty="0">
                <a:ln w="0"/>
                <a:solidFill>
                  <a:schemeClr val="bg1">
                    <a:lumMod val="95000"/>
                  </a:schemeClr>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Image: AMRRIC</a:t>
            </a:r>
            <a:endParaRPr lang="en-GB" sz="1600" dirty="0">
              <a:ln w="0"/>
              <a:solidFill>
                <a:schemeClr val="bg1">
                  <a:lumMod val="95000"/>
                </a:schemeClr>
              </a:solidFill>
              <a:effectLst>
                <a:outerShdw blurRad="38100" dist="1905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743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4A822500-00F0-D970-AF1D-E249A343C4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67105" y="0"/>
            <a:ext cx="9947016"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itle 1">
            <a:extLst>
              <a:ext uri="{FF2B5EF4-FFF2-40B4-BE49-F238E27FC236}">
                <a16:creationId xmlns:a16="http://schemas.microsoft.com/office/drawing/2014/main" id="{59A7673D-C484-E68E-7178-CBDDDBEEB2E5}"/>
              </a:ext>
            </a:extLst>
          </p:cNvPr>
          <p:cNvSpPr>
            <a:spLocks noGrp="1"/>
          </p:cNvSpPr>
          <p:nvPr>
            <p:ph type="title"/>
          </p:nvPr>
        </p:nvSpPr>
        <p:spPr>
          <a:xfrm>
            <a:off x="270237" y="208896"/>
            <a:ext cx="6398144" cy="1342754"/>
          </a:xfrm>
        </p:spPr>
        <p:txBody>
          <a:bodyPr>
            <a:noAutofit/>
          </a:bodyPr>
          <a:lstStyle/>
          <a:p>
            <a:r>
              <a:rPr lang="en-US" sz="4000" b="1" spc="-50" dirty="0">
                <a:solidFill>
                  <a:srgbClr val="F68A1E"/>
                </a:solidFill>
                <a:latin typeface="Century Gothic" panose="020B0502020202020204" pitchFamily="34" charset="0"/>
                <a:ea typeface="Open Sans"/>
                <a:cs typeface="Open Sans"/>
              </a:rPr>
              <a:t>Management challenges</a:t>
            </a:r>
            <a:endParaRPr lang="en-US" sz="4000" b="1" dirty="0">
              <a:solidFill>
                <a:srgbClr val="F68A1E"/>
              </a:solidFill>
              <a:latin typeface="Century Gothic" panose="020B0502020202020204" pitchFamily="34" charset="0"/>
              <a:ea typeface="Helvetica Neue Condensed" panose="02000503000000020004" pitchFamily="2" charset="0"/>
              <a:cs typeface="Helvetica Neue Condensed" panose="02000503000000020004" pitchFamily="2" charset="0"/>
            </a:endParaRPr>
          </a:p>
        </p:txBody>
      </p:sp>
      <p:sp>
        <p:nvSpPr>
          <p:cNvPr id="4" name="Content Placeholder 2">
            <a:extLst>
              <a:ext uri="{FF2B5EF4-FFF2-40B4-BE49-F238E27FC236}">
                <a16:creationId xmlns:a16="http://schemas.microsoft.com/office/drawing/2014/main" id="{3F1E0652-CA90-8135-D36E-3193D29E9D3C}"/>
              </a:ext>
            </a:extLst>
          </p:cNvPr>
          <p:cNvSpPr>
            <a:spLocks noGrp="1"/>
          </p:cNvSpPr>
          <p:nvPr>
            <p:ph idx="1"/>
          </p:nvPr>
        </p:nvSpPr>
        <p:spPr>
          <a:xfrm>
            <a:off x="270237" y="2459509"/>
            <a:ext cx="5773737" cy="3536679"/>
          </a:xfrm>
        </p:spPr>
        <p:txBody>
          <a:bodyPr anchor="ctr">
            <a:noAutofit/>
          </a:bodyPr>
          <a:lstStyle/>
          <a:p>
            <a:pPr marL="273050" lvl="1" indent="-198120">
              <a:lnSpc>
                <a:spcPct val="100000"/>
              </a:lnSpc>
              <a:spcAft>
                <a:spcPts val="1000"/>
              </a:spcAft>
            </a:pPr>
            <a:endParaRPr lang="en-US" spc="-50" dirty="0">
              <a:latin typeface="Helvetica"/>
              <a:ea typeface="Open Sans"/>
              <a:cs typeface="Open Sans"/>
            </a:endParaRPr>
          </a:p>
          <a:p>
            <a:pPr marL="273050" lvl="1" indent="-198120">
              <a:lnSpc>
                <a:spcPct val="100000"/>
              </a:lnSpc>
              <a:spcAft>
                <a:spcPts val="1000"/>
              </a:spcAft>
            </a:pPr>
            <a:endParaRPr lang="en-US" spc="-50" dirty="0">
              <a:latin typeface="Helvetica"/>
              <a:ea typeface="Open Sans"/>
              <a:cs typeface="Open Sans"/>
            </a:endParaRPr>
          </a:p>
          <a:p>
            <a:pPr marL="74930" lvl="1" indent="0">
              <a:lnSpc>
                <a:spcPct val="100000"/>
              </a:lnSpc>
              <a:spcAft>
                <a:spcPts val="1000"/>
              </a:spcAft>
              <a:buNone/>
            </a:pPr>
            <a:endParaRPr lang="en-US" sz="2200" spc="-50" dirty="0">
              <a:latin typeface="Helvetica"/>
              <a:ea typeface="Open Sans"/>
              <a:cs typeface="Open Sans"/>
            </a:endParaRPr>
          </a:p>
        </p:txBody>
      </p:sp>
      <p:pic>
        <p:nvPicPr>
          <p:cNvPr id="5" name="Picture 4">
            <a:extLst>
              <a:ext uri="{FF2B5EF4-FFF2-40B4-BE49-F238E27FC236}">
                <a16:creationId xmlns:a16="http://schemas.microsoft.com/office/drawing/2014/main" id="{5BEBE10A-4636-4449-57FA-676C3E93F6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998" y="1379699"/>
            <a:ext cx="3488269" cy="171951"/>
          </a:xfrm>
          <a:prstGeom prst="rect">
            <a:avLst/>
          </a:prstGeom>
        </p:spPr>
      </p:pic>
      <p:sp>
        <p:nvSpPr>
          <p:cNvPr id="13" name="Rectangle 12">
            <a:extLst>
              <a:ext uri="{FF2B5EF4-FFF2-40B4-BE49-F238E27FC236}">
                <a16:creationId xmlns:a16="http://schemas.microsoft.com/office/drawing/2014/main" id="{90BD72A8-19C3-0856-7B16-7B80D3995277}"/>
              </a:ext>
            </a:extLst>
          </p:cNvPr>
          <p:cNvSpPr/>
          <p:nvPr/>
        </p:nvSpPr>
        <p:spPr>
          <a:xfrm>
            <a:off x="6988103" y="6273225"/>
            <a:ext cx="3198322" cy="584775"/>
          </a:xfrm>
          <a:prstGeom prst="rect">
            <a:avLst/>
          </a:prstGeom>
          <a:noFill/>
          <a:effectLst/>
        </p:spPr>
        <p:txBody>
          <a:bodyPr wrap="square" lIns="91440" tIns="45720" rIns="91440" bIns="45720" anchor="t">
            <a:spAutoFit/>
          </a:bodyPr>
          <a:lstStyle/>
          <a:p>
            <a:r>
              <a:rPr lang="en-GB" sz="1600" b="1" dirty="0">
                <a:ln w="0"/>
                <a:solidFill>
                  <a:schemeClr val="bg1">
                    <a:lumMod val="95000"/>
                  </a:schemeClr>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Cats in </a:t>
            </a:r>
            <a:r>
              <a:rPr lang="en-GB" sz="1600" b="1" dirty="0" err="1">
                <a:ln w="0"/>
                <a:solidFill>
                  <a:schemeClr val="bg1">
                    <a:lumMod val="95000"/>
                  </a:schemeClr>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Maningrida</a:t>
            </a:r>
            <a:r>
              <a:rPr lang="en-GB" sz="1600" b="1" dirty="0">
                <a:ln w="0"/>
                <a:solidFill>
                  <a:schemeClr val="bg1">
                    <a:lumMod val="95000"/>
                  </a:schemeClr>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 NT</a:t>
            </a:r>
          </a:p>
          <a:p>
            <a:r>
              <a:rPr lang="en-GB" sz="1600" dirty="0">
                <a:ln w="0"/>
                <a:solidFill>
                  <a:schemeClr val="bg1">
                    <a:lumMod val="95000"/>
                  </a:schemeClr>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Photo: AMRRIC</a:t>
            </a:r>
            <a:endParaRPr lang="en-GB" sz="1600" dirty="0">
              <a:ln w="0"/>
              <a:solidFill>
                <a:schemeClr val="bg1">
                  <a:lumMod val="95000"/>
                </a:schemeClr>
              </a:solidFill>
              <a:effectLst>
                <a:outerShdw blurRad="38100" dist="1905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B696B0E-5F31-A837-1A92-D59A3D12190B}"/>
              </a:ext>
            </a:extLst>
          </p:cNvPr>
          <p:cNvSpPr txBox="1"/>
          <p:nvPr/>
        </p:nvSpPr>
        <p:spPr>
          <a:xfrm>
            <a:off x="270237" y="1997322"/>
            <a:ext cx="5338993"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Remoteness </a:t>
            </a:r>
          </a:p>
          <a:p>
            <a:pPr marL="342900" indent="-34290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Socio-economic disadvantage </a:t>
            </a:r>
          </a:p>
          <a:p>
            <a:pPr marL="342900" indent="-34290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Free-roaming cats</a:t>
            </a:r>
          </a:p>
          <a:p>
            <a:pPr marL="342900" indent="-34290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Variable levels of socialisation in cats</a:t>
            </a:r>
          </a:p>
          <a:p>
            <a:pPr marL="342900" indent="-34290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Multi-lingual communities/variable community knowledge</a:t>
            </a:r>
          </a:p>
        </p:txBody>
      </p:sp>
    </p:spTree>
    <p:extLst>
      <p:ext uri="{BB962C8B-B14F-4D97-AF65-F5344CB8AC3E}">
        <p14:creationId xmlns:p14="http://schemas.microsoft.com/office/powerpoint/2010/main" val="152404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794BB-D903-BFAA-0AC0-B8CA14AE7C3A}"/>
              </a:ext>
            </a:extLst>
          </p:cNvPr>
          <p:cNvPicPr>
            <a:picLocks noChangeAspect="1"/>
          </p:cNvPicPr>
          <p:nvPr/>
        </p:nvPicPr>
        <p:blipFill>
          <a:blip r:embed="rId3"/>
          <a:stretch>
            <a:fillRect/>
          </a:stretch>
        </p:blipFill>
        <p:spPr>
          <a:xfrm>
            <a:off x="1" y="0"/>
            <a:ext cx="12346820" cy="6945086"/>
          </a:xfrm>
          <a:prstGeom prst="rect">
            <a:avLst/>
          </a:prstGeom>
        </p:spPr>
      </p:pic>
      <p:pic>
        <p:nvPicPr>
          <p:cNvPr id="4" name="Picture 3">
            <a:extLst>
              <a:ext uri="{FF2B5EF4-FFF2-40B4-BE49-F238E27FC236}">
                <a16:creationId xmlns:a16="http://schemas.microsoft.com/office/drawing/2014/main" id="{C19D840F-DCDE-5F30-B9BC-A0AB312291D7}"/>
              </a:ext>
            </a:extLst>
          </p:cNvPr>
          <p:cNvPicPr>
            <a:picLocks noChangeAspect="1"/>
          </p:cNvPicPr>
          <p:nvPr/>
        </p:nvPicPr>
        <p:blipFill>
          <a:blip r:embed="rId3"/>
          <a:stretch>
            <a:fillRect/>
          </a:stretch>
        </p:blipFill>
        <p:spPr>
          <a:xfrm>
            <a:off x="0" y="0"/>
            <a:ext cx="12346820" cy="6945086"/>
          </a:xfrm>
          <a:prstGeom prst="rect">
            <a:avLst/>
          </a:prstGeom>
        </p:spPr>
      </p:pic>
      <p:pic>
        <p:nvPicPr>
          <p:cNvPr id="3" name="Picture 2">
            <a:extLst>
              <a:ext uri="{FF2B5EF4-FFF2-40B4-BE49-F238E27FC236}">
                <a16:creationId xmlns:a16="http://schemas.microsoft.com/office/drawing/2014/main" id="{0F15D76D-1A30-8F5A-CE9F-282DB774F854}"/>
              </a:ext>
            </a:extLst>
          </p:cNvPr>
          <p:cNvPicPr>
            <a:picLocks noChangeAspect="1"/>
          </p:cNvPicPr>
          <p:nvPr/>
        </p:nvPicPr>
        <p:blipFill>
          <a:blip r:embed="rId4"/>
          <a:stretch>
            <a:fillRect/>
          </a:stretch>
        </p:blipFill>
        <p:spPr>
          <a:xfrm>
            <a:off x="566057" y="318407"/>
            <a:ext cx="10793791" cy="6071507"/>
          </a:xfrm>
          <a:prstGeom prst="rect">
            <a:avLst/>
          </a:prstGeom>
        </p:spPr>
      </p:pic>
    </p:spTree>
    <p:extLst>
      <p:ext uri="{BB962C8B-B14F-4D97-AF65-F5344CB8AC3E}">
        <p14:creationId xmlns:p14="http://schemas.microsoft.com/office/powerpoint/2010/main" val="157292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4A822500-00F0-D970-AF1D-E249A343C4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91289" y="-33910"/>
            <a:ext cx="5700712" cy="68919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itle 1">
            <a:extLst>
              <a:ext uri="{FF2B5EF4-FFF2-40B4-BE49-F238E27FC236}">
                <a16:creationId xmlns:a16="http://schemas.microsoft.com/office/drawing/2014/main" id="{59A7673D-C484-E68E-7178-CBDDDBEEB2E5}"/>
              </a:ext>
            </a:extLst>
          </p:cNvPr>
          <p:cNvSpPr>
            <a:spLocks noGrp="1"/>
          </p:cNvSpPr>
          <p:nvPr>
            <p:ph type="title"/>
          </p:nvPr>
        </p:nvSpPr>
        <p:spPr>
          <a:xfrm>
            <a:off x="322263" y="291554"/>
            <a:ext cx="5773737" cy="1342754"/>
          </a:xfrm>
        </p:spPr>
        <p:txBody>
          <a:bodyPr>
            <a:noAutofit/>
          </a:bodyPr>
          <a:lstStyle/>
          <a:p>
            <a:r>
              <a:rPr lang="en-US" sz="4000" b="1" spc="-50" dirty="0">
                <a:solidFill>
                  <a:srgbClr val="F68A1E"/>
                </a:solidFill>
                <a:latin typeface="Century Gothic" panose="020B0502020202020204" pitchFamily="34" charset="0"/>
                <a:ea typeface="Open Sans"/>
                <a:cs typeface="Open Sans"/>
              </a:rPr>
              <a:t>Other findings</a:t>
            </a:r>
            <a:r>
              <a:rPr lang="en-US" sz="3600" b="1" spc="-50" dirty="0">
                <a:solidFill>
                  <a:srgbClr val="F68A1E"/>
                </a:solidFill>
                <a:latin typeface="Helvetica" pitchFamily="2" charset="0"/>
                <a:ea typeface="Open Sans"/>
                <a:cs typeface="Open Sans"/>
              </a:rPr>
              <a:t> </a:t>
            </a:r>
            <a:r>
              <a:rPr lang="en-US" sz="3600" b="1" dirty="0">
                <a:solidFill>
                  <a:srgbClr val="F68A1E"/>
                </a:solidFill>
                <a:latin typeface="Century Gothic" panose="020B0502020202020204" pitchFamily="34" charset="0"/>
                <a:ea typeface="Helvetica Neue Condensed" panose="02000503000000020004" pitchFamily="2" charset="0"/>
                <a:cs typeface="Helvetica Neue Condensed" panose="02000503000000020004" pitchFamily="2" charset="0"/>
              </a:rPr>
              <a:t> </a:t>
            </a:r>
          </a:p>
        </p:txBody>
      </p:sp>
      <p:sp>
        <p:nvSpPr>
          <p:cNvPr id="4" name="Content Placeholder 2">
            <a:extLst>
              <a:ext uri="{FF2B5EF4-FFF2-40B4-BE49-F238E27FC236}">
                <a16:creationId xmlns:a16="http://schemas.microsoft.com/office/drawing/2014/main" id="{3F1E0652-CA90-8135-D36E-3193D29E9D3C}"/>
              </a:ext>
            </a:extLst>
          </p:cNvPr>
          <p:cNvSpPr>
            <a:spLocks noGrp="1"/>
          </p:cNvSpPr>
          <p:nvPr>
            <p:ph idx="1"/>
          </p:nvPr>
        </p:nvSpPr>
        <p:spPr>
          <a:xfrm>
            <a:off x="99763" y="647085"/>
            <a:ext cx="6218735" cy="5529919"/>
          </a:xfrm>
        </p:spPr>
        <p:txBody>
          <a:bodyPr anchor="ctr">
            <a:noAutofit/>
          </a:bodyPr>
          <a:lstStyle/>
          <a:p>
            <a:pPr marL="273050" lvl="1" indent="-198120">
              <a:lnSpc>
                <a:spcPct val="100000"/>
              </a:lnSpc>
              <a:spcAft>
                <a:spcPts val="1000"/>
              </a:spcAft>
            </a:pPr>
            <a:endParaRPr lang="en-US" spc="-50" dirty="0">
              <a:latin typeface="Helvetica"/>
              <a:ea typeface="Open Sans"/>
              <a:cs typeface="Open Sans"/>
            </a:endParaRPr>
          </a:p>
          <a:p>
            <a:pPr marL="74930" lvl="1" indent="0">
              <a:lnSpc>
                <a:spcPct val="100000"/>
              </a:lnSpc>
              <a:spcAft>
                <a:spcPts val="1000"/>
              </a:spcAft>
              <a:buNone/>
            </a:pPr>
            <a:endParaRPr lang="en-US" spc="-50" dirty="0">
              <a:latin typeface="Open Sans" panose="020B0606030504020204" pitchFamily="34" charset="0"/>
              <a:ea typeface="Open Sans" panose="020B0606030504020204" pitchFamily="34" charset="0"/>
              <a:cs typeface="Open Sans" panose="020B0606030504020204" pitchFamily="34" charset="0"/>
            </a:endParaRPr>
          </a:p>
          <a:p>
            <a:pPr marL="273050" lvl="1" indent="-198120">
              <a:lnSpc>
                <a:spcPct val="100000"/>
              </a:lnSpc>
              <a:spcAft>
                <a:spcPts val="1000"/>
              </a:spcAft>
            </a:pPr>
            <a:endParaRPr lang="en-US" spc="-50" dirty="0">
              <a:latin typeface="Open Sans" panose="020B0606030504020204" pitchFamily="34" charset="0"/>
              <a:ea typeface="Open Sans" panose="020B0606030504020204" pitchFamily="34" charset="0"/>
              <a:cs typeface="Open Sans" panose="020B0606030504020204" pitchFamily="34" charset="0"/>
            </a:endParaRPr>
          </a:p>
          <a:p>
            <a:pPr marL="273050" lvl="1" indent="-198120">
              <a:lnSpc>
                <a:spcPct val="100000"/>
              </a:lnSpc>
              <a:spcAft>
                <a:spcPts val="1000"/>
              </a:spcAft>
            </a:pPr>
            <a:r>
              <a:rPr lang="en-US" spc="-50" dirty="0">
                <a:latin typeface="Open Sans" panose="020B0606030504020204" pitchFamily="34" charset="0"/>
                <a:ea typeface="Open Sans" panose="020B0606030504020204" pitchFamily="34" charset="0"/>
                <a:cs typeface="Open Sans" panose="020B0606030504020204" pitchFamily="34" charset="0"/>
              </a:rPr>
              <a:t>Cat numbers also increasing in other communities</a:t>
            </a:r>
          </a:p>
          <a:p>
            <a:pPr marL="273050" lvl="1" indent="-198120">
              <a:lnSpc>
                <a:spcPct val="100000"/>
              </a:lnSpc>
              <a:spcAft>
                <a:spcPts val="1000"/>
              </a:spcAft>
            </a:pPr>
            <a:r>
              <a:rPr lang="en-US" spc="-50" dirty="0">
                <a:latin typeface="Open Sans" panose="020B0606030504020204" pitchFamily="34" charset="0"/>
                <a:ea typeface="Open Sans" panose="020B0606030504020204" pitchFamily="34" charset="0"/>
                <a:cs typeface="Open Sans" panose="020B0606030504020204" pitchFamily="34" charset="0"/>
              </a:rPr>
              <a:t>Desexing rates: 20% </a:t>
            </a:r>
            <a:r>
              <a:rPr lang="en-US" spc="-50" dirty="0" err="1">
                <a:latin typeface="Open Sans" panose="020B0606030504020204" pitchFamily="34" charset="0"/>
                <a:ea typeface="Open Sans" panose="020B0606030504020204" pitchFamily="34" charset="0"/>
                <a:cs typeface="Open Sans" panose="020B0606030504020204" pitchFamily="34" charset="0"/>
              </a:rPr>
              <a:t>Gunbalanya</a:t>
            </a:r>
            <a:r>
              <a:rPr lang="en-US" spc="-50" dirty="0">
                <a:latin typeface="Open Sans" panose="020B0606030504020204" pitchFamily="34" charset="0"/>
                <a:ea typeface="Open Sans" panose="020B0606030504020204" pitchFamily="34" charset="0"/>
                <a:cs typeface="Open Sans" panose="020B0606030504020204" pitchFamily="34" charset="0"/>
              </a:rPr>
              <a:t>, 33% </a:t>
            </a:r>
            <a:r>
              <a:rPr lang="en-US" spc="-50" dirty="0" err="1">
                <a:latin typeface="Open Sans" panose="020B0606030504020204" pitchFamily="34" charset="0"/>
                <a:ea typeface="Open Sans" panose="020B0606030504020204" pitchFamily="34" charset="0"/>
                <a:cs typeface="Open Sans" panose="020B0606030504020204" pitchFamily="34" charset="0"/>
              </a:rPr>
              <a:t>Maningrida</a:t>
            </a:r>
            <a:endParaRPr lang="en-US" spc="-50" dirty="0">
              <a:latin typeface="Open Sans" panose="020B0606030504020204" pitchFamily="34" charset="0"/>
              <a:ea typeface="Open Sans" panose="020B0606030504020204" pitchFamily="34" charset="0"/>
              <a:cs typeface="Open Sans" panose="020B0606030504020204" pitchFamily="34" charset="0"/>
            </a:endParaRPr>
          </a:p>
          <a:p>
            <a:pPr marL="273050" lvl="1" indent="-198120">
              <a:lnSpc>
                <a:spcPct val="100000"/>
              </a:lnSpc>
              <a:spcAft>
                <a:spcPts val="1000"/>
              </a:spcAft>
            </a:pPr>
            <a:r>
              <a:rPr lang="en-US" spc="-50" dirty="0">
                <a:latin typeface="Open Sans" panose="020B0606030504020204" pitchFamily="34" charset="0"/>
                <a:ea typeface="Open Sans" panose="020B0606030504020204" pitchFamily="34" charset="0"/>
                <a:cs typeface="Open Sans" panose="020B0606030504020204" pitchFamily="34" charset="0"/>
              </a:rPr>
              <a:t>Domestic cat populations are mainly female (75% in </a:t>
            </a:r>
            <a:r>
              <a:rPr lang="en-US" spc="-50" dirty="0" err="1">
                <a:latin typeface="Open Sans" panose="020B0606030504020204" pitchFamily="34" charset="0"/>
                <a:ea typeface="Open Sans" panose="020B0606030504020204" pitchFamily="34" charset="0"/>
                <a:cs typeface="Open Sans" panose="020B0606030504020204" pitchFamily="34" charset="0"/>
              </a:rPr>
              <a:t>Maningrida</a:t>
            </a:r>
            <a:r>
              <a:rPr lang="en-US" spc="-50" dirty="0">
                <a:latin typeface="Open Sans" panose="020B0606030504020204" pitchFamily="34" charset="0"/>
                <a:ea typeface="Open Sans" panose="020B0606030504020204" pitchFamily="34" charset="0"/>
                <a:cs typeface="Open Sans" panose="020B0606030504020204" pitchFamily="34" charset="0"/>
              </a:rPr>
              <a:t> and </a:t>
            </a:r>
            <a:r>
              <a:rPr lang="en-US" spc="-50" dirty="0" err="1">
                <a:latin typeface="Open Sans" panose="020B0606030504020204" pitchFamily="34" charset="0"/>
                <a:ea typeface="Open Sans" panose="020B0606030504020204" pitchFamily="34" charset="0"/>
                <a:cs typeface="Open Sans" panose="020B0606030504020204" pitchFamily="34" charset="0"/>
              </a:rPr>
              <a:t>Gunbalanya</a:t>
            </a:r>
            <a:r>
              <a:rPr lang="en-US" spc="-50" dirty="0">
                <a:latin typeface="Open Sans" panose="020B0606030504020204" pitchFamily="34" charset="0"/>
                <a:ea typeface="Open Sans" panose="020B0606030504020204" pitchFamily="34" charset="0"/>
                <a:cs typeface="Open Sans" panose="020B0606030504020204" pitchFamily="34" charset="0"/>
              </a:rPr>
              <a:t>)</a:t>
            </a:r>
          </a:p>
          <a:p>
            <a:pPr marL="730250" lvl="2" indent="-198120">
              <a:lnSpc>
                <a:spcPct val="100000"/>
              </a:lnSpc>
              <a:spcAft>
                <a:spcPts val="1000"/>
              </a:spcAft>
            </a:pPr>
            <a:r>
              <a:rPr lang="en-US" spc="-50" dirty="0">
                <a:latin typeface="Open Sans" panose="020B0606030504020204" pitchFamily="34" charset="0"/>
                <a:ea typeface="Open Sans" panose="020B0606030504020204" pitchFamily="34" charset="0"/>
                <a:cs typeface="Open Sans" panose="020B0606030504020204" pitchFamily="34" charset="0"/>
              </a:rPr>
              <a:t>Females as preferred pets?</a:t>
            </a:r>
          </a:p>
          <a:p>
            <a:pPr marL="730250" lvl="2" indent="-198120">
              <a:lnSpc>
                <a:spcPct val="100000"/>
              </a:lnSpc>
              <a:spcAft>
                <a:spcPts val="1000"/>
              </a:spcAft>
            </a:pPr>
            <a:r>
              <a:rPr lang="en-US" spc="-50" dirty="0">
                <a:latin typeface="Open Sans" panose="020B0606030504020204" pitchFamily="34" charset="0"/>
                <a:ea typeface="Open Sans" panose="020B0606030504020204" pitchFamily="34" charset="0"/>
                <a:cs typeface="Open Sans" panose="020B0606030504020204" pitchFamily="34" charset="0"/>
              </a:rPr>
              <a:t>Dispersal patterns: males dispersing and establishing home ranges (becoming feral)?</a:t>
            </a:r>
          </a:p>
          <a:p>
            <a:pPr marL="273050" lvl="1" indent="-198120">
              <a:lnSpc>
                <a:spcPct val="100000"/>
              </a:lnSpc>
              <a:spcAft>
                <a:spcPts val="1000"/>
              </a:spcAft>
            </a:pPr>
            <a:endParaRPr lang="en-US" spc="-5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5BEBE10A-4636-4449-57FA-676C3E93F6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8539" y="1462357"/>
            <a:ext cx="3488269" cy="171951"/>
          </a:xfrm>
          <a:prstGeom prst="rect">
            <a:avLst/>
          </a:prstGeom>
        </p:spPr>
      </p:pic>
      <p:sp>
        <p:nvSpPr>
          <p:cNvPr id="13" name="Rectangle 12">
            <a:extLst>
              <a:ext uri="{FF2B5EF4-FFF2-40B4-BE49-F238E27FC236}">
                <a16:creationId xmlns:a16="http://schemas.microsoft.com/office/drawing/2014/main" id="{90BD72A8-19C3-0856-7B16-7B80D3995277}"/>
              </a:ext>
            </a:extLst>
          </p:cNvPr>
          <p:cNvSpPr/>
          <p:nvPr/>
        </p:nvSpPr>
        <p:spPr>
          <a:xfrm>
            <a:off x="7394592" y="6273225"/>
            <a:ext cx="4595233" cy="584775"/>
          </a:xfrm>
          <a:prstGeom prst="rect">
            <a:avLst/>
          </a:prstGeom>
          <a:noFill/>
          <a:effectLst/>
        </p:spPr>
        <p:txBody>
          <a:bodyPr wrap="none" lIns="91440" tIns="45720" rIns="91440" bIns="45720" anchor="t">
            <a:spAutoFit/>
          </a:bodyPr>
          <a:lstStyle/>
          <a:p>
            <a:r>
              <a:rPr lang="en-GB" sz="1600" b="1" dirty="0">
                <a:ln w="0"/>
                <a:solidFill>
                  <a:schemeClr val="bg1">
                    <a:lumMod val="95000"/>
                  </a:schemeClr>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Feral cats on a letter-winged kite nest, QLD</a:t>
            </a:r>
          </a:p>
          <a:p>
            <a:r>
              <a:rPr lang="en-GB" sz="1600" dirty="0">
                <a:ln w="0"/>
                <a:solidFill>
                  <a:schemeClr val="bg1">
                    <a:lumMod val="95000"/>
                  </a:schemeClr>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Photo: Ivan Reynolds</a:t>
            </a:r>
            <a:endParaRPr lang="en-GB" sz="1600" dirty="0">
              <a:ln w="0"/>
              <a:solidFill>
                <a:schemeClr val="bg1">
                  <a:lumMod val="95000"/>
                </a:schemeClr>
              </a:solidFill>
              <a:effectLst>
                <a:outerShdw blurRad="38100" dist="1905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34329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794BB-D903-BFAA-0AC0-B8CA14AE7C3A}"/>
              </a:ext>
            </a:extLst>
          </p:cNvPr>
          <p:cNvPicPr>
            <a:picLocks noChangeAspect="1"/>
          </p:cNvPicPr>
          <p:nvPr/>
        </p:nvPicPr>
        <p:blipFill>
          <a:blip r:embed="rId3"/>
          <a:stretch>
            <a:fillRect/>
          </a:stretch>
        </p:blipFill>
        <p:spPr>
          <a:xfrm>
            <a:off x="1" y="0"/>
            <a:ext cx="12346820" cy="6945086"/>
          </a:xfrm>
          <a:prstGeom prst="rect">
            <a:avLst/>
          </a:prstGeom>
        </p:spPr>
      </p:pic>
      <p:pic>
        <p:nvPicPr>
          <p:cNvPr id="4" name="Picture 3">
            <a:extLst>
              <a:ext uri="{FF2B5EF4-FFF2-40B4-BE49-F238E27FC236}">
                <a16:creationId xmlns:a16="http://schemas.microsoft.com/office/drawing/2014/main" id="{C19D840F-DCDE-5F30-B9BC-A0AB312291D7}"/>
              </a:ext>
            </a:extLst>
          </p:cNvPr>
          <p:cNvPicPr>
            <a:picLocks noChangeAspect="1"/>
          </p:cNvPicPr>
          <p:nvPr/>
        </p:nvPicPr>
        <p:blipFill>
          <a:blip r:embed="rId3"/>
          <a:stretch>
            <a:fillRect/>
          </a:stretch>
        </p:blipFill>
        <p:spPr>
          <a:xfrm>
            <a:off x="0" y="0"/>
            <a:ext cx="12346820" cy="6945086"/>
          </a:xfrm>
          <a:prstGeom prst="rect">
            <a:avLst/>
          </a:prstGeom>
        </p:spPr>
      </p:pic>
      <p:sp>
        <p:nvSpPr>
          <p:cNvPr id="8" name="TextBox 7">
            <a:extLst>
              <a:ext uri="{FF2B5EF4-FFF2-40B4-BE49-F238E27FC236}">
                <a16:creationId xmlns:a16="http://schemas.microsoft.com/office/drawing/2014/main" id="{8B0BEB4A-E429-9B81-7F88-2A37DF4194C8}"/>
              </a:ext>
            </a:extLst>
          </p:cNvPr>
          <p:cNvSpPr txBox="1"/>
          <p:nvPr/>
        </p:nvSpPr>
        <p:spPr>
          <a:xfrm>
            <a:off x="364671" y="368664"/>
            <a:ext cx="10194471" cy="1323439"/>
          </a:xfrm>
          <a:prstGeom prst="rect">
            <a:avLst/>
          </a:prstGeom>
          <a:noFill/>
        </p:spPr>
        <p:txBody>
          <a:bodyPr wrap="square">
            <a:spAutoFit/>
          </a:bodyPr>
          <a:lstStyle/>
          <a:p>
            <a:r>
              <a:rPr lang="en-US" sz="4000" b="1" dirty="0">
                <a:solidFill>
                  <a:srgbClr val="F68A1E"/>
                </a:solidFill>
                <a:latin typeface="Century Gothic" panose="020B0502020202020204" pitchFamily="34" charset="0"/>
              </a:rPr>
              <a:t>Knowledge gaps/</a:t>
            </a:r>
          </a:p>
          <a:p>
            <a:r>
              <a:rPr lang="en-US" sz="4000" b="1" dirty="0">
                <a:solidFill>
                  <a:srgbClr val="F68A1E"/>
                </a:solidFill>
                <a:latin typeface="Century Gothic" panose="020B0502020202020204" pitchFamily="34" charset="0"/>
              </a:rPr>
              <a:t>next steps</a:t>
            </a:r>
            <a:endParaRPr lang="en-AU" sz="4000" dirty="0">
              <a:latin typeface="Century Gothic" panose="020B0502020202020204" pitchFamily="34" charset="0"/>
            </a:endParaRPr>
          </a:p>
        </p:txBody>
      </p:sp>
      <p:pic>
        <p:nvPicPr>
          <p:cNvPr id="6" name="Picture 5">
            <a:extLst>
              <a:ext uri="{FF2B5EF4-FFF2-40B4-BE49-F238E27FC236}">
                <a16:creationId xmlns:a16="http://schemas.microsoft.com/office/drawing/2014/main" id="{4849A16B-FF24-3B58-4CF7-A2F623D2E1B1}"/>
              </a:ext>
            </a:extLst>
          </p:cNvPr>
          <p:cNvPicPr>
            <a:picLocks noChangeAspect="1"/>
          </p:cNvPicPr>
          <p:nvPr/>
        </p:nvPicPr>
        <p:blipFill>
          <a:blip r:embed="rId4"/>
          <a:stretch>
            <a:fillRect/>
          </a:stretch>
        </p:blipFill>
        <p:spPr>
          <a:xfrm>
            <a:off x="6386045" y="-76768"/>
            <a:ext cx="5960775" cy="7021854"/>
          </a:xfrm>
          <a:prstGeom prst="rect">
            <a:avLst/>
          </a:prstGeom>
        </p:spPr>
      </p:pic>
      <p:sp>
        <p:nvSpPr>
          <p:cNvPr id="7" name="TextBox 6">
            <a:extLst>
              <a:ext uri="{FF2B5EF4-FFF2-40B4-BE49-F238E27FC236}">
                <a16:creationId xmlns:a16="http://schemas.microsoft.com/office/drawing/2014/main" id="{715E4B91-A91F-0E93-AEAA-B892724CD048}"/>
              </a:ext>
            </a:extLst>
          </p:cNvPr>
          <p:cNvSpPr txBox="1"/>
          <p:nvPr/>
        </p:nvSpPr>
        <p:spPr>
          <a:xfrm>
            <a:off x="251099" y="1915885"/>
            <a:ext cx="5866312" cy="4985980"/>
          </a:xfrm>
          <a:prstGeom prst="rect">
            <a:avLst/>
          </a:prstGeom>
          <a:noFill/>
        </p:spPr>
        <p:txBody>
          <a:bodyPr wrap="square" rtlCol="0">
            <a:spAutoFit/>
          </a:bodyPr>
          <a:lstStyle/>
          <a:p>
            <a:pPr marL="285750" indent="-285750">
              <a:buFont typeface="Arial" panose="020B0604020202020204" pitchFamily="34" charset="0"/>
              <a:buChar char="•"/>
            </a:pPr>
            <a:r>
              <a:rPr lang="en-AU" sz="2400" dirty="0">
                <a:latin typeface="Open Sans" panose="020B0606030504020204" pitchFamily="34" charset="0"/>
                <a:ea typeface="Open Sans" panose="020B0606030504020204" pitchFamily="34" charset="0"/>
                <a:cs typeface="Open Sans" panose="020B0606030504020204" pitchFamily="34" charset="0"/>
              </a:rPr>
              <a:t>Data for WA communities?</a:t>
            </a:r>
          </a:p>
          <a:p>
            <a:pPr marL="285750" indent="-285750">
              <a:buFont typeface="Arial" panose="020B0604020202020204" pitchFamily="34" charset="0"/>
              <a:buChar char="•"/>
            </a:pPr>
            <a:r>
              <a:rPr lang="en-AU" sz="2400" dirty="0">
                <a:latin typeface="Open Sans" panose="020B0606030504020204" pitchFamily="34" charset="0"/>
                <a:ea typeface="Open Sans" panose="020B0606030504020204" pitchFamily="34" charset="0"/>
                <a:cs typeface="Open Sans" panose="020B0606030504020204" pitchFamily="34" charset="0"/>
              </a:rPr>
              <a:t>Research gaps </a:t>
            </a:r>
          </a:p>
          <a:p>
            <a:pPr marL="742950" lvl="1" indent="-285750">
              <a:buFont typeface="Arial" panose="020B0604020202020204" pitchFamily="34" charset="0"/>
              <a:buChar char="•"/>
            </a:pPr>
            <a:r>
              <a:rPr lang="en-AU" sz="2400" dirty="0">
                <a:latin typeface="Open Sans" panose="020B0606030504020204" pitchFamily="34" charset="0"/>
                <a:ea typeface="Open Sans" panose="020B0606030504020204" pitchFamily="34" charset="0"/>
                <a:cs typeface="Open Sans" panose="020B0606030504020204" pitchFamily="34" charset="0"/>
              </a:rPr>
              <a:t>Human health impacts</a:t>
            </a:r>
          </a:p>
          <a:p>
            <a:pPr marL="742950" lvl="1" indent="-285750">
              <a:buFont typeface="Arial" panose="020B0604020202020204" pitchFamily="34" charset="0"/>
              <a:buChar char="•"/>
            </a:pPr>
            <a:r>
              <a:rPr lang="en-AU" sz="2400" dirty="0">
                <a:latin typeface="Open Sans" panose="020B0606030504020204" pitchFamily="34" charset="0"/>
                <a:ea typeface="Open Sans" panose="020B0606030504020204" pitchFamily="34" charset="0"/>
                <a:cs typeface="Open Sans" panose="020B0606030504020204" pitchFamily="34" charset="0"/>
              </a:rPr>
              <a:t>Transfer to feral cat population</a:t>
            </a:r>
          </a:p>
          <a:p>
            <a:pPr marL="742950" lvl="1" indent="-285750">
              <a:buFont typeface="Arial" panose="020B0604020202020204" pitchFamily="34" charset="0"/>
              <a:buChar char="•"/>
            </a:pPr>
            <a:r>
              <a:rPr lang="en-AU" sz="2400" dirty="0">
                <a:latin typeface="Open Sans" panose="020B0606030504020204" pitchFamily="34" charset="0"/>
                <a:ea typeface="Open Sans" panose="020B0606030504020204" pitchFamily="34" charset="0"/>
                <a:cs typeface="Open Sans" panose="020B0606030504020204" pitchFamily="34" charset="0"/>
              </a:rPr>
              <a:t>Predation</a:t>
            </a:r>
          </a:p>
          <a:p>
            <a:pPr marL="742950" lvl="1" indent="-285750">
              <a:buFont typeface="Arial" panose="020B0604020202020204" pitchFamily="34" charset="0"/>
              <a:buChar char="•"/>
            </a:pPr>
            <a:r>
              <a:rPr lang="en-AU" sz="2400" dirty="0">
                <a:latin typeface="Open Sans" panose="020B0606030504020204" pitchFamily="34" charset="0"/>
                <a:ea typeface="Open Sans" panose="020B0606030504020204" pitchFamily="34" charset="0"/>
                <a:cs typeface="Open Sans" panose="020B0606030504020204" pitchFamily="34" charset="0"/>
              </a:rPr>
              <a:t>Animal health impacts</a:t>
            </a:r>
          </a:p>
          <a:p>
            <a:endParaRPr lang="en-AU"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AU" sz="2400" dirty="0">
                <a:latin typeface="Open Sans" panose="020B0606030504020204" pitchFamily="34" charset="0"/>
                <a:ea typeface="Open Sans" panose="020B0606030504020204" pitchFamily="34" charset="0"/>
                <a:cs typeface="Open Sans" panose="020B0606030504020204" pitchFamily="34" charset="0"/>
              </a:rPr>
              <a:t>Partnerships for improving domestic cat management?</a:t>
            </a:r>
          </a:p>
          <a:p>
            <a:pPr marL="285750" indent="-285750">
              <a:buFont typeface="Arial" panose="020B0604020202020204" pitchFamily="34" charset="0"/>
              <a:buChar char="•"/>
            </a:pPr>
            <a:endParaRPr lang="en-AU"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AU"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AU"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AU"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AU" dirty="0"/>
          </a:p>
        </p:txBody>
      </p:sp>
      <p:sp>
        <p:nvSpPr>
          <p:cNvPr id="10" name="TextBox 9">
            <a:extLst>
              <a:ext uri="{FF2B5EF4-FFF2-40B4-BE49-F238E27FC236}">
                <a16:creationId xmlns:a16="http://schemas.microsoft.com/office/drawing/2014/main" id="{C247CEEE-34CA-6F60-9639-5E459584194A}"/>
              </a:ext>
            </a:extLst>
          </p:cNvPr>
          <p:cNvSpPr txBox="1"/>
          <p:nvPr/>
        </p:nvSpPr>
        <p:spPr>
          <a:xfrm>
            <a:off x="6923314" y="6196948"/>
            <a:ext cx="622662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w="0"/>
                <a:solidFill>
                  <a:prstClr val="white">
                    <a:lumMod val="95000"/>
                  </a:prstClr>
                </a:solidFill>
                <a:effectLst>
                  <a:outerShdw blurRad="38100" dist="1905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Cats in </a:t>
            </a:r>
            <a:r>
              <a:rPr kumimoji="0" lang="en-GB" sz="1600" b="1" i="0" u="none" strike="noStrike" kern="1200" cap="none" spc="0" normalizeH="0" baseline="0" noProof="0" dirty="0" err="1">
                <a:ln w="0"/>
                <a:solidFill>
                  <a:prstClr val="white">
                    <a:lumMod val="95000"/>
                  </a:prstClr>
                </a:solidFill>
                <a:effectLst>
                  <a:outerShdw blurRad="38100" dist="1905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Maningrida</a:t>
            </a:r>
            <a:r>
              <a:rPr kumimoji="0" lang="en-GB" sz="1600" b="1" i="0" u="none" strike="noStrike" kern="1200" cap="none" spc="0" normalizeH="0" baseline="0" noProof="0" dirty="0">
                <a:ln w="0"/>
                <a:solidFill>
                  <a:prstClr val="white">
                    <a:lumMod val="95000"/>
                  </a:prstClr>
                </a:solidFill>
                <a:effectLst>
                  <a:outerShdw blurRad="38100" dist="1905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 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w="0"/>
                <a:solidFill>
                  <a:prstClr val="white">
                    <a:lumMod val="95000"/>
                  </a:prstClr>
                </a:solidFill>
                <a:effectLst>
                  <a:outerShdw blurRad="38100" dist="1905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Photo: AMRRIC</a:t>
            </a:r>
          </a:p>
        </p:txBody>
      </p:sp>
    </p:spTree>
    <p:extLst>
      <p:ext uri="{BB962C8B-B14F-4D97-AF65-F5344CB8AC3E}">
        <p14:creationId xmlns:p14="http://schemas.microsoft.com/office/powerpoint/2010/main" val="370039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794BB-D903-BFAA-0AC0-B8CA14AE7C3A}"/>
              </a:ext>
            </a:extLst>
          </p:cNvPr>
          <p:cNvPicPr>
            <a:picLocks noChangeAspect="1"/>
          </p:cNvPicPr>
          <p:nvPr/>
        </p:nvPicPr>
        <p:blipFill>
          <a:blip r:embed="rId3"/>
          <a:stretch>
            <a:fillRect/>
          </a:stretch>
        </p:blipFill>
        <p:spPr>
          <a:xfrm>
            <a:off x="1" y="0"/>
            <a:ext cx="12346820" cy="6945086"/>
          </a:xfrm>
          <a:prstGeom prst="rect">
            <a:avLst/>
          </a:prstGeom>
        </p:spPr>
      </p:pic>
      <p:pic>
        <p:nvPicPr>
          <p:cNvPr id="4" name="Picture 3">
            <a:extLst>
              <a:ext uri="{FF2B5EF4-FFF2-40B4-BE49-F238E27FC236}">
                <a16:creationId xmlns:a16="http://schemas.microsoft.com/office/drawing/2014/main" id="{C19D840F-DCDE-5F30-B9BC-A0AB312291D7}"/>
              </a:ext>
            </a:extLst>
          </p:cNvPr>
          <p:cNvPicPr>
            <a:picLocks noChangeAspect="1"/>
          </p:cNvPicPr>
          <p:nvPr/>
        </p:nvPicPr>
        <p:blipFill>
          <a:blip r:embed="rId3"/>
          <a:stretch>
            <a:fillRect/>
          </a:stretch>
        </p:blipFill>
        <p:spPr>
          <a:xfrm>
            <a:off x="0" y="0"/>
            <a:ext cx="12346820" cy="6945086"/>
          </a:xfrm>
          <a:prstGeom prst="rect">
            <a:avLst/>
          </a:prstGeom>
        </p:spPr>
      </p:pic>
      <p:sp>
        <p:nvSpPr>
          <p:cNvPr id="8" name="TextBox 7">
            <a:extLst>
              <a:ext uri="{FF2B5EF4-FFF2-40B4-BE49-F238E27FC236}">
                <a16:creationId xmlns:a16="http://schemas.microsoft.com/office/drawing/2014/main" id="{8B0BEB4A-E429-9B81-7F88-2A37DF4194C8}"/>
              </a:ext>
            </a:extLst>
          </p:cNvPr>
          <p:cNvSpPr txBox="1"/>
          <p:nvPr/>
        </p:nvSpPr>
        <p:spPr>
          <a:xfrm>
            <a:off x="364671" y="368664"/>
            <a:ext cx="10921638" cy="707886"/>
          </a:xfrm>
          <a:prstGeom prst="rect">
            <a:avLst/>
          </a:prstGeom>
          <a:noFill/>
        </p:spPr>
        <p:txBody>
          <a:bodyPr wrap="square">
            <a:spAutoFit/>
          </a:bodyPr>
          <a:lstStyle/>
          <a:p>
            <a:r>
              <a:rPr kumimoji="0" lang="en-US" sz="4000" b="1" i="0" u="none" strike="noStrike" kern="1200" cap="none" spc="0" normalizeH="0" baseline="0" noProof="0" dirty="0">
                <a:ln>
                  <a:noFill/>
                </a:ln>
                <a:solidFill>
                  <a:srgbClr val="F68A1E"/>
                </a:solidFill>
                <a:effectLst/>
                <a:uLnTx/>
                <a:uFillTx/>
                <a:latin typeface="Century Gothic" panose="020B0502020202020204" pitchFamily="34" charset="0"/>
                <a:ea typeface="Helvetica Neue Condensed" panose="02000503000000020004" pitchFamily="2" charset="0"/>
                <a:cs typeface="Helvetica Neue Condensed" panose="02000503000000020004" pitchFamily="2" charset="0"/>
              </a:rPr>
              <a:t>One Health </a:t>
            </a:r>
            <a:r>
              <a:rPr lang="en-US" sz="4000" b="1" dirty="0">
                <a:solidFill>
                  <a:srgbClr val="F68A1E"/>
                </a:solidFill>
                <a:latin typeface="Century Gothic" panose="020B0502020202020204" pitchFamily="34" charset="0"/>
                <a:ea typeface="Helvetica Neue Condensed" panose="02000503000000020004" pitchFamily="2" charset="0"/>
                <a:cs typeface="Helvetica Neue Condensed" panose="02000503000000020004" pitchFamily="2" charset="0"/>
              </a:rPr>
              <a:t>and </a:t>
            </a:r>
            <a:r>
              <a:rPr kumimoji="0" lang="en-US" sz="4000" b="1" i="0" u="none" strike="noStrike" kern="1200" cap="none" spc="0" normalizeH="0" baseline="0" noProof="0" dirty="0">
                <a:ln>
                  <a:noFill/>
                </a:ln>
                <a:solidFill>
                  <a:srgbClr val="F68A1E"/>
                </a:solidFill>
                <a:effectLst/>
                <a:uLnTx/>
                <a:uFillTx/>
                <a:latin typeface="Century Gothic" panose="020B0502020202020204" pitchFamily="34" charset="0"/>
                <a:ea typeface="Helvetica Neue Condensed" panose="02000503000000020004" pitchFamily="2" charset="0"/>
                <a:cs typeface="Helvetica Neue Condensed" panose="02000503000000020004" pitchFamily="2" charset="0"/>
              </a:rPr>
              <a:t>cat management</a:t>
            </a:r>
            <a:endParaRPr lang="en-AU" sz="4000" dirty="0">
              <a:latin typeface="Century Gothic" panose="020B0502020202020204" pitchFamily="34" charset="0"/>
            </a:endParaRPr>
          </a:p>
        </p:txBody>
      </p:sp>
      <p:pic>
        <p:nvPicPr>
          <p:cNvPr id="9" name="Picture 8">
            <a:extLst>
              <a:ext uri="{FF2B5EF4-FFF2-40B4-BE49-F238E27FC236}">
                <a16:creationId xmlns:a16="http://schemas.microsoft.com/office/drawing/2014/main" id="{E216DB81-6005-0916-4FBF-5287E7A9AE70}"/>
              </a:ext>
            </a:extLst>
          </p:cNvPr>
          <p:cNvPicPr>
            <a:picLocks noChangeAspect="1"/>
          </p:cNvPicPr>
          <p:nvPr/>
        </p:nvPicPr>
        <p:blipFill>
          <a:blip r:embed="rId4"/>
          <a:stretch>
            <a:fillRect/>
          </a:stretch>
        </p:blipFill>
        <p:spPr>
          <a:xfrm>
            <a:off x="1872439" y="1700403"/>
            <a:ext cx="7815749" cy="4395597"/>
          </a:xfrm>
          <a:prstGeom prst="rect">
            <a:avLst/>
          </a:prstGeom>
        </p:spPr>
      </p:pic>
      <p:sp>
        <p:nvSpPr>
          <p:cNvPr id="10" name="TextBox 9">
            <a:extLst>
              <a:ext uri="{FF2B5EF4-FFF2-40B4-BE49-F238E27FC236}">
                <a16:creationId xmlns:a16="http://schemas.microsoft.com/office/drawing/2014/main" id="{17F47423-BCE8-893B-D05A-C226E0E20EA1}"/>
              </a:ext>
            </a:extLst>
          </p:cNvPr>
          <p:cNvSpPr txBox="1"/>
          <p:nvPr/>
        </p:nvSpPr>
        <p:spPr>
          <a:xfrm>
            <a:off x="1" y="6396335"/>
            <a:ext cx="6878320" cy="461665"/>
          </a:xfrm>
          <a:prstGeom prst="rect">
            <a:avLst/>
          </a:prstGeom>
          <a:noFill/>
        </p:spPr>
        <p:txBody>
          <a:bodyPr wrap="square" rtlCol="0">
            <a:spAutoFit/>
          </a:bodyPr>
          <a:lstStyle/>
          <a:p>
            <a:r>
              <a:rPr lang="en-AU" sz="1200" dirty="0"/>
              <a:t>Symbols courtesy of the NESP Resilient Landscapes Hub (nesplandscapes.edu.au) and Tracy Saxby -Integration and Application Network Media Library (https://ian.umces.edu/media-library/symbols/). </a:t>
            </a:r>
          </a:p>
        </p:txBody>
      </p:sp>
    </p:spTree>
    <p:extLst>
      <p:ext uri="{BB962C8B-B14F-4D97-AF65-F5344CB8AC3E}">
        <p14:creationId xmlns:p14="http://schemas.microsoft.com/office/powerpoint/2010/main" val="130776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E4AE15-8CD5-96DF-D841-C9B40632AAB5}"/>
              </a:ext>
            </a:extLst>
          </p:cNvPr>
          <p:cNvSpPr txBox="1"/>
          <p:nvPr/>
        </p:nvSpPr>
        <p:spPr>
          <a:xfrm>
            <a:off x="364671" y="368664"/>
            <a:ext cx="10921638" cy="707886"/>
          </a:xfrm>
          <a:prstGeom prst="rect">
            <a:avLst/>
          </a:prstGeom>
          <a:noFill/>
        </p:spPr>
        <p:txBody>
          <a:bodyPr wrap="square">
            <a:spAutoFit/>
          </a:bodyPr>
          <a:lstStyle/>
          <a:p>
            <a:r>
              <a:rPr lang="en-US" sz="4000" b="1" dirty="0">
                <a:solidFill>
                  <a:srgbClr val="F68A1E"/>
                </a:solidFill>
                <a:latin typeface="Century Gothic" panose="020B0502020202020204" pitchFamily="34" charset="0"/>
              </a:rPr>
              <a:t>Public/Global/Eco/One/Planetary Health… </a:t>
            </a:r>
            <a:endParaRPr lang="en-AU" sz="4000" dirty="0">
              <a:latin typeface="Century Gothic" panose="020B0502020202020204" pitchFamily="34" charset="0"/>
            </a:endParaRPr>
          </a:p>
        </p:txBody>
      </p:sp>
      <p:pic>
        <p:nvPicPr>
          <p:cNvPr id="4" name="Picture 3">
            <a:extLst>
              <a:ext uri="{FF2B5EF4-FFF2-40B4-BE49-F238E27FC236}">
                <a16:creationId xmlns:a16="http://schemas.microsoft.com/office/drawing/2014/main" id="{21164B19-1271-9915-188F-6E4489D76B94}"/>
              </a:ext>
            </a:extLst>
          </p:cNvPr>
          <p:cNvPicPr>
            <a:picLocks noChangeAspect="1"/>
          </p:cNvPicPr>
          <p:nvPr/>
        </p:nvPicPr>
        <p:blipFill>
          <a:blip r:embed="rId3"/>
          <a:stretch>
            <a:fillRect/>
          </a:stretch>
        </p:blipFill>
        <p:spPr>
          <a:xfrm>
            <a:off x="2501254" y="1219166"/>
            <a:ext cx="6648472" cy="5123982"/>
          </a:xfrm>
          <a:prstGeom prst="rect">
            <a:avLst/>
          </a:prstGeom>
        </p:spPr>
      </p:pic>
      <p:sp>
        <p:nvSpPr>
          <p:cNvPr id="5" name="TextBox 4">
            <a:extLst>
              <a:ext uri="{FF2B5EF4-FFF2-40B4-BE49-F238E27FC236}">
                <a16:creationId xmlns:a16="http://schemas.microsoft.com/office/drawing/2014/main" id="{EB0B010D-F6A2-E664-47DA-96D6FB19C145}"/>
              </a:ext>
            </a:extLst>
          </p:cNvPr>
          <p:cNvSpPr txBox="1"/>
          <p:nvPr/>
        </p:nvSpPr>
        <p:spPr>
          <a:xfrm>
            <a:off x="10208623" y="6488668"/>
            <a:ext cx="2155371" cy="369332"/>
          </a:xfrm>
          <a:prstGeom prst="rect">
            <a:avLst/>
          </a:prstGeom>
          <a:noFill/>
        </p:spPr>
        <p:txBody>
          <a:bodyPr wrap="square" rtlCol="0">
            <a:spAutoFit/>
          </a:bodyPr>
          <a:lstStyle/>
          <a:p>
            <a:r>
              <a:rPr lang="en-AU" dirty="0"/>
              <a:t>Image: Eric Marty</a:t>
            </a:r>
          </a:p>
        </p:txBody>
      </p:sp>
    </p:spTree>
    <p:extLst>
      <p:ext uri="{BB962C8B-B14F-4D97-AF65-F5344CB8AC3E}">
        <p14:creationId xmlns:p14="http://schemas.microsoft.com/office/powerpoint/2010/main" val="130030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F3268-CA97-3C7F-0627-8E5E766E5FF5}"/>
              </a:ext>
            </a:extLst>
          </p:cNvPr>
          <p:cNvSpPr>
            <a:spLocks noGrp="1"/>
          </p:cNvSpPr>
          <p:nvPr>
            <p:ph type="title"/>
          </p:nvPr>
        </p:nvSpPr>
        <p:spPr>
          <a:xfrm>
            <a:off x="640080" y="325369"/>
            <a:ext cx="4368602" cy="1956841"/>
          </a:xfrm>
        </p:spPr>
        <p:txBody>
          <a:bodyPr anchor="b">
            <a:normAutofit/>
          </a:bodyPr>
          <a:lstStyle/>
          <a:p>
            <a:r>
              <a:rPr lang="en-US" sz="4200" b="1" dirty="0">
                <a:solidFill>
                  <a:srgbClr val="F68A1E"/>
                </a:solidFill>
                <a:latin typeface="Century Gothic" panose="020B0502020202020204" pitchFamily="34" charset="0"/>
              </a:rPr>
              <a:t>Key messages </a:t>
            </a:r>
            <a:br>
              <a:rPr lang="en-AU" sz="4200" dirty="0">
                <a:latin typeface="Century Gothic" panose="020B0502020202020204" pitchFamily="34" charset="0"/>
              </a:rPr>
            </a:br>
            <a:r>
              <a:rPr lang="en-AU" sz="4200" dirty="0">
                <a:latin typeface="Century Gothic" panose="020B0502020202020204" pitchFamily="34" charset="0"/>
              </a:rPr>
              <a:t> </a:t>
            </a:r>
            <a:endParaRPr lang="en-AU" sz="42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0080C7-7616-54C4-DB0D-0F054BA04F77}"/>
              </a:ext>
            </a:extLst>
          </p:cNvPr>
          <p:cNvSpPr>
            <a:spLocks noGrp="1"/>
          </p:cNvSpPr>
          <p:nvPr>
            <p:ph idx="1"/>
          </p:nvPr>
        </p:nvSpPr>
        <p:spPr>
          <a:xfrm>
            <a:off x="640080" y="2872899"/>
            <a:ext cx="4243589" cy="3320668"/>
          </a:xfrm>
        </p:spPr>
        <p:txBody>
          <a:bodyPr>
            <a:normAutofit fontScale="92500" lnSpcReduction="20000"/>
          </a:bodyPr>
          <a:lstStyle/>
          <a:p>
            <a:endParaRPr lang="en-AU" sz="2600" dirty="0">
              <a:latin typeface="Open Sans" panose="020B0606030504020204" pitchFamily="34" charset="0"/>
              <a:ea typeface="Open Sans" panose="020B0606030504020204" pitchFamily="34" charset="0"/>
              <a:cs typeface="Open Sans" panose="020B0606030504020204" pitchFamily="34" charset="0"/>
            </a:endParaRPr>
          </a:p>
          <a:p>
            <a:r>
              <a:rPr lang="en-AU" sz="2600" dirty="0">
                <a:latin typeface="Open Sans" panose="020B0606030504020204" pitchFamily="34" charset="0"/>
                <a:ea typeface="Open Sans" panose="020B0606030504020204" pitchFamily="34" charset="0"/>
                <a:cs typeface="Open Sans" panose="020B0606030504020204" pitchFamily="34" charset="0"/>
              </a:rPr>
              <a:t>We are concerned about the growing numbers of cats in communities.</a:t>
            </a:r>
          </a:p>
          <a:p>
            <a:r>
              <a:rPr lang="en-AU" sz="2600" dirty="0">
                <a:latin typeface="Open Sans" panose="020B0606030504020204" pitchFamily="34" charset="0"/>
                <a:ea typeface="Open Sans" panose="020B0606030504020204" pitchFamily="34" charset="0"/>
                <a:cs typeface="Open Sans" panose="020B0606030504020204" pitchFamily="34" charset="0"/>
              </a:rPr>
              <a:t>Keen to support local approaches and develop partnerships</a:t>
            </a:r>
          </a:p>
          <a:p>
            <a:pPr lvl="1"/>
            <a:r>
              <a:rPr lang="en-AU" sz="2600" dirty="0">
                <a:latin typeface="Open Sans" panose="020B0606030504020204" pitchFamily="34" charset="0"/>
                <a:ea typeface="Open Sans" panose="020B0606030504020204" pitchFamily="34" charset="0"/>
                <a:cs typeface="Open Sans" panose="020B0606030504020204" pitchFamily="34" charset="0"/>
              </a:rPr>
              <a:t>veterinary and education programs </a:t>
            </a:r>
          </a:p>
          <a:p>
            <a:pPr lvl="1"/>
            <a:r>
              <a:rPr lang="en-AU" sz="2600" dirty="0">
                <a:latin typeface="Open Sans" panose="020B0606030504020204" pitchFamily="34" charset="0"/>
                <a:ea typeface="Open Sans" panose="020B0606030504020204" pitchFamily="34" charset="0"/>
                <a:cs typeface="Open Sans" panose="020B0606030504020204" pitchFamily="34" charset="0"/>
              </a:rPr>
              <a:t>resources in Indigenous languages?</a:t>
            </a:r>
          </a:p>
          <a:p>
            <a:pPr marL="0" indent="0">
              <a:buNone/>
            </a:pPr>
            <a:endParaRPr lang="en-AU" sz="2200" dirty="0"/>
          </a:p>
        </p:txBody>
      </p:sp>
      <p:pic>
        <p:nvPicPr>
          <p:cNvPr id="7" name="Picture 6">
            <a:extLst>
              <a:ext uri="{FF2B5EF4-FFF2-40B4-BE49-F238E27FC236}">
                <a16:creationId xmlns:a16="http://schemas.microsoft.com/office/drawing/2014/main" id="{DCC6272E-99F0-D40B-1DCA-44AEA29C3BF6}"/>
              </a:ext>
            </a:extLst>
          </p:cNvPr>
          <p:cNvPicPr>
            <a:picLocks noChangeAspect="1"/>
          </p:cNvPicPr>
          <p:nvPr/>
        </p:nvPicPr>
        <p:blipFill rotWithShape="1">
          <a:blip r:embed="rId3"/>
          <a:srcRect l="3931" r="1657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extBox 8">
            <a:extLst>
              <a:ext uri="{FF2B5EF4-FFF2-40B4-BE49-F238E27FC236}">
                <a16:creationId xmlns:a16="http://schemas.microsoft.com/office/drawing/2014/main" id="{539F6D06-BEB0-114E-4B0D-A448311A91E4}"/>
              </a:ext>
            </a:extLst>
          </p:cNvPr>
          <p:cNvSpPr txBox="1"/>
          <p:nvPr/>
        </p:nvSpPr>
        <p:spPr>
          <a:xfrm>
            <a:off x="6080571" y="6018852"/>
            <a:ext cx="6159136"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ln w="0"/>
                <a:solidFill>
                  <a:prstClr val="white">
                    <a:lumMod val="95000"/>
                  </a:prstClr>
                </a:solidFill>
                <a:effectLst>
                  <a:outerShdw blurRad="38100" dist="1905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‘Felt cat’ education kit, Groote Eylandt NT</a:t>
            </a:r>
            <a:endParaRPr kumimoji="0" lang="en-GB" sz="1800" b="1" i="0" u="none" strike="noStrike" kern="1200" cap="none" spc="0" normalizeH="0" baseline="0" noProof="0" dirty="0">
              <a:ln w="0"/>
              <a:solidFill>
                <a:prstClr val="white">
                  <a:lumMod val="95000"/>
                </a:prstClr>
              </a:solidFill>
              <a:effectLst>
                <a:outerShdw blurRad="38100" dist="1905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w="0"/>
                <a:solidFill>
                  <a:prstClr val="white">
                    <a:lumMod val="95000"/>
                  </a:prstClr>
                </a:solidFill>
                <a:effectLst>
                  <a:outerShdw blurRad="38100" dist="1905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Photo: AMRRIC</a:t>
            </a:r>
          </a:p>
        </p:txBody>
      </p:sp>
    </p:spTree>
    <p:extLst>
      <p:ext uri="{BB962C8B-B14F-4D97-AF65-F5344CB8AC3E}">
        <p14:creationId xmlns:p14="http://schemas.microsoft.com/office/powerpoint/2010/main" val="14281894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cd2aa9c-bcc8-4de9-99a1-05c117bb8582">
      <UserInfo>
        <DisplayName>Brooke Rankmore</DisplayName>
        <AccountId>77</AccountId>
        <AccountType/>
      </UserInfo>
      <UserInfo>
        <DisplayName>Lauren McDonald</DisplayName>
        <AccountId>128</AccountId>
        <AccountType/>
      </UserInfo>
      <UserInfo>
        <DisplayName>Frances Grant</DisplayName>
        <AccountId>190</AccountId>
        <AccountType/>
      </UserInfo>
      <UserInfo>
        <DisplayName>Jory Stariwat</DisplayName>
        <AccountId>365</AccountId>
        <AccountType/>
      </UserInfo>
      <UserInfo>
        <DisplayName>Helen Bigmore</DisplayName>
        <AccountId>377</AccountId>
        <AccountType/>
      </UserInfo>
      <UserInfo>
        <DisplayName>Jessica Hoopes</DisplayName>
        <AccountId>381</AccountId>
        <AccountType/>
      </UserInfo>
    </SharedWithUsers>
    <lcf76f155ced4ddcb4097134ff3c332f xmlns="87cfcaa0-a971-4cec-9a62-1aa5c00644d7">
      <Terms xmlns="http://schemas.microsoft.com/office/infopath/2007/PartnerControls"/>
    </lcf76f155ced4ddcb4097134ff3c332f>
    <TaxCatchAll xmlns="ccd2aa9c-bcc8-4de9-99a1-05c117bb85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8D347CEC839046A383B2ACE2D8FEE8" ma:contentTypeVersion="16" ma:contentTypeDescription="Create a new document." ma:contentTypeScope="" ma:versionID="d90f7b20431f9a55c28ca54d732e6fd4">
  <xsd:schema xmlns:xsd="http://www.w3.org/2001/XMLSchema" xmlns:xs="http://www.w3.org/2001/XMLSchema" xmlns:p="http://schemas.microsoft.com/office/2006/metadata/properties" xmlns:ns2="87cfcaa0-a971-4cec-9a62-1aa5c00644d7" xmlns:ns3="ccd2aa9c-bcc8-4de9-99a1-05c117bb8582" targetNamespace="http://schemas.microsoft.com/office/2006/metadata/properties" ma:root="true" ma:fieldsID="e41e6eef212d80af0c3259945e3492d6" ns2:_="" ns3:_="">
    <xsd:import namespace="87cfcaa0-a971-4cec-9a62-1aa5c00644d7"/>
    <xsd:import namespace="ccd2aa9c-bcc8-4de9-99a1-05c117bb85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cfcaa0-a971-4cec-9a62-1aa5c00644d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f0ebb2-56b3-41df-8174-53d206e4945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d2aa9c-bcc8-4de9-99a1-05c117bb858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b82a9699-ad1d-433d-bc2e-6edd8b6a4616}" ma:internalName="TaxCatchAll" ma:showField="CatchAllData" ma:web="ccd2aa9c-bcc8-4de9-99a1-05c117bb85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D8786C-B25B-411E-B598-4F09778D640C}">
  <ds:schemaRefs>
    <ds:schemaRef ds:uri="87cfcaa0-a971-4cec-9a62-1aa5c00644d7"/>
    <ds:schemaRef ds:uri="ccd2aa9c-bcc8-4de9-99a1-05c117bb85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DDE759A-62A3-4273-B61E-898A6767CB4D}">
  <ds:schemaRefs>
    <ds:schemaRef ds:uri="87cfcaa0-a971-4cec-9a62-1aa5c00644d7"/>
    <ds:schemaRef ds:uri="ccd2aa9c-bcc8-4de9-99a1-05c117bb85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E27BD8A-4122-48CC-89EF-ADDC0EA573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7756</TotalTime>
  <Words>1689</Words>
  <Application>Microsoft Office PowerPoint</Application>
  <PresentationFormat>Widescreen</PresentationFormat>
  <Paragraphs>112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Helvetica</vt:lpstr>
      <vt:lpstr>Open Sans</vt:lpstr>
      <vt:lpstr>Office Theme</vt:lpstr>
      <vt:lpstr>PowerPoint Presentation</vt:lpstr>
      <vt:lpstr>PowerPoint Presentation</vt:lpstr>
      <vt:lpstr>Management challenges</vt:lpstr>
      <vt:lpstr>PowerPoint Presentation</vt:lpstr>
      <vt:lpstr>Other findings  </vt:lpstr>
      <vt:lpstr>PowerPoint Presentation</vt:lpstr>
      <vt:lpstr>PowerPoint Presentation</vt:lpstr>
      <vt:lpstr>PowerPoint Presentation</vt:lpstr>
      <vt:lpstr>Key messages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Bonny Cumming</dc:creator>
  <cp:lastModifiedBy>Tida Nou</cp:lastModifiedBy>
  <cp:revision>25</cp:revision>
  <dcterms:created xsi:type="dcterms:W3CDTF">2020-06-19T07:15:06Z</dcterms:created>
  <dcterms:modified xsi:type="dcterms:W3CDTF">2023-02-09T06:07:34Z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0x0101009D8D347CEC839046A383B2ACE2D8FEE8</vt:lpwstr>
  </property>
  <property fmtid="{D5CDD505-2E9C-101B-9397-08002B2CF9AE}" pid="3" name="MediaServiceImageTags">
    <vt:lpwstr/>
  </property>
</Properties>
</file>