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474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5963" y="1686972"/>
            <a:ext cx="6510020" cy="4705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125B4F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16000" y="5457764"/>
            <a:ext cx="16256000" cy="2025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800" b="1" i="0">
                <a:solidFill>
                  <a:srgbClr val="169DA2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800" b="1" i="0">
                <a:solidFill>
                  <a:srgbClr val="169DA2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800" b="1" i="0">
                <a:solidFill>
                  <a:srgbClr val="169DA2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FF5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7142" y="873366"/>
            <a:ext cx="17013714" cy="2425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800" b="1" i="0">
                <a:solidFill>
                  <a:srgbClr val="169DA2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ndcaretasmania.org.a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700" y="8855926"/>
            <a:ext cx="967126" cy="11790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71583" y="8885356"/>
            <a:ext cx="2569948" cy="115185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97012" y="9460675"/>
            <a:ext cx="1450689" cy="57592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31031" y="8885356"/>
            <a:ext cx="1075792" cy="115185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8277013" y="0"/>
            <a:ext cx="10011410" cy="10287000"/>
            <a:chOff x="8277013" y="0"/>
            <a:chExt cx="10011410" cy="10287000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77013" y="1468264"/>
              <a:ext cx="10010986" cy="6476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862671" y="0"/>
              <a:ext cx="3425278" cy="1028699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ctrTitle"/>
          </p:nvPr>
        </p:nvSpPr>
        <p:spPr>
          <a:xfrm>
            <a:off x="915962" y="1686972"/>
            <a:ext cx="6856437" cy="47577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2395">
              <a:lnSpc>
                <a:spcPts val="3500"/>
              </a:lnSpc>
              <a:spcBef>
                <a:spcPts val="100"/>
              </a:spcBef>
            </a:pPr>
            <a:r>
              <a:rPr spc="5" dirty="0"/>
              <a:t>LANDCARE</a:t>
            </a:r>
            <a:r>
              <a:rPr spc="-145" dirty="0"/>
              <a:t> </a:t>
            </a:r>
            <a:r>
              <a:rPr spc="30" dirty="0"/>
              <a:t>TASMANIA</a:t>
            </a:r>
          </a:p>
          <a:p>
            <a:pPr marL="12700" marR="5080">
              <a:lnSpc>
                <a:spcPts val="7950"/>
              </a:lnSpc>
              <a:spcBef>
                <a:spcPts val="1540"/>
              </a:spcBef>
            </a:pPr>
            <a:r>
              <a:rPr sz="8000" b="1" spc="185" dirty="0">
                <a:solidFill>
                  <a:srgbClr val="709C36"/>
                </a:solidFill>
                <a:latin typeface="Trebuchet MS"/>
                <a:cs typeface="Trebuchet MS"/>
              </a:rPr>
              <a:t>COMMUNITY </a:t>
            </a:r>
            <a:r>
              <a:rPr sz="8000" b="1" spc="190" dirty="0">
                <a:solidFill>
                  <a:srgbClr val="709C36"/>
                </a:solidFill>
                <a:latin typeface="Trebuchet MS"/>
                <a:cs typeface="Trebuchet MS"/>
              </a:rPr>
              <a:t> </a:t>
            </a:r>
            <a:r>
              <a:rPr sz="8000" b="1" spc="-505" dirty="0">
                <a:solidFill>
                  <a:srgbClr val="709C36"/>
                </a:solidFill>
                <a:latin typeface="Trebuchet MS"/>
                <a:cs typeface="Trebuchet MS"/>
              </a:rPr>
              <a:t>E</a:t>
            </a:r>
            <a:r>
              <a:rPr sz="8000" b="1" spc="365" dirty="0">
                <a:solidFill>
                  <a:srgbClr val="709C36"/>
                </a:solidFill>
                <a:latin typeface="Trebuchet MS"/>
                <a:cs typeface="Trebuchet MS"/>
              </a:rPr>
              <a:t>N</a:t>
            </a:r>
            <a:r>
              <a:rPr sz="8000" b="1" spc="105" dirty="0">
                <a:solidFill>
                  <a:srgbClr val="709C36"/>
                </a:solidFill>
                <a:latin typeface="Trebuchet MS"/>
                <a:cs typeface="Trebuchet MS"/>
              </a:rPr>
              <a:t>G</a:t>
            </a:r>
            <a:r>
              <a:rPr sz="8000" b="1" spc="210" dirty="0">
                <a:solidFill>
                  <a:srgbClr val="709C36"/>
                </a:solidFill>
                <a:latin typeface="Trebuchet MS"/>
                <a:cs typeface="Trebuchet MS"/>
              </a:rPr>
              <a:t>A</a:t>
            </a:r>
            <a:r>
              <a:rPr sz="8000" b="1" spc="105" dirty="0">
                <a:solidFill>
                  <a:srgbClr val="709C36"/>
                </a:solidFill>
                <a:latin typeface="Trebuchet MS"/>
                <a:cs typeface="Trebuchet MS"/>
              </a:rPr>
              <a:t>G</a:t>
            </a:r>
            <a:r>
              <a:rPr sz="8000" b="1" spc="-505" dirty="0">
                <a:solidFill>
                  <a:srgbClr val="709C36"/>
                </a:solidFill>
                <a:latin typeface="Trebuchet MS"/>
                <a:cs typeface="Trebuchet MS"/>
              </a:rPr>
              <a:t>E</a:t>
            </a:r>
            <a:r>
              <a:rPr sz="8000" b="1" spc="1030" dirty="0">
                <a:solidFill>
                  <a:srgbClr val="709C36"/>
                </a:solidFill>
                <a:latin typeface="Trebuchet MS"/>
                <a:cs typeface="Trebuchet MS"/>
              </a:rPr>
              <a:t>M</a:t>
            </a:r>
            <a:r>
              <a:rPr sz="8000" b="1" spc="-505" dirty="0">
                <a:solidFill>
                  <a:srgbClr val="709C36"/>
                </a:solidFill>
                <a:latin typeface="Trebuchet MS"/>
                <a:cs typeface="Trebuchet MS"/>
              </a:rPr>
              <a:t>E</a:t>
            </a:r>
            <a:r>
              <a:rPr lang="en-US" sz="8000" b="1" spc="365" dirty="0">
                <a:solidFill>
                  <a:srgbClr val="709C36"/>
                </a:solidFill>
                <a:latin typeface="Trebuchet MS"/>
                <a:cs typeface="Trebuchet MS"/>
              </a:rPr>
              <a:t>N</a:t>
            </a:r>
            <a:r>
              <a:rPr sz="8000" b="1" spc="-445" dirty="0">
                <a:solidFill>
                  <a:srgbClr val="709C36"/>
                </a:solidFill>
                <a:latin typeface="Trebuchet MS"/>
                <a:cs typeface="Trebuchet MS"/>
              </a:rPr>
              <a:t>T  </a:t>
            </a:r>
            <a:r>
              <a:rPr sz="8000" b="1" spc="250" dirty="0">
                <a:solidFill>
                  <a:srgbClr val="709C36"/>
                </a:solidFill>
                <a:latin typeface="Trebuchet MS"/>
                <a:cs typeface="Trebuchet MS"/>
              </a:rPr>
              <a:t>ACROSS </a:t>
            </a:r>
            <a:r>
              <a:rPr sz="8000" b="1" spc="215" dirty="0">
                <a:solidFill>
                  <a:srgbClr val="709C36"/>
                </a:solidFill>
                <a:latin typeface="Trebuchet MS"/>
                <a:cs typeface="Trebuchet MS"/>
              </a:rPr>
              <a:t>A </a:t>
            </a:r>
            <a:r>
              <a:rPr sz="8000" b="1" spc="220" dirty="0">
                <a:solidFill>
                  <a:srgbClr val="709C36"/>
                </a:solidFill>
                <a:latin typeface="Trebuchet MS"/>
                <a:cs typeface="Trebuchet MS"/>
              </a:rPr>
              <a:t> </a:t>
            </a:r>
            <a:r>
              <a:rPr sz="8000" b="1" spc="75" dirty="0">
                <a:solidFill>
                  <a:srgbClr val="709C36"/>
                </a:solidFill>
                <a:latin typeface="Trebuchet MS"/>
                <a:cs typeface="Trebuchet MS"/>
              </a:rPr>
              <a:t>LANDSCAPE</a:t>
            </a:r>
            <a:endParaRPr sz="80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6000" y="6272236"/>
            <a:ext cx="1925955" cy="1625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95"/>
              </a:spcBef>
            </a:pPr>
            <a:r>
              <a:rPr sz="3000" spc="-40" dirty="0">
                <a:solidFill>
                  <a:srgbClr val="125B4F"/>
                </a:solidFill>
                <a:latin typeface="Tahoma"/>
                <a:cs typeface="Tahoma"/>
              </a:rPr>
              <a:t>Feral </a:t>
            </a:r>
            <a:r>
              <a:rPr sz="3000" spc="-10" dirty="0">
                <a:solidFill>
                  <a:srgbClr val="125B4F"/>
                </a:solidFill>
                <a:latin typeface="Tahoma"/>
                <a:cs typeface="Tahoma"/>
              </a:rPr>
              <a:t>Cat </a:t>
            </a:r>
            <a:r>
              <a:rPr sz="3000" spc="-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000" spc="-40" dirty="0">
                <a:solidFill>
                  <a:srgbClr val="125B4F"/>
                </a:solidFill>
                <a:latin typeface="Tahoma"/>
                <a:cs typeface="Tahoma"/>
              </a:rPr>
              <a:t>S</a:t>
            </a:r>
            <a:r>
              <a:rPr sz="3000" spc="15" dirty="0">
                <a:solidFill>
                  <a:srgbClr val="125B4F"/>
                </a:solidFill>
                <a:latin typeface="Tahoma"/>
                <a:cs typeface="Tahoma"/>
              </a:rPr>
              <a:t>y</a:t>
            </a:r>
            <a:r>
              <a:rPr sz="3000" spc="-95" dirty="0">
                <a:solidFill>
                  <a:srgbClr val="125B4F"/>
                </a:solidFill>
                <a:latin typeface="Tahoma"/>
                <a:cs typeface="Tahoma"/>
              </a:rPr>
              <a:t>m</a:t>
            </a:r>
            <a:r>
              <a:rPr sz="3000" spc="-20" dirty="0">
                <a:solidFill>
                  <a:srgbClr val="125B4F"/>
                </a:solidFill>
                <a:latin typeface="Tahoma"/>
                <a:cs typeface="Tahoma"/>
              </a:rPr>
              <a:t>p</a:t>
            </a:r>
            <a:r>
              <a:rPr sz="3000" spc="35" dirty="0">
                <a:solidFill>
                  <a:srgbClr val="125B4F"/>
                </a:solidFill>
                <a:latin typeface="Tahoma"/>
                <a:cs typeface="Tahoma"/>
              </a:rPr>
              <a:t>o</a:t>
            </a:r>
            <a:r>
              <a:rPr sz="3000" dirty="0">
                <a:solidFill>
                  <a:srgbClr val="125B4F"/>
                </a:solidFill>
                <a:latin typeface="Tahoma"/>
                <a:cs typeface="Tahoma"/>
              </a:rPr>
              <a:t>s</a:t>
            </a:r>
            <a:r>
              <a:rPr sz="3000" spc="40" dirty="0">
                <a:solidFill>
                  <a:srgbClr val="125B4F"/>
                </a:solidFill>
                <a:latin typeface="Tahoma"/>
                <a:cs typeface="Tahoma"/>
              </a:rPr>
              <a:t>i</a:t>
            </a:r>
            <a:r>
              <a:rPr sz="3000" spc="-85" dirty="0">
                <a:solidFill>
                  <a:srgbClr val="125B4F"/>
                </a:solidFill>
                <a:latin typeface="Tahoma"/>
                <a:cs typeface="Tahoma"/>
              </a:rPr>
              <a:t>u</a:t>
            </a:r>
            <a:r>
              <a:rPr sz="3000" spc="-55" dirty="0">
                <a:solidFill>
                  <a:srgbClr val="125B4F"/>
                </a:solidFill>
                <a:latin typeface="Tahoma"/>
                <a:cs typeface="Tahoma"/>
              </a:rPr>
              <a:t>m  </a:t>
            </a:r>
            <a:r>
              <a:rPr sz="3000" spc="-75" dirty="0">
                <a:solidFill>
                  <a:srgbClr val="125B4F"/>
                </a:solidFill>
                <a:latin typeface="Tahoma"/>
                <a:cs typeface="Tahoma"/>
              </a:rPr>
              <a:t>2023</a:t>
            </a:r>
            <a:endParaRPr sz="3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871" y="3"/>
            <a:ext cx="18112127" cy="1000480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7838487" cy="779144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0059" y="8328614"/>
            <a:ext cx="1314449" cy="16001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5141" y="8328614"/>
            <a:ext cx="3571874" cy="16001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5143500"/>
            <a:ext cx="6980555" cy="1832610"/>
          </a:xfrm>
          <a:custGeom>
            <a:avLst/>
            <a:gdLst/>
            <a:ahLst/>
            <a:cxnLst/>
            <a:rect l="l" t="t" r="r" b="b"/>
            <a:pathLst>
              <a:path w="6980555" h="1832609">
                <a:moveTo>
                  <a:pt x="0" y="1832371"/>
                </a:moveTo>
                <a:lnTo>
                  <a:pt x="0" y="0"/>
                </a:lnTo>
                <a:lnTo>
                  <a:pt x="6980482" y="0"/>
                </a:lnTo>
                <a:lnTo>
                  <a:pt x="6980482" y="1832371"/>
                </a:lnTo>
                <a:lnTo>
                  <a:pt x="0" y="1832371"/>
                </a:lnTo>
                <a:close/>
              </a:path>
            </a:pathLst>
          </a:custGeom>
          <a:solidFill>
            <a:srgbClr val="FFFFFF">
              <a:alpha val="686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76911" y="5393771"/>
            <a:ext cx="4516755" cy="1061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0" dirty="0"/>
              <a:t>OUTCOMES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0059" y="8328614"/>
            <a:ext cx="1314449" cy="16001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5141" y="8328614"/>
            <a:ext cx="3571874" cy="16001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90103" y="531474"/>
            <a:ext cx="10997896" cy="80867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49658" y="3024085"/>
            <a:ext cx="114300" cy="1142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125834" y="2604972"/>
            <a:ext cx="4461510" cy="1997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3500" spc="-75" dirty="0">
                <a:solidFill>
                  <a:srgbClr val="125B4F"/>
                </a:solidFill>
                <a:latin typeface="Tahoma"/>
                <a:cs typeface="Tahoma"/>
              </a:rPr>
              <a:t>Improve</a:t>
            </a:r>
            <a:r>
              <a:rPr sz="3500" spc="-17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35" dirty="0">
                <a:solidFill>
                  <a:srgbClr val="125B4F"/>
                </a:solidFill>
                <a:latin typeface="Tahoma"/>
                <a:cs typeface="Tahoma"/>
              </a:rPr>
              <a:t>landscape</a:t>
            </a:r>
            <a:r>
              <a:rPr sz="3500" spc="-17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75" dirty="0">
                <a:solidFill>
                  <a:srgbClr val="125B4F"/>
                </a:solidFill>
                <a:latin typeface="Tahoma"/>
                <a:cs typeface="Tahoma"/>
              </a:rPr>
              <a:t>and </a:t>
            </a:r>
            <a:r>
              <a:rPr sz="3500" spc="-108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5" dirty="0">
                <a:solidFill>
                  <a:srgbClr val="125B4F"/>
                </a:solidFill>
                <a:latin typeface="Tahoma"/>
                <a:cs typeface="Tahoma"/>
              </a:rPr>
              <a:t>biodiversity </a:t>
            </a:r>
            <a:r>
              <a:rPr sz="3500" spc="-75" dirty="0">
                <a:solidFill>
                  <a:srgbClr val="125B4F"/>
                </a:solidFill>
                <a:latin typeface="Tahoma"/>
                <a:cs typeface="Tahoma"/>
              </a:rPr>
              <a:t>and </a:t>
            </a:r>
            <a:r>
              <a:rPr sz="3500" spc="-7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5" dirty="0">
                <a:solidFill>
                  <a:srgbClr val="125B4F"/>
                </a:solidFill>
                <a:latin typeface="Tahoma"/>
                <a:cs typeface="Tahoma"/>
              </a:rPr>
              <a:t>resilience</a:t>
            </a:r>
            <a:endParaRPr sz="35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21406" y="1033558"/>
            <a:ext cx="4014470" cy="9461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000" b="1" spc="70" dirty="0">
                <a:solidFill>
                  <a:srgbClr val="169DA2"/>
                </a:solidFill>
                <a:latin typeface="Trebuchet MS"/>
                <a:cs typeface="Trebuchet MS"/>
              </a:rPr>
              <a:t>OUTCOMES</a:t>
            </a:r>
            <a:endParaRPr sz="6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0059" y="8328614"/>
            <a:ext cx="1314449" cy="16001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5141" y="8328614"/>
            <a:ext cx="3571874" cy="16001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81008" y="911289"/>
            <a:ext cx="11606991" cy="72580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9470" y="2614232"/>
            <a:ext cx="114300" cy="1142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29470" y="3271457"/>
            <a:ext cx="114300" cy="1142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905646" y="2195119"/>
            <a:ext cx="4280535" cy="1997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3500" spc="-60" dirty="0">
                <a:solidFill>
                  <a:srgbClr val="125B4F"/>
                </a:solidFill>
                <a:latin typeface="Tahoma"/>
                <a:cs typeface="Tahoma"/>
              </a:rPr>
              <a:t>Reduce</a:t>
            </a:r>
            <a:r>
              <a:rPr sz="3500" spc="-15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dirty="0">
                <a:solidFill>
                  <a:srgbClr val="125B4F"/>
                </a:solidFill>
                <a:latin typeface="Tahoma"/>
                <a:cs typeface="Tahoma"/>
              </a:rPr>
              <a:t>economic</a:t>
            </a:r>
            <a:r>
              <a:rPr sz="3500" spc="-15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15" dirty="0">
                <a:solidFill>
                  <a:srgbClr val="125B4F"/>
                </a:solidFill>
                <a:latin typeface="Tahoma"/>
                <a:cs typeface="Tahoma"/>
              </a:rPr>
              <a:t>loss </a:t>
            </a:r>
            <a:r>
              <a:rPr sz="3500" spc="-108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60" dirty="0">
                <a:solidFill>
                  <a:srgbClr val="125B4F"/>
                </a:solidFill>
                <a:latin typeface="Tahoma"/>
                <a:cs typeface="Tahoma"/>
              </a:rPr>
              <a:t>Reduce </a:t>
            </a:r>
            <a:r>
              <a:rPr sz="3500" spc="-35" dirty="0">
                <a:solidFill>
                  <a:srgbClr val="125B4F"/>
                </a:solidFill>
                <a:latin typeface="Tahoma"/>
                <a:cs typeface="Tahoma"/>
              </a:rPr>
              <a:t>cat-borne </a:t>
            </a:r>
            <a:r>
              <a:rPr sz="3500" spc="-3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35" dirty="0">
                <a:solidFill>
                  <a:srgbClr val="125B4F"/>
                </a:solidFill>
                <a:latin typeface="Tahoma"/>
                <a:cs typeface="Tahoma"/>
              </a:rPr>
              <a:t>disease</a:t>
            </a:r>
            <a:r>
              <a:rPr sz="3500" spc="-15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10" dirty="0">
                <a:solidFill>
                  <a:srgbClr val="125B4F"/>
                </a:solidFill>
                <a:latin typeface="Tahoma"/>
                <a:cs typeface="Tahoma"/>
              </a:rPr>
              <a:t>in</a:t>
            </a:r>
            <a:r>
              <a:rPr sz="3500" spc="-14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15" dirty="0">
                <a:solidFill>
                  <a:srgbClr val="125B4F"/>
                </a:solidFill>
                <a:latin typeface="Tahoma"/>
                <a:cs typeface="Tahoma"/>
              </a:rPr>
              <a:t>stock</a:t>
            </a:r>
            <a:endParaRPr sz="35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66463" y="773998"/>
            <a:ext cx="4014470" cy="9461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000" spc="70" dirty="0"/>
              <a:t>OUTCOMES</a:t>
            </a:r>
            <a:endParaRPr sz="6000"/>
          </a:p>
        </p:txBody>
      </p:sp>
      <p:sp>
        <p:nvSpPr>
          <p:cNvPr id="9" name="object 9"/>
          <p:cNvSpPr txBox="1"/>
          <p:nvPr/>
        </p:nvSpPr>
        <p:spPr>
          <a:xfrm>
            <a:off x="14830919" y="8294958"/>
            <a:ext cx="31191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45" dirty="0">
                <a:solidFill>
                  <a:srgbClr val="58585B"/>
                </a:solidFill>
                <a:latin typeface="Lucida Sans Unicode"/>
                <a:cs typeface="Lucida Sans Unicode"/>
              </a:rPr>
              <a:t>Image:</a:t>
            </a:r>
            <a:r>
              <a:rPr sz="2400" spc="-175" dirty="0">
                <a:solidFill>
                  <a:srgbClr val="58585B"/>
                </a:solidFill>
                <a:latin typeface="Lucida Sans Unicode"/>
                <a:cs typeface="Lucida Sans Unicode"/>
              </a:rPr>
              <a:t> </a:t>
            </a:r>
            <a:r>
              <a:rPr sz="2400" spc="5" dirty="0">
                <a:solidFill>
                  <a:srgbClr val="58585B"/>
                </a:solidFill>
                <a:latin typeface="Lucida Sans Unicode"/>
                <a:cs typeface="Lucida Sans Unicode"/>
              </a:rPr>
              <a:t>Huon</a:t>
            </a:r>
            <a:r>
              <a:rPr sz="2400" spc="-175" dirty="0">
                <a:solidFill>
                  <a:srgbClr val="58585B"/>
                </a:solidFill>
                <a:latin typeface="Lucida Sans Unicode"/>
                <a:cs typeface="Lucida Sans Unicode"/>
              </a:rPr>
              <a:t> </a:t>
            </a:r>
            <a:r>
              <a:rPr sz="2400" spc="-25" dirty="0">
                <a:solidFill>
                  <a:srgbClr val="58585B"/>
                </a:solidFill>
                <a:latin typeface="Lucida Sans Unicode"/>
                <a:cs typeface="Lucida Sans Unicode"/>
              </a:rPr>
              <a:t>Douglas</a:t>
            </a:r>
            <a:endParaRPr sz="24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0059" y="8328612"/>
            <a:ext cx="1314449" cy="16001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5141" y="8328612"/>
            <a:ext cx="3571874" cy="16001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18050" y="911289"/>
            <a:ext cx="10001249" cy="750569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21848" y="2712594"/>
            <a:ext cx="114300" cy="1142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21848" y="4027044"/>
            <a:ext cx="114300" cy="1142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098023" y="2293482"/>
            <a:ext cx="4318635" cy="2654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3500" spc="-20" dirty="0">
                <a:solidFill>
                  <a:srgbClr val="125B4F"/>
                </a:solidFill>
                <a:latin typeface="Tahoma"/>
                <a:cs typeface="Tahoma"/>
              </a:rPr>
              <a:t>Support</a:t>
            </a:r>
            <a:r>
              <a:rPr sz="3500" spc="-17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30" dirty="0">
                <a:solidFill>
                  <a:srgbClr val="125B4F"/>
                </a:solidFill>
                <a:latin typeface="Tahoma"/>
                <a:cs typeface="Tahoma"/>
              </a:rPr>
              <a:t>community</a:t>
            </a:r>
            <a:r>
              <a:rPr sz="3500" spc="-17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5" dirty="0">
                <a:solidFill>
                  <a:srgbClr val="125B4F"/>
                </a:solidFill>
                <a:latin typeface="Tahoma"/>
                <a:cs typeface="Tahoma"/>
              </a:rPr>
              <a:t>to </a:t>
            </a:r>
            <a:r>
              <a:rPr sz="3500" spc="-107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105" dirty="0">
                <a:solidFill>
                  <a:srgbClr val="125B4F"/>
                </a:solidFill>
                <a:latin typeface="Tahoma"/>
                <a:cs typeface="Tahoma"/>
              </a:rPr>
              <a:t>manage</a:t>
            </a:r>
            <a:r>
              <a:rPr sz="3500" spc="-15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20" dirty="0">
                <a:solidFill>
                  <a:srgbClr val="125B4F"/>
                </a:solidFill>
                <a:latin typeface="Tahoma"/>
                <a:cs typeface="Tahoma"/>
              </a:rPr>
              <a:t>cats</a:t>
            </a:r>
            <a:endParaRPr sz="3500">
              <a:latin typeface="Tahoma"/>
              <a:cs typeface="Tahoma"/>
            </a:endParaRPr>
          </a:p>
          <a:p>
            <a:pPr marL="12700" marR="182245">
              <a:lnSpc>
                <a:spcPct val="123200"/>
              </a:lnSpc>
            </a:pPr>
            <a:r>
              <a:rPr sz="3500" spc="-60" dirty="0">
                <a:solidFill>
                  <a:srgbClr val="125B4F"/>
                </a:solidFill>
                <a:latin typeface="Tahoma"/>
                <a:cs typeface="Tahoma"/>
              </a:rPr>
              <a:t>Reduce</a:t>
            </a:r>
            <a:r>
              <a:rPr sz="3500" spc="-16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95" dirty="0">
                <a:solidFill>
                  <a:srgbClr val="125B4F"/>
                </a:solidFill>
                <a:latin typeface="Tahoma"/>
                <a:cs typeface="Tahoma"/>
              </a:rPr>
              <a:t>human</a:t>
            </a:r>
            <a:r>
              <a:rPr sz="3500" spc="-16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55" dirty="0">
                <a:solidFill>
                  <a:srgbClr val="125B4F"/>
                </a:solidFill>
                <a:latin typeface="Tahoma"/>
                <a:cs typeface="Tahoma"/>
              </a:rPr>
              <a:t>health </a:t>
            </a:r>
            <a:r>
              <a:rPr sz="3500" spc="-108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25" dirty="0">
                <a:solidFill>
                  <a:srgbClr val="125B4F"/>
                </a:solidFill>
                <a:latin typeface="Tahoma"/>
                <a:cs typeface="Tahoma"/>
              </a:rPr>
              <a:t>impacts</a:t>
            </a:r>
            <a:r>
              <a:rPr sz="3500" spc="-15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10" dirty="0">
                <a:solidFill>
                  <a:srgbClr val="125B4F"/>
                </a:solidFill>
                <a:latin typeface="Tahoma"/>
                <a:cs typeface="Tahoma"/>
              </a:rPr>
              <a:t>of</a:t>
            </a:r>
            <a:r>
              <a:rPr sz="3500" spc="-15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35" dirty="0">
                <a:solidFill>
                  <a:srgbClr val="125B4F"/>
                </a:solidFill>
                <a:latin typeface="Tahoma"/>
                <a:cs typeface="Tahoma"/>
              </a:rPr>
              <a:t>disease</a:t>
            </a:r>
            <a:endParaRPr sz="3500"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66463" y="773994"/>
            <a:ext cx="4014470" cy="9461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000" spc="70" dirty="0"/>
              <a:t>OUTCOMES</a:t>
            </a:r>
            <a:endParaRPr sz="6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8288000" cy="10287000"/>
            <a:chOff x="0" y="3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87892" y="310443"/>
              <a:ext cx="2371724" cy="28955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621937"/>
              <a:ext cx="12349480" cy="2585085"/>
            </a:xfrm>
            <a:custGeom>
              <a:avLst/>
              <a:gdLst/>
              <a:ahLst/>
              <a:cxnLst/>
              <a:rect l="l" t="t" r="r" b="b"/>
              <a:pathLst>
                <a:path w="12349480" h="2585085">
                  <a:moveTo>
                    <a:pt x="0" y="2585070"/>
                  </a:moveTo>
                  <a:lnTo>
                    <a:pt x="0" y="0"/>
                  </a:lnTo>
                  <a:lnTo>
                    <a:pt x="12349055" y="0"/>
                  </a:lnTo>
                  <a:lnTo>
                    <a:pt x="12349055" y="2585070"/>
                  </a:lnTo>
                  <a:lnTo>
                    <a:pt x="0" y="2585070"/>
                  </a:lnTo>
                  <a:close/>
                </a:path>
              </a:pathLst>
            </a:custGeom>
            <a:solidFill>
              <a:srgbClr val="FFFFFF">
                <a:alpha val="6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79462" y="1029403"/>
            <a:ext cx="9705340" cy="1720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sz="4800" spc="15" dirty="0">
                <a:solidFill>
                  <a:srgbClr val="709C36"/>
                </a:solidFill>
              </a:rPr>
              <a:t>WHEN</a:t>
            </a:r>
            <a:r>
              <a:rPr sz="4800" spc="-120" dirty="0">
                <a:solidFill>
                  <a:srgbClr val="709C36"/>
                </a:solidFill>
              </a:rPr>
              <a:t> </a:t>
            </a:r>
            <a:r>
              <a:rPr sz="4800" spc="-70" dirty="0">
                <a:solidFill>
                  <a:srgbClr val="709C36"/>
                </a:solidFill>
              </a:rPr>
              <a:t>YOU'RE</a:t>
            </a:r>
            <a:r>
              <a:rPr sz="4800" spc="-114" dirty="0">
                <a:solidFill>
                  <a:srgbClr val="709C36"/>
                </a:solidFill>
              </a:rPr>
              <a:t> </a:t>
            </a:r>
            <a:r>
              <a:rPr sz="4800" spc="-110" dirty="0">
                <a:solidFill>
                  <a:srgbClr val="709C36"/>
                </a:solidFill>
              </a:rPr>
              <a:t>NEXT</a:t>
            </a:r>
            <a:r>
              <a:rPr sz="4800" spc="-120" dirty="0">
                <a:solidFill>
                  <a:srgbClr val="709C36"/>
                </a:solidFill>
              </a:rPr>
              <a:t> </a:t>
            </a:r>
            <a:r>
              <a:rPr sz="4800" spc="155" dirty="0">
                <a:solidFill>
                  <a:srgbClr val="709C36"/>
                </a:solidFill>
              </a:rPr>
              <a:t>IN</a:t>
            </a:r>
            <a:r>
              <a:rPr sz="4800" spc="-114" dirty="0">
                <a:solidFill>
                  <a:srgbClr val="709C36"/>
                </a:solidFill>
              </a:rPr>
              <a:t> </a:t>
            </a:r>
            <a:r>
              <a:rPr sz="4800" spc="90" dirty="0">
                <a:solidFill>
                  <a:srgbClr val="709C36"/>
                </a:solidFill>
              </a:rPr>
              <a:t>TASMANIA, </a:t>
            </a:r>
            <a:r>
              <a:rPr sz="4800" spc="-1435" dirty="0">
                <a:solidFill>
                  <a:srgbClr val="709C36"/>
                </a:solidFill>
              </a:rPr>
              <a:t> </a:t>
            </a:r>
            <a:r>
              <a:rPr sz="4800" spc="114" dirty="0">
                <a:solidFill>
                  <a:srgbClr val="709C36"/>
                </a:solidFill>
              </a:rPr>
              <a:t>COME</a:t>
            </a:r>
            <a:r>
              <a:rPr sz="4800" spc="-110" dirty="0">
                <a:solidFill>
                  <a:srgbClr val="709C36"/>
                </a:solidFill>
              </a:rPr>
              <a:t> </a:t>
            </a:r>
            <a:r>
              <a:rPr sz="4800" spc="175" dirty="0">
                <a:solidFill>
                  <a:srgbClr val="709C36"/>
                </a:solidFill>
              </a:rPr>
              <a:t>AND</a:t>
            </a:r>
            <a:r>
              <a:rPr sz="4800" spc="-105" dirty="0">
                <a:solidFill>
                  <a:srgbClr val="709C36"/>
                </a:solidFill>
              </a:rPr>
              <a:t> </a:t>
            </a:r>
            <a:r>
              <a:rPr sz="4800" spc="90" dirty="0">
                <a:solidFill>
                  <a:srgbClr val="709C36"/>
                </a:solidFill>
              </a:rPr>
              <a:t>SAY</a:t>
            </a:r>
            <a:r>
              <a:rPr sz="4800" spc="-110" dirty="0">
                <a:solidFill>
                  <a:srgbClr val="709C36"/>
                </a:solidFill>
              </a:rPr>
              <a:t> </a:t>
            </a:r>
            <a:r>
              <a:rPr sz="4800" spc="-180" dirty="0">
                <a:solidFill>
                  <a:srgbClr val="709C36"/>
                </a:solidFill>
              </a:rPr>
              <a:t>HELLO!</a:t>
            </a:r>
            <a:endParaRPr sz="4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75935" cy="3206115"/>
            <a:chOff x="0" y="0"/>
            <a:chExt cx="18275935" cy="32061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75935" cy="1736089"/>
            </a:xfrm>
            <a:custGeom>
              <a:avLst/>
              <a:gdLst/>
              <a:ahLst/>
              <a:cxnLst/>
              <a:rect l="l" t="t" r="r" b="b"/>
              <a:pathLst>
                <a:path w="18275935" h="1736089">
                  <a:moveTo>
                    <a:pt x="18275497" y="1735931"/>
                  </a:moveTo>
                  <a:lnTo>
                    <a:pt x="0" y="1735931"/>
                  </a:lnTo>
                  <a:lnTo>
                    <a:pt x="0" y="0"/>
                  </a:lnTo>
                  <a:lnTo>
                    <a:pt x="18275497" y="0"/>
                  </a:lnTo>
                  <a:lnTo>
                    <a:pt x="18275497" y="1735931"/>
                  </a:lnTo>
                  <a:close/>
                </a:path>
              </a:pathLst>
            </a:custGeom>
            <a:solidFill>
              <a:srgbClr val="709C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87892" y="310443"/>
              <a:ext cx="2371724" cy="289559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016000" y="3758276"/>
            <a:ext cx="554545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b="1" spc="-15" dirty="0">
                <a:solidFill>
                  <a:srgbClr val="709C36"/>
                </a:solidFill>
                <a:latin typeface="Trebuchet MS"/>
                <a:cs typeface="Trebuchet MS"/>
              </a:rPr>
              <a:t>THANK</a:t>
            </a:r>
            <a:r>
              <a:rPr sz="8000" b="1" spc="-254" dirty="0">
                <a:solidFill>
                  <a:srgbClr val="709C36"/>
                </a:solidFill>
                <a:latin typeface="Trebuchet MS"/>
                <a:cs typeface="Trebuchet MS"/>
              </a:rPr>
              <a:t> </a:t>
            </a:r>
            <a:r>
              <a:rPr sz="8000" b="1" spc="-135" dirty="0">
                <a:solidFill>
                  <a:srgbClr val="709C36"/>
                </a:solidFill>
                <a:latin typeface="Trebuchet MS"/>
                <a:cs typeface="Trebuchet MS"/>
              </a:rPr>
              <a:t>YOU</a:t>
            </a:r>
            <a:endParaRPr sz="8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6000" y="5457764"/>
            <a:ext cx="5813425" cy="2025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3500" spc="-50" dirty="0">
                <a:solidFill>
                  <a:srgbClr val="709C36"/>
                </a:solidFill>
                <a:latin typeface="Tahoma"/>
                <a:cs typeface="Tahoma"/>
              </a:rPr>
              <a:t>Landcare </a:t>
            </a:r>
            <a:r>
              <a:rPr sz="3500" spc="-95" dirty="0">
                <a:solidFill>
                  <a:srgbClr val="709C36"/>
                </a:solidFill>
                <a:latin typeface="Tahoma"/>
                <a:cs typeface="Tahoma"/>
              </a:rPr>
              <a:t>Tasmania </a:t>
            </a:r>
            <a:r>
              <a:rPr sz="3500" spc="-125" dirty="0">
                <a:solidFill>
                  <a:srgbClr val="709C36"/>
                </a:solidFill>
                <a:latin typeface="Tahoma"/>
                <a:cs typeface="Tahoma"/>
              </a:rPr>
              <a:t>Inc. </a:t>
            </a:r>
            <a:r>
              <a:rPr sz="3500" spc="-120" dirty="0">
                <a:solidFill>
                  <a:srgbClr val="709C36"/>
                </a:solidFill>
                <a:latin typeface="Tahoma"/>
                <a:cs typeface="Tahoma"/>
              </a:rPr>
              <a:t> </a:t>
            </a:r>
            <a:r>
              <a:rPr sz="3500" spc="-55" dirty="0">
                <a:solidFill>
                  <a:srgbClr val="709C36"/>
                </a:solidFill>
                <a:latin typeface="Tahoma"/>
                <a:cs typeface="Tahoma"/>
                <a:hlinkClick r:id="rId3"/>
              </a:rPr>
              <a:t>www.landcaretasmania.org.au </a:t>
            </a:r>
            <a:r>
              <a:rPr sz="3500" spc="-1080" dirty="0">
                <a:solidFill>
                  <a:srgbClr val="709C36"/>
                </a:solidFill>
                <a:latin typeface="Tahoma"/>
                <a:cs typeface="Tahoma"/>
              </a:rPr>
              <a:t> </a:t>
            </a:r>
            <a:r>
              <a:rPr sz="3500" spc="-25" dirty="0">
                <a:solidFill>
                  <a:srgbClr val="709C36"/>
                </a:solidFill>
                <a:latin typeface="Tahoma"/>
                <a:cs typeface="Tahoma"/>
              </a:rPr>
              <a:t>03</a:t>
            </a:r>
            <a:r>
              <a:rPr sz="3500" spc="-145" dirty="0">
                <a:solidFill>
                  <a:srgbClr val="709C36"/>
                </a:solidFill>
                <a:latin typeface="Tahoma"/>
                <a:cs typeface="Tahoma"/>
              </a:rPr>
              <a:t> </a:t>
            </a:r>
            <a:r>
              <a:rPr sz="3500" spc="-50" dirty="0">
                <a:solidFill>
                  <a:srgbClr val="709C36"/>
                </a:solidFill>
                <a:latin typeface="Tahoma"/>
                <a:cs typeface="Tahoma"/>
              </a:rPr>
              <a:t>6234</a:t>
            </a:r>
            <a:r>
              <a:rPr sz="3500" spc="-140" dirty="0">
                <a:solidFill>
                  <a:srgbClr val="709C36"/>
                </a:solidFill>
                <a:latin typeface="Tahoma"/>
                <a:cs typeface="Tahoma"/>
              </a:rPr>
              <a:t> </a:t>
            </a:r>
            <a:r>
              <a:rPr sz="3500" spc="-335" dirty="0">
                <a:solidFill>
                  <a:srgbClr val="709C36"/>
                </a:solidFill>
                <a:latin typeface="Tahoma"/>
                <a:cs typeface="Tahoma"/>
              </a:rPr>
              <a:t>7117</a:t>
            </a:r>
            <a:endParaRPr sz="3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174335" cy="10287000"/>
            <a:chOff x="0" y="0"/>
            <a:chExt cx="1817433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87892" y="310444"/>
              <a:ext cx="2371724" cy="28955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96211" y="0"/>
              <a:ext cx="15078074" cy="102869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722476"/>
              <a:ext cx="14829790" cy="1736089"/>
            </a:xfrm>
            <a:custGeom>
              <a:avLst/>
              <a:gdLst/>
              <a:ahLst/>
              <a:cxnLst/>
              <a:rect l="l" t="t" r="r" b="b"/>
              <a:pathLst>
                <a:path w="14829790" h="1736089">
                  <a:moveTo>
                    <a:pt x="14829788" y="1735931"/>
                  </a:moveTo>
                  <a:lnTo>
                    <a:pt x="0" y="1735931"/>
                  </a:lnTo>
                  <a:lnTo>
                    <a:pt x="0" y="0"/>
                  </a:lnTo>
                  <a:lnTo>
                    <a:pt x="14829788" y="0"/>
                  </a:lnTo>
                  <a:lnTo>
                    <a:pt x="14829788" y="1735931"/>
                  </a:lnTo>
                  <a:close/>
                </a:path>
              </a:pathLst>
            </a:custGeom>
            <a:solidFill>
              <a:srgbClr val="EFF5F1">
                <a:alpha val="8077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6410925" y="9505777"/>
            <a:ext cx="86169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125B4F"/>
                </a:solidFill>
                <a:latin typeface="Tahoma"/>
                <a:cs typeface="Tahoma"/>
              </a:rPr>
              <a:t>P</a:t>
            </a:r>
            <a:r>
              <a:rPr sz="2400" spc="-85" dirty="0">
                <a:solidFill>
                  <a:srgbClr val="125B4F"/>
                </a:solidFill>
                <a:latin typeface="Tahoma"/>
                <a:cs typeface="Tahoma"/>
              </a:rPr>
              <a:t>a</a:t>
            </a:r>
            <a:r>
              <a:rPr sz="2400" spc="-90" dirty="0">
                <a:solidFill>
                  <a:srgbClr val="125B4F"/>
                </a:solidFill>
                <a:latin typeface="Tahoma"/>
                <a:cs typeface="Tahoma"/>
              </a:rPr>
              <a:t>g</a:t>
            </a:r>
            <a:r>
              <a:rPr sz="2400" spc="-45" dirty="0">
                <a:solidFill>
                  <a:srgbClr val="125B4F"/>
                </a:solidFill>
                <a:latin typeface="Tahoma"/>
                <a:cs typeface="Tahoma"/>
              </a:rPr>
              <a:t>e</a:t>
            </a:r>
            <a:r>
              <a:rPr sz="2400" spc="-9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2400" spc="-345" dirty="0">
                <a:solidFill>
                  <a:srgbClr val="125B4F"/>
                </a:solidFill>
                <a:latin typeface="Tahoma"/>
                <a:cs typeface="Tahoma"/>
              </a:rPr>
              <a:t>1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82469" y="909719"/>
            <a:ext cx="12896850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0" spc="85" dirty="0">
                <a:solidFill>
                  <a:srgbClr val="709C36"/>
                </a:solidFill>
              </a:rPr>
              <a:t>WHO</a:t>
            </a:r>
            <a:r>
              <a:rPr sz="7000" spc="-175" dirty="0">
                <a:solidFill>
                  <a:srgbClr val="709C36"/>
                </a:solidFill>
              </a:rPr>
              <a:t> </a:t>
            </a:r>
            <a:r>
              <a:rPr sz="7000" spc="290" dirty="0">
                <a:solidFill>
                  <a:srgbClr val="709C36"/>
                </a:solidFill>
              </a:rPr>
              <a:t>IS</a:t>
            </a:r>
            <a:r>
              <a:rPr sz="7000" spc="-175" dirty="0">
                <a:solidFill>
                  <a:srgbClr val="709C36"/>
                </a:solidFill>
              </a:rPr>
              <a:t> </a:t>
            </a:r>
            <a:r>
              <a:rPr sz="7000" spc="20" dirty="0">
                <a:solidFill>
                  <a:srgbClr val="709C36"/>
                </a:solidFill>
              </a:rPr>
              <a:t>LANDCARE</a:t>
            </a:r>
            <a:r>
              <a:rPr sz="7000" spc="-175" dirty="0">
                <a:solidFill>
                  <a:srgbClr val="709C36"/>
                </a:solidFill>
              </a:rPr>
              <a:t> </a:t>
            </a:r>
            <a:r>
              <a:rPr sz="7000" spc="270" dirty="0">
                <a:solidFill>
                  <a:srgbClr val="709C36"/>
                </a:solidFill>
              </a:rPr>
              <a:t>TASMANIA?</a:t>
            </a:r>
            <a:endParaRPr sz="7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8275935" cy="1814830"/>
            <a:chOff x="0" y="1"/>
            <a:chExt cx="18275935" cy="1814830"/>
          </a:xfrm>
        </p:grpSpPr>
        <p:sp>
          <p:nvSpPr>
            <p:cNvPr id="3" name="object 3"/>
            <p:cNvSpPr/>
            <p:nvPr/>
          </p:nvSpPr>
          <p:spPr>
            <a:xfrm>
              <a:off x="0" y="1"/>
              <a:ext cx="18275935" cy="1736089"/>
            </a:xfrm>
            <a:custGeom>
              <a:avLst/>
              <a:gdLst/>
              <a:ahLst/>
              <a:cxnLst/>
              <a:rect l="l" t="t" r="r" b="b"/>
              <a:pathLst>
                <a:path w="18275935" h="1736089">
                  <a:moveTo>
                    <a:pt x="18275497" y="1735931"/>
                  </a:moveTo>
                  <a:lnTo>
                    <a:pt x="0" y="1735931"/>
                  </a:lnTo>
                  <a:lnTo>
                    <a:pt x="0" y="0"/>
                  </a:lnTo>
                  <a:lnTo>
                    <a:pt x="18275497" y="0"/>
                  </a:lnTo>
                  <a:lnTo>
                    <a:pt x="18275497" y="1735931"/>
                  </a:lnTo>
                  <a:close/>
                </a:path>
              </a:pathLst>
            </a:custGeom>
            <a:solidFill>
              <a:srgbClr val="EFF5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57913" y="242769"/>
              <a:ext cx="1285874" cy="157162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5334" y="2183143"/>
            <a:ext cx="4210049" cy="315277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2316155" y="2183143"/>
            <a:ext cx="5551805" cy="3303904"/>
            <a:chOff x="12316155" y="2183143"/>
            <a:chExt cx="5551805" cy="3303904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66744" y="2183143"/>
              <a:ext cx="4800599" cy="32003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16155" y="4448542"/>
              <a:ext cx="1238249" cy="103822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75334" y="6194364"/>
            <a:ext cx="4210049" cy="3152774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775334" y="5307566"/>
            <a:ext cx="4195445" cy="627380"/>
          </a:xfrm>
          <a:custGeom>
            <a:avLst/>
            <a:gdLst/>
            <a:ahLst/>
            <a:cxnLst/>
            <a:rect l="l" t="t" r="r" b="b"/>
            <a:pathLst>
              <a:path w="4195445" h="627379">
                <a:moveTo>
                  <a:pt x="4195166" y="626864"/>
                </a:moveTo>
                <a:lnTo>
                  <a:pt x="0" y="626864"/>
                </a:lnTo>
                <a:lnTo>
                  <a:pt x="0" y="0"/>
                </a:lnTo>
                <a:lnTo>
                  <a:pt x="4195166" y="0"/>
                </a:lnTo>
                <a:lnTo>
                  <a:pt x="4195166" y="626864"/>
                </a:lnTo>
                <a:close/>
              </a:path>
            </a:pathLst>
          </a:custGeom>
          <a:solidFill>
            <a:srgbClr val="FFFFFF">
              <a:alpha val="5175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75334" y="5307566"/>
            <a:ext cx="4195445" cy="62738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45"/>
              </a:spcBef>
            </a:pPr>
            <a:r>
              <a:rPr sz="3000" spc="-40" dirty="0">
                <a:latin typeface="Tahoma"/>
                <a:cs typeface="Tahoma"/>
              </a:rPr>
              <a:t>EDUCATION</a:t>
            </a:r>
            <a:endParaRPr sz="3000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4357450"/>
            <a:ext cx="1295399" cy="108584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8364082"/>
            <a:ext cx="1295399" cy="1085849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6182298" y="2183143"/>
            <a:ext cx="5069205" cy="3303904"/>
            <a:chOff x="6182298" y="2183143"/>
            <a:chExt cx="5069205" cy="3303904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02849" y="2183143"/>
              <a:ext cx="4448174" cy="31527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82298" y="4448542"/>
              <a:ext cx="1238249" cy="1038224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6153203" y="6194364"/>
            <a:ext cx="5093335" cy="3260090"/>
            <a:chOff x="6153203" y="6194364"/>
            <a:chExt cx="5093335" cy="3260090"/>
          </a:xfrm>
        </p:grpSpPr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817396" y="6194364"/>
              <a:ext cx="4429124" cy="315277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53203" y="8387626"/>
              <a:ext cx="1266824" cy="106679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62634" y="9512937"/>
            <a:ext cx="42024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5" dirty="0">
                <a:latin typeface="Tahoma"/>
                <a:cs typeface="Tahoma"/>
              </a:rPr>
              <a:t>COMMUNITY</a:t>
            </a:r>
            <a:r>
              <a:rPr sz="3000" spc="-185" dirty="0">
                <a:latin typeface="Tahoma"/>
                <a:cs typeface="Tahoma"/>
              </a:rPr>
              <a:t> </a:t>
            </a:r>
            <a:r>
              <a:rPr sz="3000" spc="-40" dirty="0">
                <a:latin typeface="Tahoma"/>
                <a:cs typeface="Tahoma"/>
              </a:rPr>
              <a:t>OUTREACH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04696" y="5419905"/>
            <a:ext cx="31762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5" dirty="0">
                <a:latin typeface="Tahoma"/>
                <a:cs typeface="Tahoma"/>
              </a:rPr>
              <a:t>MEMBER</a:t>
            </a:r>
            <a:r>
              <a:rPr sz="3000" spc="-204" dirty="0">
                <a:latin typeface="Tahoma"/>
                <a:cs typeface="Tahoma"/>
              </a:rPr>
              <a:t> </a:t>
            </a:r>
            <a:r>
              <a:rPr sz="3000" spc="-50" dirty="0">
                <a:latin typeface="Tahoma"/>
                <a:cs typeface="Tahoma"/>
              </a:rPr>
              <a:t>SUPPORT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775601" y="9512937"/>
            <a:ext cx="45764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5" dirty="0">
                <a:latin typeface="Tahoma"/>
                <a:cs typeface="Tahoma"/>
              </a:rPr>
              <a:t>LANDSCAPE</a:t>
            </a:r>
            <a:r>
              <a:rPr sz="3000" spc="-145" dirty="0">
                <a:latin typeface="Tahoma"/>
                <a:cs typeface="Tahoma"/>
              </a:rPr>
              <a:t> </a:t>
            </a:r>
            <a:r>
              <a:rPr sz="3000" spc="-80" dirty="0">
                <a:latin typeface="Tahoma"/>
                <a:cs typeface="Tahoma"/>
              </a:rPr>
              <a:t>RESTORATION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929574" y="5419905"/>
            <a:ext cx="19792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30" dirty="0">
                <a:latin typeface="Tahoma"/>
                <a:cs typeface="Tahoma"/>
              </a:rPr>
              <a:t>A</a:t>
            </a:r>
            <a:r>
              <a:rPr sz="3000" spc="-10" dirty="0">
                <a:latin typeface="Tahoma"/>
                <a:cs typeface="Tahoma"/>
              </a:rPr>
              <a:t>D</a:t>
            </a:r>
            <a:r>
              <a:rPr sz="3000" spc="70" dirty="0">
                <a:latin typeface="Tahoma"/>
                <a:cs typeface="Tahoma"/>
              </a:rPr>
              <a:t>V</a:t>
            </a:r>
            <a:r>
              <a:rPr sz="3000" spc="60" dirty="0">
                <a:latin typeface="Tahoma"/>
                <a:cs typeface="Tahoma"/>
              </a:rPr>
              <a:t>O</a:t>
            </a:r>
            <a:r>
              <a:rPr sz="3000" spc="100" dirty="0">
                <a:latin typeface="Tahoma"/>
                <a:cs typeface="Tahoma"/>
              </a:rPr>
              <a:t>C</a:t>
            </a:r>
            <a:r>
              <a:rPr sz="3000" spc="130" dirty="0">
                <a:latin typeface="Tahoma"/>
                <a:cs typeface="Tahoma"/>
              </a:rPr>
              <a:t>A</a:t>
            </a:r>
            <a:r>
              <a:rPr sz="3000" spc="100" dirty="0">
                <a:latin typeface="Tahoma"/>
                <a:cs typeface="Tahoma"/>
              </a:rPr>
              <a:t>C</a:t>
            </a:r>
            <a:r>
              <a:rPr sz="3000" spc="-95" dirty="0">
                <a:latin typeface="Tahoma"/>
                <a:cs typeface="Tahoma"/>
              </a:rPr>
              <a:t>Y</a:t>
            </a:r>
            <a:endParaRPr sz="3000">
              <a:latin typeface="Tahoma"/>
              <a:cs typeface="Tahom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3300785" y="8244261"/>
            <a:ext cx="4231005" cy="1015365"/>
            <a:chOff x="13300785" y="8244261"/>
            <a:chExt cx="4231005" cy="1015365"/>
          </a:xfrm>
        </p:grpSpPr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839279" y="8268659"/>
              <a:ext cx="1149133" cy="96258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016535" y="8244261"/>
              <a:ext cx="1208829" cy="101481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300785" y="8244261"/>
              <a:ext cx="1178981" cy="98497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52195" y="8244261"/>
              <a:ext cx="1178980" cy="9849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603718" y="8270428"/>
              <a:ext cx="1149133" cy="962586"/>
            </a:xfrm>
            <a:prstGeom prst="rect">
              <a:avLst/>
            </a:prstGeom>
          </p:spPr>
        </p:pic>
      </p:grp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5428212" y="503906"/>
            <a:ext cx="677227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0" spc="-25" dirty="0">
                <a:solidFill>
                  <a:srgbClr val="709C36"/>
                </a:solidFill>
              </a:rPr>
              <a:t>OUR</a:t>
            </a:r>
            <a:r>
              <a:rPr sz="7000" spc="-225" dirty="0">
                <a:solidFill>
                  <a:srgbClr val="709C36"/>
                </a:solidFill>
              </a:rPr>
              <a:t> </a:t>
            </a:r>
            <a:r>
              <a:rPr sz="7000" spc="215" dirty="0">
                <a:solidFill>
                  <a:srgbClr val="709C36"/>
                </a:solidFill>
              </a:rPr>
              <a:t>PROGRAMS</a:t>
            </a:r>
            <a:endParaRPr sz="7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31200" y="385265"/>
            <a:ext cx="17157065" cy="9536430"/>
            <a:chOff x="1131200" y="385265"/>
            <a:chExt cx="17157065" cy="95364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1200" y="385265"/>
              <a:ext cx="15154274" cy="93630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709651" y="7462101"/>
              <a:ext cx="12578715" cy="2459355"/>
            </a:xfrm>
            <a:custGeom>
              <a:avLst/>
              <a:gdLst/>
              <a:ahLst/>
              <a:cxnLst/>
              <a:rect l="l" t="t" r="r" b="b"/>
              <a:pathLst>
                <a:path w="12578715" h="2459354">
                  <a:moveTo>
                    <a:pt x="0" y="2459235"/>
                  </a:moveTo>
                  <a:lnTo>
                    <a:pt x="0" y="0"/>
                  </a:lnTo>
                  <a:lnTo>
                    <a:pt x="12578349" y="0"/>
                  </a:lnTo>
                  <a:lnTo>
                    <a:pt x="12578349" y="2459235"/>
                  </a:lnTo>
                  <a:lnTo>
                    <a:pt x="0" y="2459235"/>
                  </a:lnTo>
                  <a:close/>
                </a:path>
              </a:pathLst>
            </a:custGeom>
            <a:solidFill>
              <a:srgbClr val="FFFFFF">
                <a:alpha val="6862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01520" y="7270229"/>
            <a:ext cx="9923780" cy="2425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56025">
              <a:lnSpc>
                <a:spcPct val="115799"/>
              </a:lnSpc>
              <a:spcBef>
                <a:spcPts val="100"/>
              </a:spcBef>
            </a:pPr>
            <a:r>
              <a:rPr spc="-25" dirty="0"/>
              <a:t>OUR</a:t>
            </a:r>
            <a:r>
              <a:rPr spc="-190" dirty="0"/>
              <a:t> </a:t>
            </a:r>
            <a:r>
              <a:rPr spc="-280" dirty="0"/>
              <a:t>FERAL</a:t>
            </a:r>
            <a:r>
              <a:rPr spc="-190" dirty="0"/>
              <a:t> </a:t>
            </a:r>
            <a:r>
              <a:rPr spc="-85" dirty="0"/>
              <a:t>CAT </a:t>
            </a:r>
            <a:r>
              <a:rPr spc="-2030" dirty="0"/>
              <a:t> </a:t>
            </a:r>
            <a:r>
              <a:rPr spc="140" dirty="0"/>
              <a:t>MANAGEMENT</a:t>
            </a:r>
            <a:r>
              <a:rPr spc="-225" dirty="0"/>
              <a:t> </a:t>
            </a:r>
            <a:r>
              <a:rPr spc="-245" dirty="0"/>
              <a:t>PROJECTS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28576"/>
            <a:ext cx="15039975" cy="8982075"/>
            <a:chOff x="0" y="1028576"/>
            <a:chExt cx="15039975" cy="89820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70894"/>
              <a:ext cx="11103672" cy="86391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26867" y="1028576"/>
              <a:ext cx="2882147" cy="28670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93295" y="4501978"/>
              <a:ext cx="5246390" cy="52451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518382" y="1240855"/>
            <a:ext cx="475678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0" spc="-595" dirty="0">
                <a:solidFill>
                  <a:srgbClr val="F7B005"/>
                </a:solidFill>
              </a:rPr>
              <a:t>T</a:t>
            </a:r>
            <a:r>
              <a:rPr sz="7000" spc="-5" dirty="0">
                <a:solidFill>
                  <a:srgbClr val="F7B005"/>
                </a:solidFill>
              </a:rPr>
              <a:t>H</a:t>
            </a:r>
            <a:r>
              <a:rPr sz="7000" spc="-434" dirty="0">
                <a:solidFill>
                  <a:srgbClr val="F7B005"/>
                </a:solidFill>
              </a:rPr>
              <a:t>E</a:t>
            </a:r>
            <a:r>
              <a:rPr sz="7000" spc="-155" dirty="0">
                <a:solidFill>
                  <a:srgbClr val="F7B005"/>
                </a:solidFill>
              </a:rPr>
              <a:t> </a:t>
            </a:r>
            <a:r>
              <a:rPr sz="7000" spc="450" dirty="0">
                <a:solidFill>
                  <a:srgbClr val="F7B005"/>
                </a:solidFill>
              </a:rPr>
              <a:t>S</a:t>
            </a:r>
            <a:r>
              <a:rPr sz="7000" spc="125" dirty="0">
                <a:solidFill>
                  <a:srgbClr val="F7B005"/>
                </a:solidFill>
              </a:rPr>
              <a:t>I</a:t>
            </a:r>
            <a:r>
              <a:rPr sz="7000" spc="-595" dirty="0">
                <a:solidFill>
                  <a:srgbClr val="F7B005"/>
                </a:solidFill>
              </a:rPr>
              <a:t>T</a:t>
            </a:r>
            <a:r>
              <a:rPr sz="7000" spc="-440" dirty="0">
                <a:solidFill>
                  <a:srgbClr val="F7B005"/>
                </a:solidFill>
              </a:rPr>
              <a:t>E</a:t>
            </a:r>
            <a:r>
              <a:rPr sz="7000" spc="450" dirty="0">
                <a:solidFill>
                  <a:srgbClr val="F7B005"/>
                </a:solidFill>
              </a:rPr>
              <a:t>S</a:t>
            </a:r>
            <a:r>
              <a:rPr sz="7000" spc="-615" dirty="0">
                <a:solidFill>
                  <a:srgbClr val="F7B005"/>
                </a:solidFill>
              </a:rPr>
              <a:t>...</a:t>
            </a:r>
            <a:endParaRPr sz="7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124" y="0"/>
            <a:ext cx="18074874" cy="34194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0059" y="8328614"/>
            <a:ext cx="1314449" cy="16001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388631" y="5433948"/>
            <a:ext cx="2594610" cy="1832610"/>
          </a:xfrm>
          <a:custGeom>
            <a:avLst/>
            <a:gdLst/>
            <a:ahLst/>
            <a:cxnLst/>
            <a:rect l="l" t="t" r="r" b="b"/>
            <a:pathLst>
              <a:path w="2594610" h="1832609">
                <a:moveTo>
                  <a:pt x="2192640" y="1832371"/>
                </a:moveTo>
                <a:lnTo>
                  <a:pt x="401633" y="1832371"/>
                </a:lnTo>
                <a:lnTo>
                  <a:pt x="390562" y="1830719"/>
                </a:lnTo>
                <a:lnTo>
                  <a:pt x="344494" y="1819142"/>
                </a:lnTo>
                <a:lnTo>
                  <a:pt x="299877" y="1803162"/>
                </a:lnTo>
                <a:lnTo>
                  <a:pt x="257028" y="1782912"/>
                </a:lnTo>
                <a:lnTo>
                  <a:pt x="216266" y="1758524"/>
                </a:lnTo>
                <a:lnTo>
                  <a:pt x="177911" y="1730129"/>
                </a:lnTo>
                <a:lnTo>
                  <a:pt x="142280" y="1697859"/>
                </a:lnTo>
                <a:lnTo>
                  <a:pt x="110010" y="1662228"/>
                </a:lnTo>
                <a:lnTo>
                  <a:pt x="81615" y="1623873"/>
                </a:lnTo>
                <a:lnTo>
                  <a:pt x="57227" y="1583111"/>
                </a:lnTo>
                <a:lnTo>
                  <a:pt x="36977" y="1540262"/>
                </a:lnTo>
                <a:lnTo>
                  <a:pt x="20997" y="1495645"/>
                </a:lnTo>
                <a:lnTo>
                  <a:pt x="9420" y="1449577"/>
                </a:lnTo>
                <a:lnTo>
                  <a:pt x="2377" y="1402377"/>
                </a:lnTo>
                <a:lnTo>
                  <a:pt x="0" y="1354365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6"/>
                </a:lnTo>
                <a:lnTo>
                  <a:pt x="257028" y="57227"/>
                </a:lnTo>
                <a:lnTo>
                  <a:pt x="299877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2108498" y="0"/>
                </a:lnTo>
                <a:lnTo>
                  <a:pt x="2156511" y="2377"/>
                </a:lnTo>
                <a:lnTo>
                  <a:pt x="2203711" y="9420"/>
                </a:lnTo>
                <a:lnTo>
                  <a:pt x="2249779" y="20997"/>
                </a:lnTo>
                <a:lnTo>
                  <a:pt x="2294396" y="36977"/>
                </a:lnTo>
                <a:lnTo>
                  <a:pt x="2337245" y="57227"/>
                </a:lnTo>
                <a:lnTo>
                  <a:pt x="2378006" y="81616"/>
                </a:lnTo>
                <a:lnTo>
                  <a:pt x="2416362" y="110010"/>
                </a:lnTo>
                <a:lnTo>
                  <a:pt x="2451993" y="142280"/>
                </a:lnTo>
                <a:lnTo>
                  <a:pt x="2484262" y="177911"/>
                </a:lnTo>
                <a:lnTo>
                  <a:pt x="2512657" y="216266"/>
                </a:lnTo>
                <a:lnTo>
                  <a:pt x="2537046" y="257028"/>
                </a:lnTo>
                <a:lnTo>
                  <a:pt x="2557296" y="299876"/>
                </a:lnTo>
                <a:lnTo>
                  <a:pt x="2573275" y="344494"/>
                </a:lnTo>
                <a:lnTo>
                  <a:pt x="2584853" y="390562"/>
                </a:lnTo>
                <a:lnTo>
                  <a:pt x="2591896" y="437762"/>
                </a:lnTo>
                <a:lnTo>
                  <a:pt x="2594273" y="485774"/>
                </a:lnTo>
                <a:lnTo>
                  <a:pt x="2594273" y="1354365"/>
                </a:lnTo>
                <a:lnTo>
                  <a:pt x="2591896" y="1402377"/>
                </a:lnTo>
                <a:lnTo>
                  <a:pt x="2584853" y="1449577"/>
                </a:lnTo>
                <a:lnTo>
                  <a:pt x="2573275" y="1495645"/>
                </a:lnTo>
                <a:lnTo>
                  <a:pt x="2557296" y="1540262"/>
                </a:lnTo>
                <a:lnTo>
                  <a:pt x="2537046" y="1583111"/>
                </a:lnTo>
                <a:lnTo>
                  <a:pt x="2512657" y="1623873"/>
                </a:lnTo>
                <a:lnTo>
                  <a:pt x="2484262" y="1662228"/>
                </a:lnTo>
                <a:lnTo>
                  <a:pt x="2451993" y="1697859"/>
                </a:lnTo>
                <a:lnTo>
                  <a:pt x="2416362" y="1730129"/>
                </a:lnTo>
                <a:lnTo>
                  <a:pt x="2378006" y="1758524"/>
                </a:lnTo>
                <a:lnTo>
                  <a:pt x="2337245" y="1782912"/>
                </a:lnTo>
                <a:lnTo>
                  <a:pt x="2294396" y="1803162"/>
                </a:lnTo>
                <a:lnTo>
                  <a:pt x="2249779" y="1819142"/>
                </a:lnTo>
                <a:lnTo>
                  <a:pt x="2203711" y="1830719"/>
                </a:lnTo>
                <a:lnTo>
                  <a:pt x="2192640" y="1832371"/>
                </a:lnTo>
                <a:close/>
              </a:path>
            </a:pathLst>
          </a:custGeom>
          <a:solidFill>
            <a:srgbClr val="709C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43846" y="5503995"/>
            <a:ext cx="1684020" cy="1339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5745">
              <a:lnSpc>
                <a:spcPct val="123200"/>
              </a:lnSpc>
              <a:spcBef>
                <a:spcPts val="100"/>
              </a:spcBef>
            </a:pPr>
            <a:r>
              <a:rPr sz="3500" spc="-50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3500" spc="-10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35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500" spc="-40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500" spc="-7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500" spc="-2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3500" spc="30" dirty="0">
                <a:solidFill>
                  <a:srgbClr val="FFFFFF"/>
                </a:solidFill>
                <a:latin typeface="Tahoma"/>
                <a:cs typeface="Tahoma"/>
              </a:rPr>
              <a:t>o  </a:t>
            </a:r>
            <a:r>
              <a:rPr sz="3500" spc="-5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500" spc="-7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500" spc="-5" dirty="0">
                <a:solidFill>
                  <a:srgbClr val="FFFFFF"/>
                </a:solidFill>
                <a:latin typeface="Tahoma"/>
                <a:cs typeface="Tahoma"/>
              </a:rPr>
              <a:t>ss</a:t>
            </a:r>
            <a:r>
              <a:rPr sz="3500" spc="4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500" spc="3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500" spc="-7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50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endParaRPr sz="350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93689" y="5433948"/>
            <a:ext cx="3569335" cy="1808480"/>
          </a:xfrm>
          <a:custGeom>
            <a:avLst/>
            <a:gdLst/>
            <a:ahLst/>
            <a:cxnLst/>
            <a:rect l="l" t="t" r="r" b="b"/>
            <a:pathLst>
              <a:path w="3569334" h="1808479">
                <a:moveTo>
                  <a:pt x="3176960" y="1808207"/>
                </a:moveTo>
                <a:lnTo>
                  <a:pt x="402316" y="1808207"/>
                </a:lnTo>
                <a:lnTo>
                  <a:pt x="390562" y="1806453"/>
                </a:lnTo>
                <a:lnTo>
                  <a:pt x="344494" y="1794875"/>
                </a:lnTo>
                <a:lnTo>
                  <a:pt x="299876" y="1778896"/>
                </a:lnTo>
                <a:lnTo>
                  <a:pt x="257028" y="1758645"/>
                </a:lnTo>
                <a:lnTo>
                  <a:pt x="216266" y="1734257"/>
                </a:lnTo>
                <a:lnTo>
                  <a:pt x="177911" y="1705862"/>
                </a:lnTo>
                <a:lnTo>
                  <a:pt x="142280" y="1673593"/>
                </a:lnTo>
                <a:lnTo>
                  <a:pt x="110010" y="1637962"/>
                </a:lnTo>
                <a:lnTo>
                  <a:pt x="81615" y="1599606"/>
                </a:lnTo>
                <a:lnTo>
                  <a:pt x="57227" y="1558845"/>
                </a:lnTo>
                <a:lnTo>
                  <a:pt x="36977" y="1515996"/>
                </a:lnTo>
                <a:lnTo>
                  <a:pt x="20997" y="1471378"/>
                </a:lnTo>
                <a:lnTo>
                  <a:pt x="9420" y="1425310"/>
                </a:lnTo>
                <a:lnTo>
                  <a:pt x="2377" y="1378111"/>
                </a:lnTo>
                <a:lnTo>
                  <a:pt x="0" y="1330097"/>
                </a:lnTo>
                <a:lnTo>
                  <a:pt x="0" y="485775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7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6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5" y="0"/>
                </a:lnTo>
                <a:lnTo>
                  <a:pt x="3093501" y="0"/>
                </a:lnTo>
                <a:lnTo>
                  <a:pt x="3141514" y="2377"/>
                </a:lnTo>
                <a:lnTo>
                  <a:pt x="3188714" y="9420"/>
                </a:lnTo>
                <a:lnTo>
                  <a:pt x="3234782" y="20997"/>
                </a:lnTo>
                <a:lnTo>
                  <a:pt x="3279399" y="36977"/>
                </a:lnTo>
                <a:lnTo>
                  <a:pt x="3322248" y="57227"/>
                </a:lnTo>
                <a:lnTo>
                  <a:pt x="3363009" y="81616"/>
                </a:lnTo>
                <a:lnTo>
                  <a:pt x="3401365" y="110010"/>
                </a:lnTo>
                <a:lnTo>
                  <a:pt x="3436996" y="142280"/>
                </a:lnTo>
                <a:lnTo>
                  <a:pt x="3469266" y="177911"/>
                </a:lnTo>
                <a:lnTo>
                  <a:pt x="3497661" y="216266"/>
                </a:lnTo>
                <a:lnTo>
                  <a:pt x="3522049" y="257028"/>
                </a:lnTo>
                <a:lnTo>
                  <a:pt x="3542299" y="299877"/>
                </a:lnTo>
                <a:lnTo>
                  <a:pt x="3558279" y="344494"/>
                </a:lnTo>
                <a:lnTo>
                  <a:pt x="3568830" y="386479"/>
                </a:lnTo>
                <a:lnTo>
                  <a:pt x="3568830" y="1429394"/>
                </a:lnTo>
                <a:lnTo>
                  <a:pt x="3558279" y="1471378"/>
                </a:lnTo>
                <a:lnTo>
                  <a:pt x="3542299" y="1515996"/>
                </a:lnTo>
                <a:lnTo>
                  <a:pt x="3522049" y="1558845"/>
                </a:lnTo>
                <a:lnTo>
                  <a:pt x="3497661" y="1599606"/>
                </a:lnTo>
                <a:lnTo>
                  <a:pt x="3469266" y="1637962"/>
                </a:lnTo>
                <a:lnTo>
                  <a:pt x="3436996" y="1673593"/>
                </a:lnTo>
                <a:lnTo>
                  <a:pt x="3401365" y="1705862"/>
                </a:lnTo>
                <a:lnTo>
                  <a:pt x="3363009" y="1734257"/>
                </a:lnTo>
                <a:lnTo>
                  <a:pt x="3322248" y="1758645"/>
                </a:lnTo>
                <a:lnTo>
                  <a:pt x="3279399" y="1778896"/>
                </a:lnTo>
                <a:lnTo>
                  <a:pt x="3234782" y="1794875"/>
                </a:lnTo>
                <a:lnTo>
                  <a:pt x="3188714" y="1806453"/>
                </a:lnTo>
                <a:lnTo>
                  <a:pt x="3176960" y="1808207"/>
                </a:lnTo>
                <a:close/>
              </a:path>
            </a:pathLst>
          </a:custGeom>
          <a:solidFill>
            <a:srgbClr val="709C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583749" y="5433948"/>
            <a:ext cx="3315970" cy="1816100"/>
          </a:xfrm>
          <a:custGeom>
            <a:avLst/>
            <a:gdLst/>
            <a:ahLst/>
            <a:cxnLst/>
            <a:rect l="l" t="t" r="r" b="b"/>
            <a:pathLst>
              <a:path w="3315969" h="1816100">
                <a:moveTo>
                  <a:pt x="2829843" y="1815873"/>
                </a:moveTo>
                <a:lnTo>
                  <a:pt x="485774" y="1815873"/>
                </a:lnTo>
                <a:lnTo>
                  <a:pt x="437761" y="1813496"/>
                </a:lnTo>
                <a:lnTo>
                  <a:pt x="390562" y="1806453"/>
                </a:lnTo>
                <a:lnTo>
                  <a:pt x="344494" y="1794875"/>
                </a:lnTo>
                <a:lnTo>
                  <a:pt x="299876" y="1778895"/>
                </a:lnTo>
                <a:lnTo>
                  <a:pt x="257027" y="1758645"/>
                </a:lnTo>
                <a:lnTo>
                  <a:pt x="216266" y="1734257"/>
                </a:lnTo>
                <a:lnTo>
                  <a:pt x="177910" y="1705862"/>
                </a:lnTo>
                <a:lnTo>
                  <a:pt x="142279" y="1673593"/>
                </a:lnTo>
                <a:lnTo>
                  <a:pt x="110010" y="1637962"/>
                </a:lnTo>
                <a:lnTo>
                  <a:pt x="81615" y="1599606"/>
                </a:lnTo>
                <a:lnTo>
                  <a:pt x="57226" y="1558845"/>
                </a:lnTo>
                <a:lnTo>
                  <a:pt x="36977" y="1515996"/>
                </a:lnTo>
                <a:lnTo>
                  <a:pt x="20997" y="1471378"/>
                </a:lnTo>
                <a:lnTo>
                  <a:pt x="9420" y="1425311"/>
                </a:lnTo>
                <a:lnTo>
                  <a:pt x="2377" y="1378111"/>
                </a:lnTo>
                <a:lnTo>
                  <a:pt x="0" y="1330099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6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79" y="142280"/>
                </a:lnTo>
                <a:lnTo>
                  <a:pt x="177910" y="110010"/>
                </a:lnTo>
                <a:lnTo>
                  <a:pt x="216266" y="81616"/>
                </a:lnTo>
                <a:lnTo>
                  <a:pt x="257027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1" y="2377"/>
                </a:lnTo>
                <a:lnTo>
                  <a:pt x="485774" y="0"/>
                </a:lnTo>
                <a:lnTo>
                  <a:pt x="2829843" y="0"/>
                </a:lnTo>
                <a:lnTo>
                  <a:pt x="2877856" y="2377"/>
                </a:lnTo>
                <a:lnTo>
                  <a:pt x="2925056" y="9420"/>
                </a:lnTo>
                <a:lnTo>
                  <a:pt x="2971123" y="20997"/>
                </a:lnTo>
                <a:lnTo>
                  <a:pt x="3015741" y="36977"/>
                </a:lnTo>
                <a:lnTo>
                  <a:pt x="3058590" y="57227"/>
                </a:lnTo>
                <a:lnTo>
                  <a:pt x="3099351" y="81616"/>
                </a:lnTo>
                <a:lnTo>
                  <a:pt x="3137707" y="110010"/>
                </a:lnTo>
                <a:lnTo>
                  <a:pt x="3173338" y="142280"/>
                </a:lnTo>
                <a:lnTo>
                  <a:pt x="3205607" y="177911"/>
                </a:lnTo>
                <a:lnTo>
                  <a:pt x="3234002" y="216266"/>
                </a:lnTo>
                <a:lnTo>
                  <a:pt x="3258391" y="257028"/>
                </a:lnTo>
                <a:lnTo>
                  <a:pt x="3278641" y="299876"/>
                </a:lnTo>
                <a:lnTo>
                  <a:pt x="3294620" y="344494"/>
                </a:lnTo>
                <a:lnTo>
                  <a:pt x="3306197" y="390562"/>
                </a:lnTo>
                <a:lnTo>
                  <a:pt x="3313241" y="437762"/>
                </a:lnTo>
                <a:lnTo>
                  <a:pt x="3315618" y="485774"/>
                </a:lnTo>
                <a:lnTo>
                  <a:pt x="3315618" y="1330099"/>
                </a:lnTo>
                <a:lnTo>
                  <a:pt x="3313241" y="1378111"/>
                </a:lnTo>
                <a:lnTo>
                  <a:pt x="3306197" y="1425311"/>
                </a:lnTo>
                <a:lnTo>
                  <a:pt x="3294620" y="1471378"/>
                </a:lnTo>
                <a:lnTo>
                  <a:pt x="3278641" y="1515996"/>
                </a:lnTo>
                <a:lnTo>
                  <a:pt x="3258391" y="1558845"/>
                </a:lnTo>
                <a:lnTo>
                  <a:pt x="3234002" y="1599606"/>
                </a:lnTo>
                <a:lnTo>
                  <a:pt x="3205607" y="1637962"/>
                </a:lnTo>
                <a:lnTo>
                  <a:pt x="3173338" y="1673593"/>
                </a:lnTo>
                <a:lnTo>
                  <a:pt x="3137707" y="1705862"/>
                </a:lnTo>
                <a:lnTo>
                  <a:pt x="3099351" y="1734257"/>
                </a:lnTo>
                <a:lnTo>
                  <a:pt x="3058590" y="1758645"/>
                </a:lnTo>
                <a:lnTo>
                  <a:pt x="3015741" y="1778895"/>
                </a:lnTo>
                <a:lnTo>
                  <a:pt x="2971123" y="1794875"/>
                </a:lnTo>
                <a:lnTo>
                  <a:pt x="2925056" y="1806453"/>
                </a:lnTo>
                <a:lnTo>
                  <a:pt x="2877856" y="1813496"/>
                </a:lnTo>
                <a:lnTo>
                  <a:pt x="2829843" y="1815873"/>
                </a:lnTo>
                <a:close/>
              </a:path>
            </a:pathLst>
          </a:custGeom>
          <a:solidFill>
            <a:srgbClr val="709C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806129" y="5956509"/>
            <a:ext cx="2871470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100" dirty="0">
                <a:solidFill>
                  <a:srgbClr val="FFFFFF"/>
                </a:solidFill>
                <a:latin typeface="Tahoma"/>
                <a:cs typeface="Tahoma"/>
              </a:rPr>
              <a:t>3.</a:t>
            </a:r>
            <a:r>
              <a:rPr sz="3500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500" spc="35" dirty="0">
                <a:solidFill>
                  <a:srgbClr val="FFFFFF"/>
                </a:solidFill>
                <a:latin typeface="Tahoma"/>
                <a:cs typeface="Tahoma"/>
              </a:rPr>
              <a:t>Action</a:t>
            </a:r>
            <a:r>
              <a:rPr sz="3500" spc="-1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500" spc="-35" dirty="0">
                <a:solidFill>
                  <a:srgbClr val="FFFFFF"/>
                </a:solidFill>
                <a:latin typeface="Tahoma"/>
                <a:cs typeface="Tahoma"/>
              </a:rPr>
              <a:t>Plans</a:t>
            </a:r>
            <a:endParaRPr sz="35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5141" y="8328614"/>
            <a:ext cx="3571874" cy="1600199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7535208" y="1065240"/>
            <a:ext cx="10753090" cy="2459355"/>
          </a:xfrm>
          <a:custGeom>
            <a:avLst/>
            <a:gdLst/>
            <a:ahLst/>
            <a:cxnLst/>
            <a:rect l="l" t="t" r="r" b="b"/>
            <a:pathLst>
              <a:path w="10753090" h="2459354">
                <a:moveTo>
                  <a:pt x="0" y="0"/>
                </a:moveTo>
                <a:lnTo>
                  <a:pt x="10752792" y="0"/>
                </a:lnTo>
                <a:lnTo>
                  <a:pt x="10752792" y="2459235"/>
                </a:lnTo>
                <a:lnTo>
                  <a:pt x="0" y="245923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86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02475" marR="5080" indent="3756025">
              <a:lnSpc>
                <a:spcPct val="115799"/>
              </a:lnSpc>
              <a:spcBef>
                <a:spcPts val="100"/>
              </a:spcBef>
            </a:pPr>
            <a:r>
              <a:rPr spc="-25" dirty="0"/>
              <a:t>OUR</a:t>
            </a:r>
            <a:r>
              <a:rPr spc="-190" dirty="0"/>
              <a:t> </a:t>
            </a:r>
            <a:r>
              <a:rPr spc="-280" dirty="0"/>
              <a:t>FERAL</a:t>
            </a:r>
            <a:r>
              <a:rPr spc="-190" dirty="0"/>
              <a:t> </a:t>
            </a:r>
            <a:r>
              <a:rPr spc="-85" dirty="0"/>
              <a:t>CAT </a:t>
            </a:r>
            <a:r>
              <a:rPr spc="-2030" dirty="0"/>
              <a:t> </a:t>
            </a:r>
            <a:r>
              <a:rPr spc="140" dirty="0"/>
              <a:t>MANAGEMENT</a:t>
            </a:r>
            <a:r>
              <a:rPr spc="-225" dirty="0"/>
              <a:t> </a:t>
            </a:r>
            <a:r>
              <a:rPr spc="-245" dirty="0"/>
              <a:t>PROJECTS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408483" y="3963097"/>
            <a:ext cx="6967220" cy="2584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800" b="1" spc="-285" dirty="0">
                <a:solidFill>
                  <a:srgbClr val="58585B"/>
                </a:solidFill>
                <a:latin typeface="Trebuchet MS"/>
                <a:cs typeface="Trebuchet MS"/>
              </a:rPr>
              <a:t>THREE</a:t>
            </a:r>
            <a:r>
              <a:rPr sz="6800" b="1" spc="-180" dirty="0">
                <a:solidFill>
                  <a:srgbClr val="58585B"/>
                </a:solidFill>
                <a:latin typeface="Trebuchet MS"/>
                <a:cs typeface="Trebuchet MS"/>
              </a:rPr>
              <a:t> </a:t>
            </a:r>
            <a:r>
              <a:rPr sz="6800" b="1" spc="-145" dirty="0">
                <a:solidFill>
                  <a:srgbClr val="58585B"/>
                </a:solidFill>
                <a:latin typeface="Trebuchet MS"/>
                <a:cs typeface="Trebuchet MS"/>
              </a:rPr>
              <a:t>STEP</a:t>
            </a:r>
            <a:r>
              <a:rPr sz="6800" b="1" spc="-175" dirty="0">
                <a:solidFill>
                  <a:srgbClr val="58585B"/>
                </a:solidFill>
                <a:latin typeface="Trebuchet MS"/>
                <a:cs typeface="Trebuchet MS"/>
              </a:rPr>
              <a:t> </a:t>
            </a:r>
            <a:r>
              <a:rPr sz="6800" b="1" spc="-5" dirty="0">
                <a:solidFill>
                  <a:srgbClr val="58585B"/>
                </a:solidFill>
                <a:latin typeface="Trebuchet MS"/>
                <a:cs typeface="Trebuchet MS"/>
              </a:rPr>
              <a:t>PLAN</a:t>
            </a:r>
            <a:endParaRPr sz="68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7850"/>
              </a:spcBef>
            </a:pPr>
            <a:r>
              <a:rPr sz="3450" spc="-20" dirty="0">
                <a:solidFill>
                  <a:srgbClr val="FFFFFF"/>
                </a:solidFill>
                <a:latin typeface="Tahoma"/>
                <a:cs typeface="Tahoma"/>
              </a:rPr>
              <a:t>2.Workshops</a:t>
            </a:r>
            <a:endParaRPr sz="34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124" y="0"/>
            <a:ext cx="18074874" cy="34194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0059" y="8328614"/>
            <a:ext cx="1314449" cy="16001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176247" y="1335396"/>
            <a:ext cx="4824730" cy="3407410"/>
          </a:xfrm>
          <a:custGeom>
            <a:avLst/>
            <a:gdLst/>
            <a:ahLst/>
            <a:cxnLst/>
            <a:rect l="l" t="t" r="r" b="b"/>
            <a:pathLst>
              <a:path w="4824730" h="3407410">
                <a:moveTo>
                  <a:pt x="4453553" y="3407346"/>
                </a:moveTo>
                <a:lnTo>
                  <a:pt x="370570" y="3407346"/>
                </a:lnTo>
                <a:lnTo>
                  <a:pt x="344494" y="3400793"/>
                </a:lnTo>
                <a:lnTo>
                  <a:pt x="299876" y="3384813"/>
                </a:lnTo>
                <a:lnTo>
                  <a:pt x="257028" y="3364563"/>
                </a:lnTo>
                <a:lnTo>
                  <a:pt x="216266" y="3340174"/>
                </a:lnTo>
                <a:lnTo>
                  <a:pt x="177911" y="3311780"/>
                </a:lnTo>
                <a:lnTo>
                  <a:pt x="142280" y="3279510"/>
                </a:lnTo>
                <a:lnTo>
                  <a:pt x="110010" y="3243879"/>
                </a:lnTo>
                <a:lnTo>
                  <a:pt x="81615" y="3205524"/>
                </a:lnTo>
                <a:lnTo>
                  <a:pt x="57227" y="3164762"/>
                </a:lnTo>
                <a:lnTo>
                  <a:pt x="36977" y="3121913"/>
                </a:lnTo>
                <a:lnTo>
                  <a:pt x="20997" y="3077296"/>
                </a:lnTo>
                <a:lnTo>
                  <a:pt x="9420" y="3031228"/>
                </a:lnTo>
                <a:lnTo>
                  <a:pt x="2377" y="2984028"/>
                </a:lnTo>
                <a:lnTo>
                  <a:pt x="0" y="2936015"/>
                </a:lnTo>
                <a:lnTo>
                  <a:pt x="0" y="485774"/>
                </a:lnTo>
                <a:lnTo>
                  <a:pt x="2377" y="437761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7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6"/>
                </a:lnTo>
                <a:lnTo>
                  <a:pt x="485770" y="0"/>
                </a:lnTo>
                <a:lnTo>
                  <a:pt x="4338353" y="0"/>
                </a:lnTo>
                <a:lnTo>
                  <a:pt x="4386361" y="2376"/>
                </a:lnTo>
                <a:lnTo>
                  <a:pt x="4433561" y="9420"/>
                </a:lnTo>
                <a:lnTo>
                  <a:pt x="4479629" y="20997"/>
                </a:lnTo>
                <a:lnTo>
                  <a:pt x="4524246" y="36977"/>
                </a:lnTo>
                <a:lnTo>
                  <a:pt x="4567095" y="57227"/>
                </a:lnTo>
                <a:lnTo>
                  <a:pt x="4607856" y="81615"/>
                </a:lnTo>
                <a:lnTo>
                  <a:pt x="4646212" y="110010"/>
                </a:lnTo>
                <a:lnTo>
                  <a:pt x="4681843" y="142280"/>
                </a:lnTo>
                <a:lnTo>
                  <a:pt x="4714112" y="177911"/>
                </a:lnTo>
                <a:lnTo>
                  <a:pt x="4742507" y="216266"/>
                </a:lnTo>
                <a:lnTo>
                  <a:pt x="4766896" y="257027"/>
                </a:lnTo>
                <a:lnTo>
                  <a:pt x="4787146" y="299876"/>
                </a:lnTo>
                <a:lnTo>
                  <a:pt x="4803125" y="344494"/>
                </a:lnTo>
                <a:lnTo>
                  <a:pt x="4814703" y="390562"/>
                </a:lnTo>
                <a:lnTo>
                  <a:pt x="4821746" y="437761"/>
                </a:lnTo>
                <a:lnTo>
                  <a:pt x="4824123" y="485774"/>
                </a:lnTo>
                <a:lnTo>
                  <a:pt x="4824123" y="2936015"/>
                </a:lnTo>
                <a:lnTo>
                  <a:pt x="4821746" y="2984028"/>
                </a:lnTo>
                <a:lnTo>
                  <a:pt x="4814703" y="3031228"/>
                </a:lnTo>
                <a:lnTo>
                  <a:pt x="4803125" y="3077296"/>
                </a:lnTo>
                <a:lnTo>
                  <a:pt x="4787146" y="3121913"/>
                </a:lnTo>
                <a:lnTo>
                  <a:pt x="4766896" y="3164762"/>
                </a:lnTo>
                <a:lnTo>
                  <a:pt x="4742507" y="3205524"/>
                </a:lnTo>
                <a:lnTo>
                  <a:pt x="4714112" y="3243879"/>
                </a:lnTo>
                <a:lnTo>
                  <a:pt x="4681843" y="3279510"/>
                </a:lnTo>
                <a:lnTo>
                  <a:pt x="4646212" y="3311780"/>
                </a:lnTo>
                <a:lnTo>
                  <a:pt x="4607856" y="3340174"/>
                </a:lnTo>
                <a:lnTo>
                  <a:pt x="4567095" y="3364563"/>
                </a:lnTo>
                <a:lnTo>
                  <a:pt x="4524246" y="3384813"/>
                </a:lnTo>
                <a:lnTo>
                  <a:pt x="4479629" y="3400793"/>
                </a:lnTo>
                <a:lnTo>
                  <a:pt x="4453553" y="3407346"/>
                </a:lnTo>
                <a:close/>
              </a:path>
            </a:pathLst>
          </a:custGeom>
          <a:solidFill>
            <a:srgbClr val="709C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33649" y="1476564"/>
            <a:ext cx="3109595" cy="2470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57834">
              <a:lnSpc>
                <a:spcPct val="123400"/>
              </a:lnSpc>
              <a:spcBef>
                <a:spcPts val="95"/>
              </a:spcBef>
            </a:pPr>
            <a:r>
              <a:rPr sz="6500" b="0" spc="-92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6500" b="0" spc="-18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6500" b="0" spc="-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500" b="0" spc="-73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6500" b="0" spc="-12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6500" b="0" spc="-25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6500" b="0" spc="55" dirty="0">
                <a:solidFill>
                  <a:srgbClr val="FFFFFF"/>
                </a:solidFill>
                <a:latin typeface="Tahoma"/>
                <a:cs typeface="Tahoma"/>
              </a:rPr>
              <a:t>o  </a:t>
            </a:r>
            <a:r>
              <a:rPr sz="6500" b="0" spc="-8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6500" b="0" spc="-114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6500" b="0" dirty="0">
                <a:solidFill>
                  <a:srgbClr val="FFFFFF"/>
                </a:solidFill>
                <a:latin typeface="Tahoma"/>
                <a:cs typeface="Tahoma"/>
              </a:rPr>
              <a:t>ss</a:t>
            </a:r>
            <a:r>
              <a:rPr sz="6500" b="0" spc="8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6500" b="0" spc="7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6500" b="0" spc="-12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6500" b="0" spc="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endParaRPr sz="65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5141" y="8328614"/>
            <a:ext cx="3571874" cy="16001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54697" y="5483304"/>
            <a:ext cx="114300" cy="114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54697" y="6140529"/>
            <a:ext cx="114300" cy="1142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54697" y="6797754"/>
            <a:ext cx="114300" cy="1142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54697" y="7454979"/>
            <a:ext cx="114300" cy="11429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230872" y="5064192"/>
            <a:ext cx="6632575" cy="2654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95985">
              <a:lnSpc>
                <a:spcPct val="123200"/>
              </a:lnSpc>
              <a:spcBef>
                <a:spcPts val="100"/>
              </a:spcBef>
            </a:pPr>
            <a:r>
              <a:rPr sz="3500" spc="-15" dirty="0">
                <a:solidFill>
                  <a:srgbClr val="125B4F"/>
                </a:solidFill>
                <a:latin typeface="Tahoma"/>
                <a:cs typeface="Tahoma"/>
              </a:rPr>
              <a:t>Local</a:t>
            </a:r>
            <a:r>
              <a:rPr sz="3500" spc="-14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30" dirty="0">
                <a:solidFill>
                  <a:srgbClr val="125B4F"/>
                </a:solidFill>
                <a:latin typeface="Tahoma"/>
                <a:cs typeface="Tahoma"/>
              </a:rPr>
              <a:t>community</a:t>
            </a:r>
            <a:r>
              <a:rPr sz="3500" spc="-14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90" dirty="0">
                <a:solidFill>
                  <a:srgbClr val="125B4F"/>
                </a:solidFill>
                <a:latin typeface="Tahoma"/>
                <a:cs typeface="Tahoma"/>
              </a:rPr>
              <a:t>engagement </a:t>
            </a:r>
            <a:r>
              <a:rPr sz="3500" spc="-108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155" dirty="0">
                <a:solidFill>
                  <a:srgbClr val="125B4F"/>
                </a:solidFill>
                <a:latin typeface="Tahoma"/>
                <a:cs typeface="Tahoma"/>
              </a:rPr>
              <a:t>Q&amp;A </a:t>
            </a:r>
            <a:r>
              <a:rPr sz="3500" spc="-50" dirty="0">
                <a:solidFill>
                  <a:srgbClr val="125B4F"/>
                </a:solidFill>
                <a:latin typeface="Tahoma"/>
                <a:cs typeface="Tahoma"/>
              </a:rPr>
              <a:t>panel </a:t>
            </a:r>
            <a:r>
              <a:rPr sz="3500" spc="10" dirty="0">
                <a:solidFill>
                  <a:srgbClr val="125B4F"/>
                </a:solidFill>
                <a:latin typeface="Tahoma"/>
                <a:cs typeface="Tahoma"/>
              </a:rPr>
              <a:t>of </a:t>
            </a:r>
            <a:r>
              <a:rPr sz="3500" spc="-45" dirty="0">
                <a:solidFill>
                  <a:srgbClr val="125B4F"/>
                </a:solidFill>
                <a:latin typeface="Tahoma"/>
                <a:cs typeface="Tahoma"/>
              </a:rPr>
              <a:t>experts </a:t>
            </a:r>
            <a:r>
              <a:rPr sz="3500" spc="-40" dirty="0">
                <a:solidFill>
                  <a:srgbClr val="125B4F"/>
                </a:solidFill>
                <a:latin typeface="Tahoma"/>
                <a:cs typeface="Tahoma"/>
              </a:rPr>
              <a:t> Understand</a:t>
            </a:r>
            <a:r>
              <a:rPr sz="3500" spc="-15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55" dirty="0">
                <a:solidFill>
                  <a:srgbClr val="125B4F"/>
                </a:solidFill>
                <a:latin typeface="Tahoma"/>
                <a:cs typeface="Tahoma"/>
              </a:rPr>
              <a:t>the</a:t>
            </a:r>
            <a:r>
              <a:rPr sz="3500" spc="-14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25" dirty="0">
                <a:solidFill>
                  <a:srgbClr val="125B4F"/>
                </a:solidFill>
                <a:latin typeface="Tahoma"/>
                <a:cs typeface="Tahoma"/>
              </a:rPr>
              <a:t>impacts</a:t>
            </a:r>
            <a:endParaRPr sz="3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3500" spc="-15" dirty="0">
                <a:solidFill>
                  <a:srgbClr val="125B4F"/>
                </a:solidFill>
                <a:latin typeface="Tahoma"/>
                <a:cs typeface="Tahoma"/>
              </a:rPr>
              <a:t>Why</a:t>
            </a:r>
            <a:r>
              <a:rPr sz="3500" spc="-15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40" dirty="0">
                <a:solidFill>
                  <a:srgbClr val="125B4F"/>
                </a:solidFill>
                <a:latin typeface="Tahoma"/>
                <a:cs typeface="Tahoma"/>
              </a:rPr>
              <a:t>we</a:t>
            </a:r>
            <a:r>
              <a:rPr sz="3500" spc="-15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55" dirty="0">
                <a:solidFill>
                  <a:srgbClr val="125B4F"/>
                </a:solidFill>
                <a:latin typeface="Tahoma"/>
                <a:cs typeface="Tahoma"/>
              </a:rPr>
              <a:t>need</a:t>
            </a:r>
            <a:r>
              <a:rPr sz="3500" spc="-15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5" dirty="0">
                <a:solidFill>
                  <a:srgbClr val="125B4F"/>
                </a:solidFill>
                <a:latin typeface="Tahoma"/>
                <a:cs typeface="Tahoma"/>
              </a:rPr>
              <a:t>to</a:t>
            </a:r>
            <a:r>
              <a:rPr sz="3500" spc="-15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105" dirty="0">
                <a:solidFill>
                  <a:srgbClr val="125B4F"/>
                </a:solidFill>
                <a:latin typeface="Tahoma"/>
                <a:cs typeface="Tahoma"/>
              </a:rPr>
              <a:t>manage</a:t>
            </a:r>
            <a:r>
              <a:rPr sz="3500" spc="-15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25" dirty="0">
                <a:solidFill>
                  <a:srgbClr val="125B4F"/>
                </a:solidFill>
                <a:latin typeface="Tahoma"/>
                <a:cs typeface="Tahoma"/>
              </a:rPr>
              <a:t>feral</a:t>
            </a:r>
            <a:r>
              <a:rPr sz="3500" spc="-14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20" dirty="0">
                <a:solidFill>
                  <a:srgbClr val="125B4F"/>
                </a:solidFill>
                <a:latin typeface="Tahoma"/>
                <a:cs typeface="Tahoma"/>
              </a:rPr>
              <a:t>cats</a:t>
            </a:r>
            <a:endParaRPr sz="3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124" y="1"/>
            <a:ext cx="18074874" cy="34194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0059" y="8328614"/>
            <a:ext cx="1314449" cy="16001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81465" y="1939620"/>
            <a:ext cx="6775450" cy="2499360"/>
          </a:xfrm>
          <a:custGeom>
            <a:avLst/>
            <a:gdLst/>
            <a:ahLst/>
            <a:cxnLst/>
            <a:rect l="l" t="t" r="r" b="b"/>
            <a:pathLst>
              <a:path w="6775450" h="2499360">
                <a:moveTo>
                  <a:pt x="6289260" y="2499240"/>
                </a:moveTo>
                <a:lnTo>
                  <a:pt x="485774" y="2499240"/>
                </a:lnTo>
                <a:lnTo>
                  <a:pt x="437762" y="2496863"/>
                </a:lnTo>
                <a:lnTo>
                  <a:pt x="390562" y="2489819"/>
                </a:lnTo>
                <a:lnTo>
                  <a:pt x="344494" y="2478242"/>
                </a:lnTo>
                <a:lnTo>
                  <a:pt x="299876" y="2462262"/>
                </a:lnTo>
                <a:lnTo>
                  <a:pt x="257028" y="2442012"/>
                </a:lnTo>
                <a:lnTo>
                  <a:pt x="216266" y="2417624"/>
                </a:lnTo>
                <a:lnTo>
                  <a:pt x="177911" y="2389229"/>
                </a:lnTo>
                <a:lnTo>
                  <a:pt x="142280" y="2356959"/>
                </a:lnTo>
                <a:lnTo>
                  <a:pt x="110010" y="2321328"/>
                </a:lnTo>
                <a:lnTo>
                  <a:pt x="81615" y="2282973"/>
                </a:lnTo>
                <a:lnTo>
                  <a:pt x="57227" y="2242211"/>
                </a:lnTo>
                <a:lnTo>
                  <a:pt x="36977" y="2199363"/>
                </a:lnTo>
                <a:lnTo>
                  <a:pt x="20997" y="2154745"/>
                </a:lnTo>
                <a:lnTo>
                  <a:pt x="9420" y="2108677"/>
                </a:lnTo>
                <a:lnTo>
                  <a:pt x="2377" y="2061477"/>
                </a:lnTo>
                <a:lnTo>
                  <a:pt x="0" y="2013465"/>
                </a:lnTo>
                <a:lnTo>
                  <a:pt x="0" y="485774"/>
                </a:lnTo>
                <a:lnTo>
                  <a:pt x="2377" y="437762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7"/>
                </a:lnTo>
                <a:lnTo>
                  <a:pt x="485774" y="0"/>
                </a:lnTo>
                <a:lnTo>
                  <a:pt x="6289260" y="0"/>
                </a:lnTo>
                <a:lnTo>
                  <a:pt x="6337273" y="2377"/>
                </a:lnTo>
                <a:lnTo>
                  <a:pt x="6384472" y="9420"/>
                </a:lnTo>
                <a:lnTo>
                  <a:pt x="6430540" y="20997"/>
                </a:lnTo>
                <a:lnTo>
                  <a:pt x="6475158" y="36977"/>
                </a:lnTo>
                <a:lnTo>
                  <a:pt x="6518007" y="57227"/>
                </a:lnTo>
                <a:lnTo>
                  <a:pt x="6558768" y="81615"/>
                </a:lnTo>
                <a:lnTo>
                  <a:pt x="6597124" y="110010"/>
                </a:lnTo>
                <a:lnTo>
                  <a:pt x="6632755" y="142280"/>
                </a:lnTo>
                <a:lnTo>
                  <a:pt x="6665024" y="177911"/>
                </a:lnTo>
                <a:lnTo>
                  <a:pt x="6693419" y="216266"/>
                </a:lnTo>
                <a:lnTo>
                  <a:pt x="6717807" y="257028"/>
                </a:lnTo>
                <a:lnTo>
                  <a:pt x="6738057" y="299876"/>
                </a:lnTo>
                <a:lnTo>
                  <a:pt x="6754037" y="344494"/>
                </a:lnTo>
                <a:lnTo>
                  <a:pt x="6765614" y="390562"/>
                </a:lnTo>
                <a:lnTo>
                  <a:pt x="6772658" y="437762"/>
                </a:lnTo>
                <a:lnTo>
                  <a:pt x="6775035" y="485774"/>
                </a:lnTo>
                <a:lnTo>
                  <a:pt x="6775035" y="2013465"/>
                </a:lnTo>
                <a:lnTo>
                  <a:pt x="6772658" y="2061477"/>
                </a:lnTo>
                <a:lnTo>
                  <a:pt x="6765614" y="2108677"/>
                </a:lnTo>
                <a:lnTo>
                  <a:pt x="6754037" y="2154745"/>
                </a:lnTo>
                <a:lnTo>
                  <a:pt x="6738057" y="2199363"/>
                </a:lnTo>
                <a:lnTo>
                  <a:pt x="6717807" y="2242211"/>
                </a:lnTo>
                <a:lnTo>
                  <a:pt x="6693419" y="2282973"/>
                </a:lnTo>
                <a:lnTo>
                  <a:pt x="6665024" y="2321328"/>
                </a:lnTo>
                <a:lnTo>
                  <a:pt x="6632755" y="2356959"/>
                </a:lnTo>
                <a:lnTo>
                  <a:pt x="6597124" y="2389229"/>
                </a:lnTo>
                <a:lnTo>
                  <a:pt x="6558768" y="2417624"/>
                </a:lnTo>
                <a:lnTo>
                  <a:pt x="6518007" y="2442012"/>
                </a:lnTo>
                <a:lnTo>
                  <a:pt x="6475158" y="2462262"/>
                </a:lnTo>
                <a:lnTo>
                  <a:pt x="6430540" y="2478242"/>
                </a:lnTo>
                <a:lnTo>
                  <a:pt x="6384472" y="2489819"/>
                </a:lnTo>
                <a:lnTo>
                  <a:pt x="6337273" y="2496863"/>
                </a:lnTo>
                <a:lnTo>
                  <a:pt x="6289260" y="2499240"/>
                </a:lnTo>
                <a:close/>
              </a:path>
            </a:pathLst>
          </a:custGeom>
          <a:solidFill>
            <a:srgbClr val="709C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10227" y="2551371"/>
            <a:ext cx="4918075" cy="10172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0" b="0" spc="-285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6500" b="0" spc="-18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6500" b="0" spc="-2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500" b="0" spc="25" dirty="0">
                <a:solidFill>
                  <a:srgbClr val="FFFFFF"/>
                </a:solidFill>
                <a:latin typeface="Tahoma"/>
                <a:cs typeface="Tahoma"/>
              </a:rPr>
              <a:t>W</a:t>
            </a:r>
            <a:r>
              <a:rPr sz="6500" b="0" spc="7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6500" b="0" spc="9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6500" b="0" spc="-10" dirty="0">
                <a:solidFill>
                  <a:srgbClr val="FFFFFF"/>
                </a:solidFill>
                <a:latin typeface="Tahoma"/>
                <a:cs typeface="Tahoma"/>
              </a:rPr>
              <a:t>k</a:t>
            </a:r>
            <a:r>
              <a:rPr sz="6500" b="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6500" b="0" spc="-120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6500" b="0" spc="7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6500" b="0" spc="-4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6500" b="0" spc="5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endParaRPr sz="65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5141" y="8328614"/>
            <a:ext cx="3571874" cy="16001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20274" y="5783304"/>
            <a:ext cx="114300" cy="114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20274" y="6440529"/>
            <a:ext cx="114300" cy="1142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20274" y="7097754"/>
            <a:ext cx="114300" cy="1142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20274" y="7754979"/>
            <a:ext cx="114300" cy="11429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296449" y="5364192"/>
            <a:ext cx="4303395" cy="2654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3500" spc="-5" dirty="0">
                <a:solidFill>
                  <a:srgbClr val="125B4F"/>
                </a:solidFill>
                <a:latin typeface="Tahoma"/>
                <a:cs typeface="Tahoma"/>
              </a:rPr>
              <a:t>Coordinated</a:t>
            </a:r>
            <a:r>
              <a:rPr sz="3500" spc="-20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30" dirty="0">
                <a:solidFill>
                  <a:srgbClr val="125B4F"/>
                </a:solidFill>
                <a:latin typeface="Tahoma"/>
                <a:cs typeface="Tahoma"/>
              </a:rPr>
              <a:t>approach </a:t>
            </a:r>
            <a:r>
              <a:rPr sz="3500" spc="-108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35" dirty="0">
                <a:solidFill>
                  <a:srgbClr val="125B4F"/>
                </a:solidFill>
                <a:latin typeface="Tahoma"/>
                <a:cs typeface="Tahoma"/>
              </a:rPr>
              <a:t>Legislation</a:t>
            </a:r>
            <a:endParaRPr sz="3500">
              <a:latin typeface="Tahoma"/>
              <a:cs typeface="Tahoma"/>
            </a:endParaRPr>
          </a:p>
          <a:p>
            <a:pPr marL="12700" marR="1828164">
              <a:lnSpc>
                <a:spcPct val="123200"/>
              </a:lnSpc>
            </a:pPr>
            <a:r>
              <a:rPr sz="3500" spc="-5" dirty="0">
                <a:solidFill>
                  <a:srgbClr val="125B4F"/>
                </a:solidFill>
                <a:latin typeface="Tahoma"/>
                <a:cs typeface="Tahoma"/>
              </a:rPr>
              <a:t>Practical</a:t>
            </a:r>
            <a:r>
              <a:rPr sz="3500" spc="-18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5" dirty="0">
                <a:solidFill>
                  <a:srgbClr val="125B4F"/>
                </a:solidFill>
                <a:latin typeface="Tahoma"/>
                <a:cs typeface="Tahoma"/>
              </a:rPr>
              <a:t>tips </a:t>
            </a:r>
            <a:r>
              <a:rPr sz="3500" spc="-108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20" dirty="0">
                <a:solidFill>
                  <a:srgbClr val="125B4F"/>
                </a:solidFill>
                <a:latin typeface="Tahoma"/>
                <a:cs typeface="Tahoma"/>
              </a:rPr>
              <a:t>Case</a:t>
            </a:r>
            <a:r>
              <a:rPr sz="3500" spc="-18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30" dirty="0">
                <a:solidFill>
                  <a:srgbClr val="125B4F"/>
                </a:solidFill>
                <a:latin typeface="Tahoma"/>
                <a:cs typeface="Tahoma"/>
              </a:rPr>
              <a:t>studies</a:t>
            </a:r>
            <a:endParaRPr sz="3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327192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0059" y="8328612"/>
            <a:ext cx="1314449" cy="16001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81465" y="1939617"/>
            <a:ext cx="6775450" cy="2499360"/>
          </a:xfrm>
          <a:custGeom>
            <a:avLst/>
            <a:gdLst/>
            <a:ahLst/>
            <a:cxnLst/>
            <a:rect l="l" t="t" r="r" b="b"/>
            <a:pathLst>
              <a:path w="6775450" h="2499360">
                <a:moveTo>
                  <a:pt x="6289260" y="2499239"/>
                </a:moveTo>
                <a:lnTo>
                  <a:pt x="485774" y="2499239"/>
                </a:lnTo>
                <a:lnTo>
                  <a:pt x="437762" y="2496862"/>
                </a:lnTo>
                <a:lnTo>
                  <a:pt x="390562" y="2489819"/>
                </a:lnTo>
                <a:lnTo>
                  <a:pt x="344494" y="2478242"/>
                </a:lnTo>
                <a:lnTo>
                  <a:pt x="299876" y="2462262"/>
                </a:lnTo>
                <a:lnTo>
                  <a:pt x="257028" y="2442012"/>
                </a:lnTo>
                <a:lnTo>
                  <a:pt x="216266" y="2417623"/>
                </a:lnTo>
                <a:lnTo>
                  <a:pt x="177911" y="2389229"/>
                </a:lnTo>
                <a:lnTo>
                  <a:pt x="142280" y="2356959"/>
                </a:lnTo>
                <a:lnTo>
                  <a:pt x="110010" y="2321328"/>
                </a:lnTo>
                <a:lnTo>
                  <a:pt x="81615" y="2282973"/>
                </a:lnTo>
                <a:lnTo>
                  <a:pt x="57227" y="2242211"/>
                </a:lnTo>
                <a:lnTo>
                  <a:pt x="36977" y="2199362"/>
                </a:lnTo>
                <a:lnTo>
                  <a:pt x="20997" y="2154745"/>
                </a:lnTo>
                <a:lnTo>
                  <a:pt x="9420" y="2108677"/>
                </a:lnTo>
                <a:lnTo>
                  <a:pt x="2377" y="2061477"/>
                </a:lnTo>
                <a:lnTo>
                  <a:pt x="0" y="2013465"/>
                </a:lnTo>
                <a:lnTo>
                  <a:pt x="0" y="485774"/>
                </a:lnTo>
                <a:lnTo>
                  <a:pt x="2377" y="437761"/>
                </a:lnTo>
                <a:lnTo>
                  <a:pt x="9420" y="390562"/>
                </a:lnTo>
                <a:lnTo>
                  <a:pt x="20997" y="344494"/>
                </a:lnTo>
                <a:lnTo>
                  <a:pt x="36977" y="299876"/>
                </a:lnTo>
                <a:lnTo>
                  <a:pt x="57227" y="257028"/>
                </a:lnTo>
                <a:lnTo>
                  <a:pt x="81615" y="216266"/>
                </a:lnTo>
                <a:lnTo>
                  <a:pt x="110010" y="177911"/>
                </a:lnTo>
                <a:lnTo>
                  <a:pt x="142280" y="142280"/>
                </a:lnTo>
                <a:lnTo>
                  <a:pt x="177911" y="110010"/>
                </a:lnTo>
                <a:lnTo>
                  <a:pt x="216266" y="81615"/>
                </a:lnTo>
                <a:lnTo>
                  <a:pt x="257028" y="57227"/>
                </a:lnTo>
                <a:lnTo>
                  <a:pt x="299876" y="36977"/>
                </a:lnTo>
                <a:lnTo>
                  <a:pt x="344494" y="20997"/>
                </a:lnTo>
                <a:lnTo>
                  <a:pt x="390562" y="9420"/>
                </a:lnTo>
                <a:lnTo>
                  <a:pt x="437762" y="2376"/>
                </a:lnTo>
                <a:lnTo>
                  <a:pt x="485771" y="0"/>
                </a:lnTo>
                <a:lnTo>
                  <a:pt x="6289263" y="0"/>
                </a:lnTo>
                <a:lnTo>
                  <a:pt x="6337273" y="2376"/>
                </a:lnTo>
                <a:lnTo>
                  <a:pt x="6384472" y="9420"/>
                </a:lnTo>
                <a:lnTo>
                  <a:pt x="6430540" y="20997"/>
                </a:lnTo>
                <a:lnTo>
                  <a:pt x="6475158" y="36977"/>
                </a:lnTo>
                <a:lnTo>
                  <a:pt x="6518007" y="57227"/>
                </a:lnTo>
                <a:lnTo>
                  <a:pt x="6558768" y="81615"/>
                </a:lnTo>
                <a:lnTo>
                  <a:pt x="6597124" y="110010"/>
                </a:lnTo>
                <a:lnTo>
                  <a:pt x="6632755" y="142280"/>
                </a:lnTo>
                <a:lnTo>
                  <a:pt x="6665024" y="177911"/>
                </a:lnTo>
                <a:lnTo>
                  <a:pt x="6693419" y="216266"/>
                </a:lnTo>
                <a:lnTo>
                  <a:pt x="6717807" y="257028"/>
                </a:lnTo>
                <a:lnTo>
                  <a:pt x="6738057" y="299876"/>
                </a:lnTo>
                <a:lnTo>
                  <a:pt x="6754037" y="344494"/>
                </a:lnTo>
                <a:lnTo>
                  <a:pt x="6765614" y="390562"/>
                </a:lnTo>
                <a:lnTo>
                  <a:pt x="6772658" y="437761"/>
                </a:lnTo>
                <a:lnTo>
                  <a:pt x="6775035" y="485774"/>
                </a:lnTo>
                <a:lnTo>
                  <a:pt x="6775035" y="2013465"/>
                </a:lnTo>
                <a:lnTo>
                  <a:pt x="6772658" y="2061477"/>
                </a:lnTo>
                <a:lnTo>
                  <a:pt x="6765614" y="2108677"/>
                </a:lnTo>
                <a:lnTo>
                  <a:pt x="6754037" y="2154745"/>
                </a:lnTo>
                <a:lnTo>
                  <a:pt x="6738057" y="2199362"/>
                </a:lnTo>
                <a:lnTo>
                  <a:pt x="6717807" y="2242211"/>
                </a:lnTo>
                <a:lnTo>
                  <a:pt x="6693419" y="2282973"/>
                </a:lnTo>
                <a:lnTo>
                  <a:pt x="6665024" y="2321328"/>
                </a:lnTo>
                <a:lnTo>
                  <a:pt x="6632755" y="2356959"/>
                </a:lnTo>
                <a:lnTo>
                  <a:pt x="6597124" y="2389229"/>
                </a:lnTo>
                <a:lnTo>
                  <a:pt x="6558768" y="2417623"/>
                </a:lnTo>
                <a:lnTo>
                  <a:pt x="6518007" y="2442012"/>
                </a:lnTo>
                <a:lnTo>
                  <a:pt x="6475158" y="2462262"/>
                </a:lnTo>
                <a:lnTo>
                  <a:pt x="6430540" y="2478242"/>
                </a:lnTo>
                <a:lnTo>
                  <a:pt x="6384472" y="2489819"/>
                </a:lnTo>
                <a:lnTo>
                  <a:pt x="6337273" y="2496862"/>
                </a:lnTo>
                <a:lnTo>
                  <a:pt x="6289260" y="2499239"/>
                </a:lnTo>
                <a:close/>
              </a:path>
            </a:pathLst>
          </a:custGeom>
          <a:solidFill>
            <a:srgbClr val="709C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10690" y="2551369"/>
            <a:ext cx="5316855" cy="10172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500" b="0" spc="-175" dirty="0">
                <a:solidFill>
                  <a:srgbClr val="FFFFFF"/>
                </a:solidFill>
                <a:latin typeface="Tahoma"/>
                <a:cs typeface="Tahoma"/>
              </a:rPr>
              <a:t>3.</a:t>
            </a:r>
            <a:r>
              <a:rPr sz="6500" b="0" spc="-2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500" b="0" spc="70" dirty="0">
                <a:solidFill>
                  <a:srgbClr val="FFFFFF"/>
                </a:solidFill>
                <a:latin typeface="Tahoma"/>
                <a:cs typeface="Tahoma"/>
              </a:rPr>
              <a:t>Action</a:t>
            </a:r>
            <a:r>
              <a:rPr sz="6500" b="0" spc="-2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500" b="0" spc="-55" dirty="0">
                <a:solidFill>
                  <a:srgbClr val="FFFFFF"/>
                </a:solidFill>
                <a:latin typeface="Tahoma"/>
                <a:cs typeface="Tahoma"/>
              </a:rPr>
              <a:t>Plans</a:t>
            </a:r>
            <a:endParaRPr sz="65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5141" y="8328612"/>
            <a:ext cx="3571874" cy="16001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43806" y="5649152"/>
            <a:ext cx="114300" cy="114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43806" y="6306377"/>
            <a:ext cx="114300" cy="1142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43806" y="6963602"/>
            <a:ext cx="114300" cy="11429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619982" y="5230039"/>
            <a:ext cx="9060815" cy="2654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18844">
              <a:lnSpc>
                <a:spcPct val="123200"/>
              </a:lnSpc>
              <a:spcBef>
                <a:spcPts val="100"/>
              </a:spcBef>
            </a:pPr>
            <a:r>
              <a:rPr sz="3500" spc="-20" dirty="0">
                <a:solidFill>
                  <a:srgbClr val="125B4F"/>
                </a:solidFill>
                <a:latin typeface="Tahoma"/>
                <a:cs typeface="Tahoma"/>
              </a:rPr>
              <a:t>Supports</a:t>
            </a:r>
            <a:r>
              <a:rPr sz="3500" spc="-15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30" dirty="0">
                <a:solidFill>
                  <a:srgbClr val="125B4F"/>
                </a:solidFill>
                <a:latin typeface="Tahoma"/>
                <a:cs typeface="Tahoma"/>
              </a:rPr>
              <a:t>groups</a:t>
            </a:r>
            <a:r>
              <a:rPr sz="3500" spc="-14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5" dirty="0">
                <a:solidFill>
                  <a:srgbClr val="125B4F"/>
                </a:solidFill>
                <a:latin typeface="Tahoma"/>
                <a:cs typeface="Tahoma"/>
              </a:rPr>
              <a:t>to</a:t>
            </a:r>
            <a:r>
              <a:rPr sz="3500" spc="-14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15" dirty="0">
                <a:solidFill>
                  <a:srgbClr val="125B4F"/>
                </a:solidFill>
                <a:latin typeface="Tahoma"/>
                <a:cs typeface="Tahoma"/>
              </a:rPr>
              <a:t>develop</a:t>
            </a:r>
            <a:r>
              <a:rPr sz="3500" spc="-14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95" dirty="0">
                <a:solidFill>
                  <a:srgbClr val="125B4F"/>
                </a:solidFill>
                <a:latin typeface="Tahoma"/>
                <a:cs typeface="Tahoma"/>
              </a:rPr>
              <a:t>an</a:t>
            </a:r>
            <a:r>
              <a:rPr sz="3500" spc="-14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10" dirty="0">
                <a:solidFill>
                  <a:srgbClr val="125B4F"/>
                </a:solidFill>
                <a:latin typeface="Tahoma"/>
                <a:cs typeface="Tahoma"/>
              </a:rPr>
              <a:t>action</a:t>
            </a:r>
            <a:r>
              <a:rPr sz="3500" spc="-145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45" dirty="0">
                <a:solidFill>
                  <a:srgbClr val="125B4F"/>
                </a:solidFill>
                <a:latin typeface="Tahoma"/>
                <a:cs typeface="Tahoma"/>
              </a:rPr>
              <a:t>plan </a:t>
            </a:r>
            <a:r>
              <a:rPr sz="3500" spc="-108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5" dirty="0">
                <a:solidFill>
                  <a:srgbClr val="125B4F"/>
                </a:solidFill>
                <a:latin typeface="Tahoma"/>
                <a:cs typeface="Tahoma"/>
              </a:rPr>
              <a:t>Practical</a:t>
            </a:r>
            <a:r>
              <a:rPr sz="3500" spc="-14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15" dirty="0">
                <a:solidFill>
                  <a:srgbClr val="125B4F"/>
                </a:solidFill>
                <a:latin typeface="Tahoma"/>
                <a:cs typeface="Tahoma"/>
              </a:rPr>
              <a:t>advice</a:t>
            </a:r>
            <a:endParaRPr sz="3500">
              <a:latin typeface="Tahoma"/>
              <a:cs typeface="Tahoma"/>
            </a:endParaRPr>
          </a:p>
          <a:p>
            <a:pPr marL="12700" marR="5080">
              <a:lnSpc>
                <a:spcPct val="123200"/>
              </a:lnSpc>
              <a:tabLst>
                <a:tab pos="2118360" algn="l"/>
                <a:tab pos="3135630" algn="l"/>
                <a:tab pos="4899025" algn="l"/>
                <a:tab pos="6501765" algn="l"/>
                <a:tab pos="7012940" algn="l"/>
                <a:tab pos="8655050" algn="l"/>
              </a:tabLst>
            </a:pPr>
            <a:r>
              <a:rPr sz="3500" spc="-95" dirty="0">
                <a:solidFill>
                  <a:srgbClr val="125B4F"/>
                </a:solidFill>
                <a:latin typeface="Tahoma"/>
                <a:cs typeface="Tahoma"/>
              </a:rPr>
              <a:t>L</a:t>
            </a:r>
            <a:r>
              <a:rPr sz="3500" spc="-130" dirty="0">
                <a:solidFill>
                  <a:srgbClr val="125B4F"/>
                </a:solidFill>
                <a:latin typeface="Tahoma"/>
                <a:cs typeface="Tahoma"/>
              </a:rPr>
              <a:t>a</a:t>
            </a:r>
            <a:r>
              <a:rPr sz="3500" spc="-70" dirty="0">
                <a:solidFill>
                  <a:srgbClr val="125B4F"/>
                </a:solidFill>
                <a:latin typeface="Tahoma"/>
                <a:cs typeface="Tahoma"/>
              </a:rPr>
              <a:t>n</a:t>
            </a:r>
            <a:r>
              <a:rPr sz="3500" spc="-30" dirty="0">
                <a:solidFill>
                  <a:srgbClr val="125B4F"/>
                </a:solidFill>
                <a:latin typeface="Tahoma"/>
                <a:cs typeface="Tahoma"/>
              </a:rPr>
              <a:t>d</a:t>
            </a:r>
            <a:r>
              <a:rPr sz="3500" spc="75" dirty="0">
                <a:solidFill>
                  <a:srgbClr val="125B4F"/>
                </a:solidFill>
                <a:latin typeface="Tahoma"/>
                <a:cs typeface="Tahoma"/>
              </a:rPr>
              <a:t>c</a:t>
            </a:r>
            <a:r>
              <a:rPr sz="3500" spc="-130" dirty="0">
                <a:solidFill>
                  <a:srgbClr val="125B4F"/>
                </a:solidFill>
                <a:latin typeface="Tahoma"/>
                <a:cs typeface="Tahoma"/>
              </a:rPr>
              <a:t>a</a:t>
            </a:r>
            <a:r>
              <a:rPr sz="3500" spc="45" dirty="0">
                <a:solidFill>
                  <a:srgbClr val="125B4F"/>
                </a:solidFill>
                <a:latin typeface="Tahoma"/>
                <a:cs typeface="Tahoma"/>
              </a:rPr>
              <a:t>r</a:t>
            </a:r>
            <a:r>
              <a:rPr sz="3500" spc="-65" dirty="0">
                <a:solidFill>
                  <a:srgbClr val="125B4F"/>
                </a:solidFill>
                <a:latin typeface="Tahoma"/>
                <a:cs typeface="Tahoma"/>
              </a:rPr>
              <a:t>e</a:t>
            </a:r>
            <a:r>
              <a:rPr sz="3500" dirty="0">
                <a:solidFill>
                  <a:srgbClr val="125B4F"/>
                </a:solidFill>
                <a:latin typeface="Tahoma"/>
                <a:cs typeface="Tahoma"/>
              </a:rPr>
              <a:t>	</a:t>
            </a:r>
            <a:r>
              <a:rPr sz="3500" spc="-229" dirty="0">
                <a:solidFill>
                  <a:srgbClr val="125B4F"/>
                </a:solidFill>
                <a:latin typeface="Tahoma"/>
                <a:cs typeface="Tahoma"/>
              </a:rPr>
              <a:t>T</a:t>
            </a:r>
            <a:r>
              <a:rPr sz="3500" spc="-130" dirty="0">
                <a:solidFill>
                  <a:srgbClr val="125B4F"/>
                </a:solidFill>
                <a:latin typeface="Tahoma"/>
                <a:cs typeface="Tahoma"/>
              </a:rPr>
              <a:t>a</a:t>
            </a:r>
            <a:r>
              <a:rPr sz="3500" dirty="0">
                <a:solidFill>
                  <a:srgbClr val="125B4F"/>
                </a:solidFill>
                <a:latin typeface="Tahoma"/>
                <a:cs typeface="Tahoma"/>
              </a:rPr>
              <a:t>s	</a:t>
            </a:r>
            <a:r>
              <a:rPr sz="3500" spc="40" dirty="0">
                <a:solidFill>
                  <a:srgbClr val="125B4F"/>
                </a:solidFill>
                <a:latin typeface="Tahoma"/>
                <a:cs typeface="Tahoma"/>
              </a:rPr>
              <a:t>l</a:t>
            </a:r>
            <a:r>
              <a:rPr sz="3500" spc="-70" dirty="0">
                <a:solidFill>
                  <a:srgbClr val="125B4F"/>
                </a:solidFill>
                <a:latin typeface="Tahoma"/>
                <a:cs typeface="Tahoma"/>
              </a:rPr>
              <a:t>en</a:t>
            </a:r>
            <a:r>
              <a:rPr sz="3500" spc="-30" dirty="0">
                <a:solidFill>
                  <a:srgbClr val="125B4F"/>
                </a:solidFill>
                <a:latin typeface="Tahoma"/>
                <a:cs typeface="Tahoma"/>
              </a:rPr>
              <a:t>d</a:t>
            </a:r>
            <a:r>
              <a:rPr sz="3500" spc="40" dirty="0">
                <a:solidFill>
                  <a:srgbClr val="125B4F"/>
                </a:solidFill>
                <a:latin typeface="Tahoma"/>
                <a:cs typeface="Tahoma"/>
              </a:rPr>
              <a:t>i</a:t>
            </a:r>
            <a:r>
              <a:rPr sz="3500" spc="-70" dirty="0">
                <a:solidFill>
                  <a:srgbClr val="125B4F"/>
                </a:solidFill>
                <a:latin typeface="Tahoma"/>
                <a:cs typeface="Tahoma"/>
              </a:rPr>
              <a:t>n</a:t>
            </a:r>
            <a:r>
              <a:rPr sz="3500" spc="-130" dirty="0">
                <a:solidFill>
                  <a:srgbClr val="125B4F"/>
                </a:solidFill>
                <a:latin typeface="Tahoma"/>
                <a:cs typeface="Tahoma"/>
              </a:rPr>
              <a:t>g</a:t>
            </a:r>
            <a:r>
              <a:rPr sz="3500" dirty="0">
                <a:solidFill>
                  <a:srgbClr val="125B4F"/>
                </a:solidFill>
                <a:latin typeface="Tahoma"/>
                <a:cs typeface="Tahoma"/>
              </a:rPr>
              <a:t>	</a:t>
            </a:r>
            <a:r>
              <a:rPr sz="3500" spc="40" dirty="0">
                <a:solidFill>
                  <a:srgbClr val="125B4F"/>
                </a:solidFill>
                <a:latin typeface="Tahoma"/>
                <a:cs typeface="Tahoma"/>
              </a:rPr>
              <a:t>li</a:t>
            </a:r>
            <a:r>
              <a:rPr sz="3500" spc="-30" dirty="0">
                <a:solidFill>
                  <a:srgbClr val="125B4F"/>
                </a:solidFill>
                <a:latin typeface="Tahoma"/>
                <a:cs typeface="Tahoma"/>
              </a:rPr>
              <a:t>b</a:t>
            </a:r>
            <a:r>
              <a:rPr sz="3500" spc="45" dirty="0">
                <a:solidFill>
                  <a:srgbClr val="125B4F"/>
                </a:solidFill>
                <a:latin typeface="Tahoma"/>
                <a:cs typeface="Tahoma"/>
              </a:rPr>
              <a:t>r</a:t>
            </a:r>
            <a:r>
              <a:rPr sz="3500" spc="-130" dirty="0">
                <a:solidFill>
                  <a:srgbClr val="125B4F"/>
                </a:solidFill>
                <a:latin typeface="Tahoma"/>
                <a:cs typeface="Tahoma"/>
              </a:rPr>
              <a:t>a</a:t>
            </a:r>
            <a:r>
              <a:rPr sz="3500" spc="45" dirty="0">
                <a:solidFill>
                  <a:srgbClr val="125B4F"/>
                </a:solidFill>
                <a:latin typeface="Tahoma"/>
                <a:cs typeface="Tahoma"/>
              </a:rPr>
              <a:t>r</a:t>
            </a:r>
            <a:r>
              <a:rPr sz="3500" spc="20" dirty="0">
                <a:solidFill>
                  <a:srgbClr val="125B4F"/>
                </a:solidFill>
                <a:latin typeface="Tahoma"/>
                <a:cs typeface="Tahoma"/>
              </a:rPr>
              <a:t>y</a:t>
            </a:r>
            <a:r>
              <a:rPr sz="3500" dirty="0">
                <a:solidFill>
                  <a:srgbClr val="125B4F"/>
                </a:solidFill>
                <a:latin typeface="Tahoma"/>
                <a:cs typeface="Tahoma"/>
              </a:rPr>
              <a:t>	</a:t>
            </a:r>
            <a:r>
              <a:rPr sz="3500" spc="-155" dirty="0">
                <a:solidFill>
                  <a:srgbClr val="125B4F"/>
                </a:solidFill>
                <a:latin typeface="Tahoma"/>
                <a:cs typeface="Tahoma"/>
              </a:rPr>
              <a:t>-</a:t>
            </a:r>
            <a:r>
              <a:rPr sz="3500" dirty="0">
                <a:solidFill>
                  <a:srgbClr val="125B4F"/>
                </a:solidFill>
                <a:latin typeface="Tahoma"/>
                <a:cs typeface="Tahoma"/>
              </a:rPr>
              <a:t>	</a:t>
            </a:r>
            <a:r>
              <a:rPr sz="3500" spc="-130" dirty="0">
                <a:solidFill>
                  <a:srgbClr val="125B4F"/>
                </a:solidFill>
                <a:latin typeface="Tahoma"/>
                <a:cs typeface="Tahoma"/>
              </a:rPr>
              <a:t>a</a:t>
            </a:r>
            <a:r>
              <a:rPr sz="3500" spc="75" dirty="0">
                <a:solidFill>
                  <a:srgbClr val="125B4F"/>
                </a:solidFill>
                <a:latin typeface="Tahoma"/>
                <a:cs typeface="Tahoma"/>
              </a:rPr>
              <a:t>cc</a:t>
            </a:r>
            <a:r>
              <a:rPr sz="3500" spc="-70" dirty="0">
                <a:solidFill>
                  <a:srgbClr val="125B4F"/>
                </a:solidFill>
                <a:latin typeface="Tahoma"/>
                <a:cs typeface="Tahoma"/>
              </a:rPr>
              <a:t>e</a:t>
            </a:r>
            <a:r>
              <a:rPr sz="3500" spc="-5" dirty="0">
                <a:solidFill>
                  <a:srgbClr val="125B4F"/>
                </a:solidFill>
                <a:latin typeface="Tahoma"/>
                <a:cs typeface="Tahoma"/>
              </a:rPr>
              <a:t>s</a:t>
            </a:r>
            <a:r>
              <a:rPr sz="3500" dirty="0">
                <a:solidFill>
                  <a:srgbClr val="125B4F"/>
                </a:solidFill>
                <a:latin typeface="Tahoma"/>
                <a:cs typeface="Tahoma"/>
              </a:rPr>
              <a:t>s	</a:t>
            </a:r>
            <a:r>
              <a:rPr sz="3500" spc="-30" dirty="0">
                <a:solidFill>
                  <a:srgbClr val="125B4F"/>
                </a:solidFill>
                <a:latin typeface="Tahoma"/>
                <a:cs typeface="Tahoma"/>
              </a:rPr>
              <a:t>t</a:t>
            </a:r>
            <a:r>
              <a:rPr sz="3500" spc="30" dirty="0">
                <a:solidFill>
                  <a:srgbClr val="125B4F"/>
                </a:solidFill>
                <a:latin typeface="Tahoma"/>
                <a:cs typeface="Tahoma"/>
              </a:rPr>
              <a:t>o  </a:t>
            </a:r>
            <a:r>
              <a:rPr sz="3500" spc="-30" dirty="0">
                <a:solidFill>
                  <a:srgbClr val="125B4F"/>
                </a:solidFill>
                <a:latin typeface="Tahoma"/>
                <a:cs typeface="Tahoma"/>
              </a:rPr>
              <a:t>trailcams,</a:t>
            </a:r>
            <a:r>
              <a:rPr sz="3500" spc="-14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25" dirty="0">
                <a:solidFill>
                  <a:srgbClr val="125B4F"/>
                </a:solidFill>
                <a:latin typeface="Tahoma"/>
                <a:cs typeface="Tahoma"/>
              </a:rPr>
              <a:t>cat</a:t>
            </a:r>
            <a:r>
              <a:rPr sz="3500" spc="-14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30" dirty="0">
                <a:solidFill>
                  <a:srgbClr val="125B4F"/>
                </a:solidFill>
                <a:latin typeface="Tahoma"/>
                <a:cs typeface="Tahoma"/>
              </a:rPr>
              <a:t>traps</a:t>
            </a:r>
            <a:r>
              <a:rPr sz="3500" spc="-14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75" dirty="0">
                <a:solidFill>
                  <a:srgbClr val="125B4F"/>
                </a:solidFill>
                <a:latin typeface="Tahoma"/>
                <a:cs typeface="Tahoma"/>
              </a:rPr>
              <a:t>and</a:t>
            </a:r>
            <a:r>
              <a:rPr sz="3500" spc="-140" dirty="0">
                <a:solidFill>
                  <a:srgbClr val="125B4F"/>
                </a:solidFill>
                <a:latin typeface="Tahoma"/>
                <a:cs typeface="Tahoma"/>
              </a:rPr>
              <a:t> </a:t>
            </a:r>
            <a:r>
              <a:rPr sz="3500" spc="-30" dirty="0">
                <a:solidFill>
                  <a:srgbClr val="125B4F"/>
                </a:solidFill>
                <a:latin typeface="Tahoma"/>
                <a:cs typeface="Tahoma"/>
              </a:rPr>
              <a:t>scanners</a:t>
            </a:r>
            <a:endParaRPr sz="35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09C3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182</Words>
  <Application>Microsoft Office PowerPoint</Application>
  <PresentationFormat>Custom</PresentationFormat>
  <Paragraphs>39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Lucida Sans Unicode</vt:lpstr>
      <vt:lpstr>Tahoma</vt:lpstr>
      <vt:lpstr>Trebuchet MS</vt:lpstr>
      <vt:lpstr>Office Theme</vt:lpstr>
      <vt:lpstr>LANDCARE TASMANIA COMMUNITY  ENGAGEMENT  ACROSS A  LANDSCAPE</vt:lpstr>
      <vt:lpstr>WHO IS LANDCARE TASMANIA?</vt:lpstr>
      <vt:lpstr>OUR PROGRAMS</vt:lpstr>
      <vt:lpstr>OUR FERAL CAT  MANAGEMENT PROJECTS</vt:lpstr>
      <vt:lpstr>THE SITES...</vt:lpstr>
      <vt:lpstr>OUR FERAL CAT  MANAGEMENT PROJECTS</vt:lpstr>
      <vt:lpstr>1. Info  Sessions</vt:lpstr>
      <vt:lpstr>2. Workshops</vt:lpstr>
      <vt:lpstr>3. Action Plans</vt:lpstr>
      <vt:lpstr>PowerPoint Presentation</vt:lpstr>
      <vt:lpstr>OUTCOMES</vt:lpstr>
      <vt:lpstr>PowerPoint Presentation</vt:lpstr>
      <vt:lpstr>OUTCOMES</vt:lpstr>
      <vt:lpstr>OUTCOMES</vt:lpstr>
      <vt:lpstr>WHEN YOU'RE NEXT IN TASMANIA,  COME AND SAY HELLO!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Landcare Tasmania Presentation WAFCWG</dc:title>
  <dc:creator>Jenn Gason</dc:creator>
  <cp:keywords>DAFZw06Ip5I,BAC0HOM6DTc</cp:keywords>
  <cp:lastModifiedBy>Jenn Gason</cp:lastModifiedBy>
  <cp:revision>1</cp:revision>
  <dcterms:created xsi:type="dcterms:W3CDTF">2023-02-06T05:49:38Z</dcterms:created>
  <dcterms:modified xsi:type="dcterms:W3CDTF">2023-02-06T05:51:41Z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2023-02-06T00:00:00Z</vt:filetime>
  </property>
  <property fmtid="{D5CDD505-2E9C-101B-9397-08002B2CF9AE}" pid="3" name="Creator">
    <vt:lpwstr>Canva</vt:lpwstr>
  </property>
  <property fmtid="{D5CDD505-2E9C-101B-9397-08002B2CF9AE}" pid="4" name="LastSaved">
    <vt:filetime>2023-02-06T00:00:00Z</vt:filetime>
  </property>
</Properties>
</file>